
<file path=[Content_Types].xml><?xml version="1.0" encoding="utf-8"?>
<Types xmlns="http://schemas.openxmlformats.org/package/2006/content-types">
  <Default Extension="png" ContentType="image/png"/>
  <Default Extension="svg" ContentType="image/svg+xml"/>
  <Default Extension="emf" ContentType="image/x-emf"/>
  <Default Extension="m4a" ContentType="audio/mp4"/>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10_EB1370F7.xml" ContentType="application/vnd.ms-powerpoint.comments+xml"/>
  <Override PartName="/ppt/comments/modernComment_112_35B3FA21.xml" ContentType="application/vnd.ms-powerpoint.comments+xml"/>
  <Override PartName="/ppt/comments/modernComment_149_D9274D24.xml" ContentType="application/vnd.ms-powerpoint.comments+xml"/>
  <Override PartName="/ppt/comments/modernComment_118_446A2443.xml" ContentType="application/vnd.ms-powerpoint.comments+xml"/>
  <Override PartName="/ppt/comments/modernComment_147_59CEC468.xml" ContentType="application/vnd.ms-powerpoint.comment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6"/>
  </p:notesMasterIdLst>
  <p:sldIdLst>
    <p:sldId id="256" r:id="rId5"/>
    <p:sldId id="340" r:id="rId6"/>
    <p:sldId id="346" r:id="rId7"/>
    <p:sldId id="345" r:id="rId8"/>
    <p:sldId id="259" r:id="rId9"/>
    <p:sldId id="269" r:id="rId10"/>
    <p:sldId id="348" r:id="rId11"/>
    <p:sldId id="342" r:id="rId12"/>
    <p:sldId id="261" r:id="rId13"/>
    <p:sldId id="264" r:id="rId14"/>
    <p:sldId id="263" r:id="rId15"/>
    <p:sldId id="265" r:id="rId16"/>
    <p:sldId id="270" r:id="rId17"/>
    <p:sldId id="267" r:id="rId18"/>
    <p:sldId id="268" r:id="rId19"/>
    <p:sldId id="316" r:id="rId20"/>
    <p:sldId id="271" r:id="rId21"/>
    <p:sldId id="272" r:id="rId22"/>
    <p:sldId id="273" r:id="rId23"/>
    <p:sldId id="330" r:id="rId24"/>
    <p:sldId id="274" r:id="rId25"/>
    <p:sldId id="350" r:id="rId26"/>
    <p:sldId id="276" r:id="rId27"/>
    <p:sldId id="328" r:id="rId28"/>
    <p:sldId id="329" r:id="rId29"/>
    <p:sldId id="277" r:id="rId30"/>
    <p:sldId id="288" r:id="rId31"/>
    <p:sldId id="278" r:id="rId32"/>
    <p:sldId id="280" r:id="rId33"/>
    <p:sldId id="279" r:id="rId34"/>
    <p:sldId id="281" r:id="rId35"/>
    <p:sldId id="282" r:id="rId36"/>
    <p:sldId id="285" r:id="rId37"/>
    <p:sldId id="332" r:id="rId38"/>
    <p:sldId id="286" r:id="rId39"/>
    <p:sldId id="289" r:id="rId40"/>
    <p:sldId id="284" r:id="rId41"/>
    <p:sldId id="290" r:id="rId42"/>
    <p:sldId id="291" r:id="rId43"/>
    <p:sldId id="343" r:id="rId44"/>
    <p:sldId id="344" r:id="rId45"/>
    <p:sldId id="298" r:id="rId46"/>
    <p:sldId id="295" r:id="rId47"/>
    <p:sldId id="296" r:id="rId48"/>
    <p:sldId id="297" r:id="rId49"/>
    <p:sldId id="299" r:id="rId50"/>
    <p:sldId id="300" r:id="rId51"/>
    <p:sldId id="301" r:id="rId52"/>
    <p:sldId id="302" r:id="rId53"/>
    <p:sldId id="303" r:id="rId54"/>
    <p:sldId id="304" r:id="rId55"/>
    <p:sldId id="305" r:id="rId56"/>
    <p:sldId id="306" r:id="rId57"/>
    <p:sldId id="307" r:id="rId58"/>
    <p:sldId id="310" r:id="rId59"/>
    <p:sldId id="311" r:id="rId60"/>
    <p:sldId id="312" r:id="rId61"/>
    <p:sldId id="313" r:id="rId62"/>
    <p:sldId id="314" r:id="rId63"/>
    <p:sldId id="315" r:id="rId64"/>
    <p:sldId id="349" r:id="rId65"/>
    <p:sldId id="318" r:id="rId66"/>
    <p:sldId id="319" r:id="rId67"/>
    <p:sldId id="320" r:id="rId68"/>
    <p:sldId id="321" r:id="rId69"/>
    <p:sldId id="322" r:id="rId70"/>
    <p:sldId id="323" r:id="rId71"/>
    <p:sldId id="347" r:id="rId72"/>
    <p:sldId id="326" r:id="rId73"/>
    <p:sldId id="325" r:id="rId74"/>
    <p:sldId id="327" r:id="rId7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D23E7324-E577-488F-A534-0F72F0246292}">
          <p14:sldIdLst>
            <p14:sldId id="256"/>
            <p14:sldId id="340"/>
            <p14:sldId id="346"/>
            <p14:sldId id="345"/>
            <p14:sldId id="259"/>
            <p14:sldId id="269"/>
            <p14:sldId id="348"/>
            <p14:sldId id="342"/>
            <p14:sldId id="261"/>
            <p14:sldId id="264"/>
            <p14:sldId id="263"/>
            <p14:sldId id="265"/>
          </p14:sldIdLst>
        </p14:section>
        <p14:section name="Unpacking Stigma" id="{8D66641B-1104-4533-9F9E-A4529930F7FA}">
          <p14:sldIdLst>
            <p14:sldId id="270"/>
            <p14:sldId id="267"/>
            <p14:sldId id="268"/>
            <p14:sldId id="316"/>
            <p14:sldId id="271"/>
            <p14:sldId id="272"/>
            <p14:sldId id="273"/>
            <p14:sldId id="330"/>
            <p14:sldId id="274"/>
            <p14:sldId id="350"/>
            <p14:sldId id="276"/>
            <p14:sldId id="328"/>
            <p14:sldId id="329"/>
            <p14:sldId id="277"/>
            <p14:sldId id="288"/>
            <p14:sldId id="278"/>
            <p14:sldId id="280"/>
            <p14:sldId id="279"/>
            <p14:sldId id="281"/>
            <p14:sldId id="282"/>
            <p14:sldId id="285"/>
            <p14:sldId id="332"/>
            <p14:sldId id="286"/>
            <p14:sldId id="289"/>
          </p14:sldIdLst>
        </p14:section>
        <p14:section name="Case Scenario 1" id="{C36D6F26-A3B1-444B-813F-36054A0443B9}">
          <p14:sldIdLst>
            <p14:sldId id="284"/>
            <p14:sldId id="290"/>
            <p14:sldId id="291"/>
            <p14:sldId id="343"/>
          </p14:sldIdLst>
        </p14:section>
        <p14:section name="Advocacy" id="{F6A92E3E-8715-490E-BDC0-A2D0505B22C2}">
          <p14:sldIdLst>
            <p14:sldId id="344"/>
            <p14:sldId id="298"/>
            <p14:sldId id="295"/>
            <p14:sldId id="296"/>
            <p14:sldId id="297"/>
            <p14:sldId id="299"/>
            <p14:sldId id="300"/>
            <p14:sldId id="301"/>
            <p14:sldId id="302"/>
            <p14:sldId id="303"/>
            <p14:sldId id="304"/>
          </p14:sldIdLst>
        </p14:section>
        <p14:section name="Case Scenario 2" id="{63D36D13-6823-4E19-850A-FCAAA5770B0F}">
          <p14:sldIdLst>
            <p14:sldId id="305"/>
            <p14:sldId id="306"/>
            <p14:sldId id="307"/>
            <p14:sldId id="310"/>
          </p14:sldIdLst>
        </p14:section>
        <p14:section name="Meaningful Partnership" id="{A07E6BB9-21EC-4E0C-B545-FE5747F45533}">
          <p14:sldIdLst>
            <p14:sldId id="311"/>
            <p14:sldId id="312"/>
            <p14:sldId id="313"/>
            <p14:sldId id="314"/>
            <p14:sldId id="315"/>
            <p14:sldId id="349"/>
            <p14:sldId id="318"/>
            <p14:sldId id="319"/>
            <p14:sldId id="320"/>
          </p14:sldIdLst>
        </p14:section>
        <p14:section name="Case Scenario 3" id="{BC29320C-C166-4AE4-AD30-7B65A858A2A3}">
          <p14:sldIdLst>
            <p14:sldId id="321"/>
            <p14:sldId id="322"/>
            <p14:sldId id="323"/>
          </p14:sldIdLst>
        </p14:section>
        <p14:section name="Closing" id="{D8928E1E-44AD-44AC-8FFC-334C84EFE928}">
          <p14:sldIdLst>
            <p14:sldId id="347"/>
            <p14:sldId id="326"/>
            <p14:sldId id="325"/>
            <p14:sldId id="327"/>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B5D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66F925-3463-CFAF-EAEA-100426AD4A11}" v="126" dt="2024-03-12T18:58:20.34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48533" autoAdjust="0"/>
  </p:normalViewPr>
  <p:slideViewPr>
    <p:cSldViewPr snapToGrid="0">
      <p:cViewPr varScale="1">
        <p:scale>
          <a:sx n="50" d="100"/>
          <a:sy n="50" d="100"/>
        </p:scale>
        <p:origin x="274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82" Type="http://schemas.microsoft.com/office/2015/10/relationships/revisionInfo" Target="revisionInfo.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viewProps" Target="viewProps.xml"/><Relationship Id="rId8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notesMaster" Target="notesMasters/notesMaster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ie Kim" userId="3777e34f-bc96-4ad4-8ba2-5da15f130dba" providerId="ADAL" clId="{CA3EBE24-5841-41FD-974D-E332FAE03BC6}"/>
    <pc:docChg chg="custSel modSld modMainMaster">
      <pc:chgData name="Alexie Kim" userId="3777e34f-bc96-4ad4-8ba2-5da15f130dba" providerId="ADAL" clId="{CA3EBE24-5841-41FD-974D-E332FAE03BC6}" dt="2024-03-12T19:28:31.247" v="13"/>
      <pc:docMkLst>
        <pc:docMk/>
      </pc:docMkLst>
      <pc:sldChg chg="modAnim">
        <pc:chgData name="Alexie Kim" userId="3777e34f-bc96-4ad4-8ba2-5da15f130dba" providerId="ADAL" clId="{CA3EBE24-5841-41FD-974D-E332FAE03BC6}" dt="2024-03-12T19:28:31.247" v="13"/>
        <pc:sldMkLst>
          <pc:docMk/>
          <pc:sldMk cId="3571627909" sldId="349"/>
        </pc:sldMkLst>
      </pc:sldChg>
      <pc:sldMasterChg chg="modSldLayout">
        <pc:chgData name="Alexie Kim" userId="3777e34f-bc96-4ad4-8ba2-5da15f130dba" providerId="ADAL" clId="{CA3EBE24-5841-41FD-974D-E332FAE03BC6}" dt="2024-03-12T19:28:31.247" v="13"/>
        <pc:sldMasterMkLst>
          <pc:docMk/>
          <pc:sldMasterMk cId="822150466" sldId="2147483648"/>
        </pc:sldMasterMkLst>
        <pc:sldLayoutChg chg="modAnim">
          <pc:chgData name="Alexie Kim" userId="3777e34f-bc96-4ad4-8ba2-5da15f130dba" providerId="ADAL" clId="{CA3EBE24-5841-41FD-974D-E332FAE03BC6}" dt="2024-03-12T19:28:31.247" v="13"/>
          <pc:sldLayoutMkLst>
            <pc:docMk/>
            <pc:sldMasterMk cId="822150466" sldId="2147483648"/>
            <pc:sldLayoutMk cId="2489517444" sldId="2147483725"/>
          </pc:sldLayoutMkLst>
        </pc:sldLayoutChg>
        <pc:sldLayoutChg chg="delSp delAnim">
          <pc:chgData name="Alexie Kim" userId="3777e34f-bc96-4ad4-8ba2-5da15f130dba" providerId="ADAL" clId="{CA3EBE24-5841-41FD-974D-E332FAE03BC6}" dt="2024-03-12T19:23:21.259" v="0" actId="478"/>
          <pc:sldLayoutMkLst>
            <pc:docMk/>
            <pc:sldMasterMk cId="822150466" sldId="2147483648"/>
            <pc:sldLayoutMk cId="1531450240" sldId="2147483734"/>
          </pc:sldLayoutMkLst>
          <pc:picChg chg="del">
            <ac:chgData name="Alexie Kim" userId="3777e34f-bc96-4ad4-8ba2-5da15f130dba" providerId="ADAL" clId="{CA3EBE24-5841-41FD-974D-E332FAE03BC6}" dt="2024-03-12T19:23:21.259" v="0" actId="478"/>
            <ac:picMkLst>
              <pc:docMk/>
              <pc:sldMasterMk cId="822150466" sldId="2147483648"/>
              <pc:sldLayoutMk cId="1531450240" sldId="2147483734"/>
              <ac:picMk id="9" creationId="{57220E0B-A82F-40FF-869D-CA30C84F3FB6}"/>
            </ac:picMkLst>
          </pc:picChg>
        </pc:sldLayoutChg>
      </pc:sldMasterChg>
    </pc:docChg>
  </pc:docChgLst>
  <pc:docChgLst>
    <pc:chgData name="Alexie Kim" userId="S::akim@cpha.ca::3777e34f-bc96-4ad4-8ba2-5da15f130dba" providerId="AD" clId="Web-{B966F925-3463-CFAF-EAEA-100426AD4A11}"/>
    <pc:docChg chg="modSld sldOrd">
      <pc:chgData name="Alexie Kim" userId="S::akim@cpha.ca::3777e34f-bc96-4ad4-8ba2-5da15f130dba" providerId="AD" clId="Web-{B966F925-3463-CFAF-EAEA-100426AD4A11}" dt="2024-03-12T18:59:23.685" v="389"/>
      <pc:docMkLst>
        <pc:docMk/>
      </pc:docMkLst>
      <pc:sldChg chg="modNotes">
        <pc:chgData name="Alexie Kim" userId="S::akim@cpha.ca::3777e34f-bc96-4ad4-8ba2-5da15f130dba" providerId="AD" clId="Web-{B966F925-3463-CFAF-EAEA-100426AD4A11}" dt="2024-03-12T17:48:23.107" v="38"/>
        <pc:sldMkLst>
          <pc:docMk/>
          <pc:sldMk cId="2322782014" sldId="256"/>
        </pc:sldMkLst>
      </pc:sldChg>
      <pc:sldChg chg="delCm modNotes">
        <pc:chgData name="Alexie Kim" userId="S::akim@cpha.ca::3777e34f-bc96-4ad4-8ba2-5da15f130dba" providerId="AD" clId="Web-{B966F925-3463-CFAF-EAEA-100426AD4A11}" dt="2024-03-12T17:56:17.460" v="63"/>
        <pc:sldMkLst>
          <pc:docMk/>
          <pc:sldMk cId="940381855" sldId="259"/>
        </pc:sldMkLst>
        <pc:extLst>
          <p:ext xmlns:p="http://schemas.openxmlformats.org/presentationml/2006/main" uri="{D6D511B9-2390-475A-947B-AFAB55BFBCF1}">
            <pc226:cmChg xmlns:pc226="http://schemas.microsoft.com/office/powerpoint/2022/06/main/command" xmlns="" chg="del">
              <pc226:chgData name="Alexie Kim" userId="S::akim@cpha.ca::3777e34f-bc96-4ad4-8ba2-5da15f130dba" providerId="AD" clId="Web-{B966F925-3463-CFAF-EAEA-100426AD4A11}" dt="2024-03-12T17:52:39.331" v="39"/>
              <pc2:cmMkLst xmlns:pc2="http://schemas.microsoft.com/office/powerpoint/2019/9/main/command">
                <pc:docMk/>
                <pc:sldMk cId="940381855" sldId="259"/>
                <pc2:cmMk id="{9574F357-860A-4365-8B6F-6138BA5D9E0D}"/>
              </pc2:cmMkLst>
            </pc226:cmChg>
          </p:ext>
        </pc:extLst>
      </pc:sldChg>
      <pc:sldChg chg="modNotes">
        <pc:chgData name="Alexie Kim" userId="S::akim@cpha.ca::3777e34f-bc96-4ad4-8ba2-5da15f130dba" providerId="AD" clId="Web-{B966F925-3463-CFAF-EAEA-100426AD4A11}" dt="2024-03-12T18:00:50.605" v="65"/>
        <pc:sldMkLst>
          <pc:docMk/>
          <pc:sldMk cId="2194754072" sldId="263"/>
        </pc:sldMkLst>
      </pc:sldChg>
      <pc:sldChg chg="modNotes">
        <pc:chgData name="Alexie Kim" userId="S::akim@cpha.ca::3777e34f-bc96-4ad4-8ba2-5da15f130dba" providerId="AD" clId="Web-{B966F925-3463-CFAF-EAEA-100426AD4A11}" dt="2024-03-12T18:13:47.916" v="137"/>
        <pc:sldMkLst>
          <pc:docMk/>
          <pc:sldMk cId="3486341207" sldId="268"/>
        </pc:sldMkLst>
      </pc:sldChg>
      <pc:sldChg chg="modNotes">
        <pc:chgData name="Alexie Kim" userId="S::akim@cpha.ca::3777e34f-bc96-4ad4-8ba2-5da15f130dba" providerId="AD" clId="Web-{B966F925-3463-CFAF-EAEA-100426AD4A11}" dt="2024-03-12T18:02:14.529" v="71"/>
        <pc:sldMkLst>
          <pc:docMk/>
          <pc:sldMk cId="1979417363" sldId="270"/>
        </pc:sldMkLst>
      </pc:sldChg>
      <pc:sldChg chg="modSp modNotes">
        <pc:chgData name="Alexie Kim" userId="S::akim@cpha.ca::3777e34f-bc96-4ad4-8ba2-5da15f130dba" providerId="AD" clId="Web-{B966F925-3463-CFAF-EAEA-100426AD4A11}" dt="2024-03-12T18:19:19.360" v="236"/>
        <pc:sldMkLst>
          <pc:docMk/>
          <pc:sldMk cId="627861614" sldId="271"/>
        </pc:sldMkLst>
        <pc:spChg chg="mod">
          <ac:chgData name="Alexie Kim" userId="S::akim@cpha.ca::3777e34f-bc96-4ad4-8ba2-5da15f130dba" providerId="AD" clId="Web-{B966F925-3463-CFAF-EAEA-100426AD4A11}" dt="2024-03-12T18:15:08.621" v="139" actId="20577"/>
          <ac:spMkLst>
            <pc:docMk/>
            <pc:sldMk cId="627861614" sldId="271"/>
            <ac:spMk id="8" creationId="{4F31A96D-994C-4BFA-A46B-0099785B893F}"/>
          </ac:spMkLst>
        </pc:spChg>
      </pc:sldChg>
      <pc:sldChg chg="modNotes">
        <pc:chgData name="Alexie Kim" userId="S::akim@cpha.ca::3777e34f-bc96-4ad4-8ba2-5da15f130dba" providerId="AD" clId="Web-{B966F925-3463-CFAF-EAEA-100426AD4A11}" dt="2024-03-12T18:24:53.475" v="241"/>
        <pc:sldMkLst>
          <pc:docMk/>
          <pc:sldMk cId="3943919863" sldId="272"/>
        </pc:sldMkLst>
      </pc:sldChg>
      <pc:sldChg chg="modNotes">
        <pc:chgData name="Alexie Kim" userId="S::akim@cpha.ca::3777e34f-bc96-4ad4-8ba2-5da15f130dba" providerId="AD" clId="Web-{B966F925-3463-CFAF-EAEA-100426AD4A11}" dt="2024-03-12T18:26:21.102" v="251"/>
        <pc:sldMkLst>
          <pc:docMk/>
          <pc:sldMk cId="900987425" sldId="274"/>
        </pc:sldMkLst>
      </pc:sldChg>
      <pc:sldChg chg="modNotes">
        <pc:chgData name="Alexie Kim" userId="S::akim@cpha.ca::3777e34f-bc96-4ad4-8ba2-5da15f130dba" providerId="AD" clId="Web-{B966F925-3463-CFAF-EAEA-100426AD4A11}" dt="2024-03-12T18:30:34.310" v="258"/>
        <pc:sldMkLst>
          <pc:docMk/>
          <pc:sldMk cId="3626583097" sldId="281"/>
        </pc:sldMkLst>
      </pc:sldChg>
      <pc:sldChg chg="modNotes">
        <pc:chgData name="Alexie Kim" userId="S::akim@cpha.ca::3777e34f-bc96-4ad4-8ba2-5da15f130dba" providerId="AD" clId="Web-{B966F925-3463-CFAF-EAEA-100426AD4A11}" dt="2024-03-12T18:37:39.989" v="314"/>
        <pc:sldMkLst>
          <pc:docMk/>
          <pc:sldMk cId="1156435609" sldId="285"/>
        </pc:sldMkLst>
      </pc:sldChg>
      <pc:sldChg chg="modNotes">
        <pc:chgData name="Alexie Kim" userId="S::akim@cpha.ca::3777e34f-bc96-4ad4-8ba2-5da15f130dba" providerId="AD" clId="Web-{B966F925-3463-CFAF-EAEA-100426AD4A11}" dt="2024-03-12T18:38:55.444" v="318"/>
        <pc:sldMkLst>
          <pc:docMk/>
          <pc:sldMk cId="2102669794" sldId="289"/>
        </pc:sldMkLst>
      </pc:sldChg>
      <pc:sldChg chg="delCm">
        <pc:chgData name="Alexie Kim" userId="S::akim@cpha.ca::3777e34f-bc96-4ad4-8ba2-5da15f130dba" providerId="AD" clId="Web-{B966F925-3463-CFAF-EAEA-100426AD4A11}" dt="2024-03-12T18:43:12.058" v="321"/>
        <pc:sldMkLst>
          <pc:docMk/>
          <pc:sldMk cId="2884831434" sldId="296"/>
        </pc:sldMkLst>
        <pc:extLst>
          <p:ext xmlns:p="http://schemas.openxmlformats.org/presentationml/2006/main" uri="{D6D511B9-2390-475A-947B-AFAB55BFBCF1}">
            <pc226:cmChg xmlns:pc226="http://schemas.microsoft.com/office/powerpoint/2022/06/main/command" xmlns="" chg="del">
              <pc226:chgData name="Alexie Kim" userId="S::akim@cpha.ca::3777e34f-bc96-4ad4-8ba2-5da15f130dba" providerId="AD" clId="Web-{B966F925-3463-CFAF-EAEA-100426AD4A11}" dt="2024-03-12T18:43:12.058" v="321"/>
              <pc2:cmMkLst xmlns:pc2="http://schemas.microsoft.com/office/powerpoint/2019/9/main/command">
                <pc:docMk/>
                <pc:sldMk cId="2884831434" sldId="296"/>
                <pc2:cmMk id="{195BC40F-259C-43E0-9E15-E9ECBB8DF052}"/>
              </pc2:cmMkLst>
            </pc226:cmChg>
          </p:ext>
        </pc:extLst>
      </pc:sldChg>
      <pc:sldChg chg="modSp ord delCm">
        <pc:chgData name="Alexie Kim" userId="S::akim@cpha.ca::3777e34f-bc96-4ad4-8ba2-5da15f130dba" providerId="AD" clId="Web-{B966F925-3463-CFAF-EAEA-100426AD4A11}" dt="2024-03-12T18:54:59.274" v="366" actId="20577"/>
        <pc:sldMkLst>
          <pc:docMk/>
          <pc:sldMk cId="1599353875" sldId="297"/>
        </pc:sldMkLst>
        <pc:spChg chg="mod">
          <ac:chgData name="Alexie Kim" userId="S::akim@cpha.ca::3777e34f-bc96-4ad4-8ba2-5da15f130dba" providerId="AD" clId="Web-{B966F925-3463-CFAF-EAEA-100426AD4A11}" dt="2024-03-12T18:54:59.274" v="366" actId="20577"/>
          <ac:spMkLst>
            <pc:docMk/>
            <pc:sldMk cId="1599353875" sldId="297"/>
            <ac:spMk id="4" creationId="{069A64BF-7D03-42A1-B5E8-D38AF2B008AD}"/>
          </ac:spMkLst>
        </pc:spChg>
        <pc:extLst>
          <p:ext xmlns:p="http://schemas.openxmlformats.org/presentationml/2006/main" uri="{D6D511B9-2390-475A-947B-AFAB55BFBCF1}">
            <pc226:cmChg xmlns:pc226="http://schemas.microsoft.com/office/powerpoint/2022/06/main/command" xmlns="" chg="del">
              <pc226:chgData name="Alexie Kim" userId="S::akim@cpha.ca::3777e34f-bc96-4ad4-8ba2-5da15f130dba" providerId="AD" clId="Web-{B966F925-3463-CFAF-EAEA-100426AD4A11}" dt="2024-03-12T18:43:19.902" v="322"/>
              <pc2:cmMkLst xmlns:pc2="http://schemas.microsoft.com/office/powerpoint/2019/9/main/command">
                <pc:docMk/>
                <pc:sldMk cId="1599353875" sldId="297"/>
                <pc2:cmMk id="{83236A8F-8535-4BE7-BB9E-96C76213B39A}"/>
              </pc2:cmMkLst>
            </pc226:cmChg>
          </p:ext>
        </pc:extLst>
      </pc:sldChg>
      <pc:sldChg chg="modSp delCm">
        <pc:chgData name="Alexie Kim" userId="S::akim@cpha.ca::3777e34f-bc96-4ad4-8ba2-5da15f130dba" providerId="AD" clId="Web-{B966F925-3463-CFAF-EAEA-100426AD4A11}" dt="2024-03-12T18:49:25.361" v="337" actId="20577"/>
        <pc:sldMkLst>
          <pc:docMk/>
          <pc:sldMk cId="2271471976" sldId="299"/>
        </pc:sldMkLst>
        <pc:spChg chg="mod">
          <ac:chgData name="Alexie Kim" userId="S::akim@cpha.ca::3777e34f-bc96-4ad4-8ba2-5da15f130dba" providerId="AD" clId="Web-{B966F925-3463-CFAF-EAEA-100426AD4A11}" dt="2024-03-12T18:49:25.361" v="337" actId="20577"/>
          <ac:spMkLst>
            <pc:docMk/>
            <pc:sldMk cId="2271471976" sldId="299"/>
            <ac:spMk id="5" creationId="{9A0DEC79-A7B2-4AF8-A734-7B431A1F0C44}"/>
          </ac:spMkLst>
        </pc:spChg>
        <pc:extLst>
          <p:ext xmlns:p="http://schemas.openxmlformats.org/presentationml/2006/main" uri="{D6D511B9-2390-475A-947B-AFAB55BFBCF1}">
            <pc226:cmChg xmlns:pc226="http://schemas.microsoft.com/office/powerpoint/2022/06/main/command" xmlns="" chg="del">
              <pc226:chgData name="Alexie Kim" userId="S::akim@cpha.ca::3777e34f-bc96-4ad4-8ba2-5da15f130dba" providerId="AD" clId="Web-{B966F925-3463-CFAF-EAEA-100426AD4A11}" dt="2024-03-12T18:43:23.214" v="323"/>
              <pc2:cmMkLst xmlns:pc2="http://schemas.microsoft.com/office/powerpoint/2019/9/main/command">
                <pc:docMk/>
                <pc:sldMk cId="2271471976" sldId="299"/>
                <pc2:cmMk id="{3752BF80-C973-4FEC-B6A8-F128E5091BD7}"/>
              </pc2:cmMkLst>
            </pc226:cmChg>
          </p:ext>
        </pc:extLst>
      </pc:sldChg>
      <pc:sldChg chg="modSp delCm">
        <pc:chgData name="Alexie Kim" userId="S::akim@cpha.ca::3777e34f-bc96-4ad4-8ba2-5da15f130dba" providerId="AD" clId="Web-{B966F925-3463-CFAF-EAEA-100426AD4A11}" dt="2024-03-12T18:50:08.347" v="349" actId="20577"/>
        <pc:sldMkLst>
          <pc:docMk/>
          <pc:sldMk cId="357074995" sldId="300"/>
        </pc:sldMkLst>
        <pc:spChg chg="mod">
          <ac:chgData name="Alexie Kim" userId="S::akim@cpha.ca::3777e34f-bc96-4ad4-8ba2-5da15f130dba" providerId="AD" clId="Web-{B966F925-3463-CFAF-EAEA-100426AD4A11}" dt="2024-03-12T18:50:08.347" v="349" actId="20577"/>
          <ac:spMkLst>
            <pc:docMk/>
            <pc:sldMk cId="357074995" sldId="300"/>
            <ac:spMk id="5" creationId="{7FD88C43-B503-4AAF-8EBA-109CA5700DC6}"/>
          </ac:spMkLst>
        </pc:spChg>
        <pc:extLst>
          <p:ext xmlns:p="http://schemas.openxmlformats.org/presentationml/2006/main" uri="{D6D511B9-2390-475A-947B-AFAB55BFBCF1}">
            <pc226:cmChg xmlns:pc226="http://schemas.microsoft.com/office/powerpoint/2022/06/main/command" xmlns="" chg="del">
              <pc226:chgData name="Alexie Kim" userId="S::akim@cpha.ca::3777e34f-bc96-4ad4-8ba2-5da15f130dba" providerId="AD" clId="Web-{B966F925-3463-CFAF-EAEA-100426AD4A11}" dt="2024-03-12T18:43:26.714" v="324"/>
              <pc2:cmMkLst xmlns:pc2="http://schemas.microsoft.com/office/powerpoint/2019/9/main/command">
                <pc:docMk/>
                <pc:sldMk cId="357074995" sldId="300"/>
                <pc2:cmMk id="{039F43FA-CCBA-48B1-9BA4-C772191996AC}"/>
              </pc2:cmMkLst>
            </pc226:cmChg>
          </p:ext>
        </pc:extLst>
      </pc:sldChg>
      <pc:sldChg chg="modNotes">
        <pc:chgData name="Alexie Kim" userId="S::akim@cpha.ca::3777e34f-bc96-4ad4-8ba2-5da15f130dba" providerId="AD" clId="Web-{B966F925-3463-CFAF-EAEA-100426AD4A11}" dt="2024-03-12T18:59:23.685" v="389"/>
        <pc:sldMkLst>
          <pc:docMk/>
          <pc:sldMk cId="3166109855" sldId="311"/>
        </pc:sldMkLst>
      </pc:sldChg>
      <pc:sldChg chg="ord modNotes">
        <pc:chgData name="Alexie Kim" userId="S::akim@cpha.ca::3777e34f-bc96-4ad4-8ba2-5da15f130dba" providerId="AD" clId="Web-{B966F925-3463-CFAF-EAEA-100426AD4A11}" dt="2024-03-12T18:12:32.884" v="129"/>
        <pc:sldMkLst>
          <pc:docMk/>
          <pc:sldMk cId="2107338581" sldId="316"/>
        </pc:sldMkLst>
      </pc:sldChg>
      <pc:sldChg chg="delCm">
        <pc:chgData name="Alexie Kim" userId="S::akim@cpha.ca::3777e34f-bc96-4ad4-8ba2-5da15f130dba" providerId="AD" clId="Web-{B966F925-3463-CFAF-EAEA-100426AD4A11}" dt="2024-03-12T18:40:03.414" v="319"/>
        <pc:sldMkLst>
          <pc:docMk/>
          <pc:sldMk cId="1267479870" sldId="343"/>
        </pc:sldMkLst>
        <pc:extLst>
          <p:ext xmlns:p="http://schemas.openxmlformats.org/presentationml/2006/main" uri="{D6D511B9-2390-475A-947B-AFAB55BFBCF1}">
            <pc226:cmChg xmlns:pc226="http://schemas.microsoft.com/office/powerpoint/2022/06/main/command" xmlns="" chg="del">
              <pc226:chgData name="Alexie Kim" userId="S::akim@cpha.ca::3777e34f-bc96-4ad4-8ba2-5da15f130dba" providerId="AD" clId="Web-{B966F925-3463-CFAF-EAEA-100426AD4A11}" dt="2024-03-12T18:40:03.414" v="319"/>
              <pc2:cmMkLst xmlns:pc2="http://schemas.microsoft.com/office/powerpoint/2019/9/main/command">
                <pc:docMk/>
                <pc:sldMk cId="1267479870" sldId="343"/>
                <pc2:cmMk id="{6139CD74-8120-4CC3-9C85-A6A298A9AF0D}"/>
              </pc2:cmMkLst>
            </pc226:cmChg>
          </p:ext>
        </pc:extLst>
      </pc:sldChg>
      <pc:sldChg chg="modNotes">
        <pc:chgData name="Alexie Kim" userId="S::akim@cpha.ca::3777e34f-bc96-4ad4-8ba2-5da15f130dba" providerId="AD" clId="Web-{B966F925-3463-CFAF-EAEA-100426AD4A11}" dt="2024-03-12T18:41:40.416" v="320"/>
        <pc:sldMkLst>
          <pc:docMk/>
          <pc:sldMk cId="3461781717" sldId="344"/>
        </pc:sldMkLst>
      </pc:sldChg>
      <pc:sldChg chg="modSp delCm">
        <pc:chgData name="Alexie Kim" userId="S::akim@cpha.ca::3777e34f-bc96-4ad4-8ba2-5da15f130dba" providerId="AD" clId="Web-{B966F925-3463-CFAF-EAEA-100426AD4A11}" dt="2024-03-12T18:27:33.744" v="255" actId="20577"/>
        <pc:sldMkLst>
          <pc:docMk/>
          <pc:sldMk cId="3274584073" sldId="346"/>
        </pc:sldMkLst>
        <pc:spChg chg="mod">
          <ac:chgData name="Alexie Kim" userId="S::akim@cpha.ca::3777e34f-bc96-4ad4-8ba2-5da15f130dba" providerId="AD" clId="Web-{B966F925-3463-CFAF-EAEA-100426AD4A11}" dt="2024-03-12T18:27:06.603" v="253" actId="20577"/>
          <ac:spMkLst>
            <pc:docMk/>
            <pc:sldMk cId="3274584073" sldId="346"/>
            <ac:spMk id="4" creationId="{FAE73B39-2CD4-4A97-97DD-C5F9B958593D}"/>
          </ac:spMkLst>
        </pc:spChg>
        <pc:spChg chg="mod">
          <ac:chgData name="Alexie Kim" userId="S::akim@cpha.ca::3777e34f-bc96-4ad4-8ba2-5da15f130dba" providerId="AD" clId="Web-{B966F925-3463-CFAF-EAEA-100426AD4A11}" dt="2024-03-12T18:27:33.744" v="255" actId="20577"/>
          <ac:spMkLst>
            <pc:docMk/>
            <pc:sldMk cId="3274584073" sldId="346"/>
            <ac:spMk id="5" creationId="{CFE4ABCB-28E0-47BE-AE5E-F385B74CD640}"/>
          </ac:spMkLst>
        </pc:spChg>
        <pc:extLst>
          <p:ext xmlns:p="http://schemas.openxmlformats.org/presentationml/2006/main" uri="{D6D511B9-2390-475A-947B-AFAB55BFBCF1}">
            <pc226:cmChg xmlns:pc226="http://schemas.microsoft.com/office/powerpoint/2022/06/main/command" xmlns="" chg="del">
              <pc226:chgData name="Alexie Kim" userId="S::akim@cpha.ca::3777e34f-bc96-4ad4-8ba2-5da15f130dba" providerId="AD" clId="Web-{B966F925-3463-CFAF-EAEA-100426AD4A11}" dt="2024-03-12T17:53:35.925" v="40"/>
              <pc2:cmMkLst xmlns:pc2="http://schemas.microsoft.com/office/powerpoint/2019/9/main/command">
                <pc:docMk/>
                <pc:sldMk cId="3274584073" sldId="346"/>
                <pc2:cmMk id="{87B05CD5-4EB0-4099-9991-DF0749FBBF22}"/>
              </pc2:cmMkLst>
            </pc226:cmChg>
          </p:ext>
        </pc:extLst>
      </pc:sldChg>
    </pc:docChg>
  </pc:docChgLst>
</pc:chgInfo>
</file>

<file path=ppt/comments/modernComment_110_EB1370F7.xml><?xml version="1.0" encoding="utf-8"?>
<p188:cmLst xmlns:a="http://schemas.openxmlformats.org/drawingml/2006/main" xmlns:r="http://schemas.openxmlformats.org/officeDocument/2006/relationships" xmlns:p188="http://schemas.microsoft.com/office/powerpoint/2018/8/main">
  <p188:cm id="{3E2C39FE-3DBA-43CC-A8C5-0FCDC719FBA9}" authorId="{C1AA3556-75E2-C31A-6553-3EBC5ADA1F0A}" status="resolved" created="2023-06-05T15:14:50.073" complete="100000">
    <pc:sldMkLst xmlns:pc="http://schemas.microsoft.com/office/powerpoint/2013/main/command">
      <pc:docMk/>
      <pc:sldMk cId="3943919863" sldId="272"/>
    </pc:sldMkLst>
    <p188:txBody>
      <a:bodyPr/>
      <a:lstStyle/>
      <a:p>
        <a:r>
          <a:rPr lang="en-US"/>
          <a:t>Take out "which words were repeated"</a:t>
        </a:r>
      </a:p>
    </p188:txBody>
  </p188:cm>
  <p188:cm id="{7CA417A8-6FEA-4752-98CA-1441ED0C6D24}" authorId="{C1AA3556-75E2-C31A-6553-3EBC5ADA1F0A}" status="resolved" created="2023-07-28T20:33:06.461" complete="100000">
    <pc:sldMkLst xmlns:pc="http://schemas.microsoft.com/office/powerpoint/2013/main/command">
      <pc:docMk/>
      <pc:sldMk cId="3943919863" sldId="272"/>
    </pc:sldMkLst>
    <p188:txBody>
      <a:bodyPr/>
      <a:lstStyle/>
      <a:p>
        <a:r>
          <a:rPr lang="en-US"/>
          <a:t>Include a "What is Stigma" peer audio clip here </a:t>
        </a:r>
      </a:p>
    </p188:txBody>
  </p188:cm>
  <p188:cm id="{A0B72E12-0FCE-4F04-822B-4E1FF7A74C02}" authorId="{C1AA3556-75E2-C31A-6553-3EBC5ADA1F0A}" status="resolved" created="2023-08-03T20:33:22.563" complete="100000">
    <pc:sldMkLst xmlns:pc="http://schemas.microsoft.com/office/powerpoint/2013/main/command">
      <pc:docMk/>
      <pc:sldMk cId="3943919863" sldId="272"/>
    </pc:sldMkLst>
    <p188:replyLst>
      <p188:reply id="{0EB9C7A5-EB94-4A3B-A03C-47256B155572}" authorId="{97CB0B8E-3AFA-734F-B8B6-789E5792D624}" created="2023-08-04T19:53:34.025">
        <p188:txBody>
          <a:bodyPr/>
          <a:lstStyle/>
          <a:p>
            <a:r>
              <a:rPr lang="en-US"/>
              <a:t>I like having the quote on the slide so there's a visual but agree we could switch it to a quote that's in the audio clip + then play the clip</a:t>
            </a:r>
          </a:p>
        </p188:txBody>
        <p188:extLst>
          <p:ext xmlns:p="http://schemas.openxmlformats.org/presentationml/2006/main" uri="{57CB4572-C831-44C2-8A1C-0ADB6CCDFE69}">
            <p223:reactions xmlns:p223="http://schemas.microsoft.com/office/powerpoint/2022/03/main">
              <p223:rxn type="👍">
                <p223:instance time="2023-08-04T19:59:10.732" authorId="{C1AA3556-75E2-C31A-6553-3EBC5ADA1F0A}"/>
              </p223:rxn>
            </p223:reactions>
          </p:ext>
        </p188:extLst>
      </p188:reply>
    </p188:replyLst>
    <p188:txBody>
      <a:bodyPr/>
      <a:lstStyle/>
      <a:p>
        <a:r>
          <a:rPr lang="en-US"/>
          <a:t>We could replace this quote with one of the peer audio files (What Stigma Means to me) </a:t>
        </a:r>
      </a:p>
    </p188:txBody>
  </p188:cm>
</p188:cmLst>
</file>

<file path=ppt/comments/modernComment_112_35B3FA21.xml><?xml version="1.0" encoding="utf-8"?>
<p188:cmLst xmlns:a="http://schemas.openxmlformats.org/drawingml/2006/main" xmlns:r="http://schemas.openxmlformats.org/officeDocument/2006/relationships" xmlns:p188="http://schemas.microsoft.com/office/powerpoint/2018/8/main">
  <p188:cm id="{39D7C54B-39C2-4276-ABA2-EAAAB599E25F}" authorId="{C1AA3556-75E2-C31A-6553-3EBC5ADA1F0A}" status="resolved" created="2023-06-05T15:15:59.684" complete="100000">
    <pc:sldMkLst xmlns:pc="http://schemas.microsoft.com/office/powerpoint/2013/main/command">
      <pc:docMk/>
      <pc:sldMk cId="900987425" sldId="274"/>
    </pc:sldMkLst>
    <p188:replyLst>
      <p188:reply id="{916992E0-E18C-4973-B97F-8FA873610DF1}" authorId="{013DA7F0-FFF5-AE14-6754-38D0D0E32E83}" created="2023-06-05T15:32:23.536">
        <p188:txBody>
          <a:bodyPr/>
          <a:lstStyle/>
          <a:p>
            <a:r>
              <a:rPr lang="en-US"/>
              <a:t>[@Kelsey MacIntosh] Let me know what you think. If we go with just a clip I'll add to the slide </a:t>
            </a:r>
          </a:p>
        </p188:txBody>
      </p188:reply>
      <p188:reply id="{AA07A5DF-7B14-4604-AE83-2412506F22D9}" authorId="{97CB0B8E-3AFA-734F-B8B6-789E5792D624}" created="2023-06-05T16:18:43.755">
        <p188:txBody>
          <a:bodyPr/>
          <a:lstStyle/>
          <a:p>
            <a:r>
              <a:rPr lang="en-US"/>
              <a:t>I'm fine with showing the whole thing! We could add a note for facilitators if they're short on time that they can cut it shorter. Do either of you have a preference?</a:t>
            </a:r>
          </a:p>
        </p188:txBody>
      </p188:reply>
    </p188:replyLst>
    <p188:txBody>
      <a:bodyPr/>
      <a:lstStyle/>
      <a:p>
        <a:r>
          <a:rPr lang="en-US"/>
          <a:t>Decide if we what to show whole video</a:t>
        </a:r>
      </a:p>
    </p188:txBody>
  </p188:cm>
</p188:cmLst>
</file>

<file path=ppt/comments/modernComment_118_446A2443.xml><?xml version="1.0" encoding="utf-8"?>
<p188:cmLst xmlns:a="http://schemas.openxmlformats.org/drawingml/2006/main" xmlns:r="http://schemas.openxmlformats.org/officeDocument/2006/relationships" xmlns:p188="http://schemas.microsoft.com/office/powerpoint/2018/8/main">
  <p188:cm id="{AE0205DE-767C-4013-B514-907C68955C3D}" authorId="{C1AA3556-75E2-C31A-6553-3EBC5ADA1F0A}" status="resolved" created="2023-08-03T20:37:19.182" complete="100000">
    <pc:sldMkLst xmlns:pc="http://schemas.microsoft.com/office/powerpoint/2013/main/command">
      <pc:docMk/>
      <pc:sldMk cId="1147806787" sldId="280"/>
    </pc:sldMkLst>
    <p188:txBody>
      <a:bodyPr/>
      <a:lstStyle/>
      <a:p>
        <a:r>
          <a:rPr lang="en-US"/>
          <a:t>Facilitators may adapt these examples to better reflect their community context if needed. They may also choose to elaborate on examples of structural stigma mentioned here that are particularly prevalent in their community. </a:t>
        </a:r>
      </a:p>
    </p188:txBody>
  </p188:cm>
</p188:cmLst>
</file>

<file path=ppt/comments/modernComment_147_59CEC468.xml><?xml version="1.0" encoding="utf-8"?>
<p188:cmLst xmlns:a="http://schemas.openxmlformats.org/drawingml/2006/main" xmlns:r="http://schemas.openxmlformats.org/officeDocument/2006/relationships" xmlns:p188="http://schemas.microsoft.com/office/powerpoint/2018/8/main">
  <p188:cm id="{24FC1AD6-784F-4CEC-9A23-6CC3B7E66794}" authorId="{013DA7F0-FFF5-AE14-6754-38D0D0E32E83}" status="resolved" created="2023-08-11T15:57:11.182" complete="100000">
    <pc:sldMkLst xmlns:pc="http://schemas.microsoft.com/office/powerpoint/2013/main/command">
      <pc:docMk/>
      <pc:sldMk cId="1506722920" sldId="327"/>
    </pc:sldMkLst>
    <p188:txBody>
      <a:bodyPr/>
      <a:lstStyle/>
      <a:p>
        <a:r>
          <a:rPr lang="en-US"/>
          <a:t>Add Power Song (broken into 2 parts) </a:t>
        </a:r>
      </a:p>
    </p188:txBody>
  </p188:cm>
</p188:cmLst>
</file>

<file path=ppt/comments/modernComment_149_D9274D24.xml><?xml version="1.0" encoding="utf-8"?>
<p188:cmLst xmlns:a="http://schemas.openxmlformats.org/drawingml/2006/main" xmlns:r="http://schemas.openxmlformats.org/officeDocument/2006/relationships" xmlns:p188="http://schemas.microsoft.com/office/powerpoint/2018/8/main">
  <p188:cm id="{5340206C-B220-4838-9F29-7B8EFB45305B}" authorId="{C1AA3556-75E2-C31A-6553-3EBC5ADA1F0A}" status="resolved" created="2023-08-04T18:21:29.823" complete="100000">
    <pc:sldMkLst xmlns:pc="http://schemas.microsoft.com/office/powerpoint/2013/main/command">
      <pc:docMk/>
      <pc:sldMk cId="3643231524" sldId="329"/>
    </pc:sldMkLst>
    <p188:txBody>
      <a:bodyPr/>
      <a:lstStyle/>
      <a:p>
        <a:r>
          <a:rPr lang="en-US"/>
          <a:t>Optional: pay another MHRN peer audio clip before the health break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28A7A0-CB99-4B24-9E78-491A18F40898}" type="datetimeFigureOut">
              <a:rPr lang="en-CA" smtClean="0"/>
              <a:t>2024-03-12</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68DF00D-D0B8-4AEC-AAD6-0DBF16A8988C}" type="slidenum">
              <a:rPr lang="en-CA" smtClean="0"/>
              <a:t>‹#›</a:t>
            </a:fld>
            <a:endParaRPr lang="en-CA"/>
          </a:p>
        </p:txBody>
      </p:sp>
    </p:spTree>
    <p:extLst>
      <p:ext uri="{BB962C8B-B14F-4D97-AF65-F5344CB8AC3E}">
        <p14:creationId xmlns:p14="http://schemas.microsoft.com/office/powerpoint/2010/main" val="5358673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youtube.com/watch?v=Wn2odA_QSxo"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ohrc.on.ca/sites/default/files/Racial%20Disparity%20in%20Arrests%20and%20Charges%20TPS.pdf"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youtube.com/watch?v=ATUpklvz3kE"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 Slides are accompanied by speaking notes + instructions where relevant. These are designed to support facilitation rather than be used as a script. Facilitators are free to make adjustments as they see fit. For more detailed prompts, see the facilitator manual. </a:t>
            </a:r>
            <a:endParaRPr lang="en-US" dirty="0"/>
          </a:p>
          <a:p>
            <a:endParaRPr lang="en-US" dirty="0"/>
          </a:p>
          <a:p>
            <a:r>
              <a:rPr lang="en-US" b="1" dirty="0">
                <a:cs typeface="Calibri"/>
              </a:rPr>
              <a:t>Speaking Notes:</a:t>
            </a:r>
            <a:endParaRPr lang="en-US" b="1" dirty="0"/>
          </a:p>
          <a:p>
            <a:pPr marL="285750" indent="-285750">
              <a:buFont typeface="Calibri"/>
              <a:buChar char="-"/>
            </a:pPr>
            <a:r>
              <a:rPr lang="en-US" sz="1200" b="0" i="0" kern="1200" dirty="0">
                <a:solidFill>
                  <a:schemeClr val="tx1"/>
                </a:solidFill>
                <a:effectLst/>
                <a:ea typeface="+mn-ea"/>
                <a:cs typeface="+mn-cs"/>
              </a:rPr>
              <a:t>Welcome </a:t>
            </a:r>
            <a:r>
              <a:rPr lang="en-US" dirty="0"/>
              <a:t>participants to</a:t>
            </a:r>
            <a:r>
              <a:rPr lang="en-US" sz="1200" b="0" i="0" kern="1200" dirty="0">
                <a:solidFill>
                  <a:schemeClr val="tx1"/>
                </a:solidFill>
                <a:effectLst/>
                <a:ea typeface="+mn-ea"/>
                <a:cs typeface="+mn-cs"/>
              </a:rPr>
              <a:t> the workshop </a:t>
            </a:r>
            <a:endParaRPr lang="en-US" dirty="0">
              <a:cs typeface="Calibri"/>
            </a:endParaRPr>
          </a:p>
          <a:p>
            <a:pPr marL="285750" indent="-285750">
              <a:buFont typeface="Calibri"/>
              <a:buChar char="-"/>
            </a:pPr>
            <a:r>
              <a:rPr lang="en-US" dirty="0"/>
              <a:t>Prompt participants</a:t>
            </a:r>
            <a:r>
              <a:rPr lang="en-US" sz="1200" b="0" i="0" kern="1200" baseline="0" dirty="0">
                <a:solidFill>
                  <a:schemeClr val="tx1"/>
                </a:solidFill>
                <a:effectLst/>
                <a:ea typeface="+mn-ea"/>
                <a:cs typeface="+mn-cs"/>
              </a:rPr>
              <a:t> to complete the pre workshop questionnaire</a:t>
            </a:r>
            <a:r>
              <a:rPr lang="en-US" dirty="0"/>
              <a:t> (if applicable)</a:t>
            </a:r>
            <a:endParaRPr lang="en-US" sz="1200" b="0" i="0" kern="1200" dirty="0">
              <a:solidFill>
                <a:schemeClr val="tx1"/>
              </a:solidFill>
              <a:effectLst/>
              <a:cs typeface="Calibri"/>
            </a:endParaRPr>
          </a:p>
          <a:p>
            <a:endParaRPr lang="en-CA" dirty="0"/>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1</a:t>
            </a:fld>
            <a:endParaRPr lang="en-CA" dirty="0"/>
          </a:p>
        </p:txBody>
      </p:sp>
    </p:spTree>
    <p:extLst>
      <p:ext uri="{BB962C8B-B14F-4D97-AF65-F5344CB8AC3E}">
        <p14:creationId xmlns:p14="http://schemas.microsoft.com/office/powerpoint/2010/main" val="12299063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t>Instructions:</a:t>
            </a:r>
          </a:p>
          <a:p>
            <a:pPr marL="285750" indent="-285750">
              <a:buFont typeface="Calibri"/>
              <a:buChar char="-"/>
            </a:pPr>
            <a:r>
              <a:rPr lang="en-US" dirty="0"/>
              <a:t>Encourage</a:t>
            </a:r>
            <a:r>
              <a:rPr lang="en-US" sz="1200" b="0" i="0" kern="1200" dirty="0">
                <a:solidFill>
                  <a:schemeClr val="tx1"/>
                </a:solidFill>
                <a:effectLst/>
                <a:ea typeface="+mn-ea"/>
                <a:cs typeface="+mn-cs"/>
              </a:rPr>
              <a:t> participants to </a:t>
            </a:r>
            <a:r>
              <a:rPr lang="en-US" dirty="0"/>
              <a:t>unmute</a:t>
            </a:r>
            <a:r>
              <a:rPr lang="en-US" sz="1200" b="0" i="0" kern="1200" dirty="0">
                <a:solidFill>
                  <a:schemeClr val="tx1"/>
                </a:solidFill>
                <a:effectLst/>
                <a:ea typeface="+mn-ea"/>
                <a:cs typeface="+mn-cs"/>
              </a:rPr>
              <a:t> and introduce themselves</a:t>
            </a:r>
            <a:r>
              <a:rPr lang="en-US" dirty="0"/>
              <a:t> with their</a:t>
            </a:r>
            <a:r>
              <a:rPr lang="en-US" sz="1200" b="0" i="0" kern="1200" dirty="0">
                <a:solidFill>
                  <a:schemeClr val="tx1"/>
                </a:solidFill>
                <a:effectLst/>
                <a:ea typeface="+mn-ea"/>
                <a:cs typeface="+mn-cs"/>
              </a:rPr>
              <a:t>: </a:t>
            </a:r>
            <a:endParaRPr lang="en-US" dirty="0">
              <a:cs typeface="Calibri"/>
            </a:endParaRPr>
          </a:p>
          <a:p>
            <a:pPr marL="857250" lvl="2" indent="-171450" rtl="0" fontAlgn="base">
              <a:buFont typeface="Arial" panose="020B0604020202020204" pitchFamily="34" charset="0"/>
              <a:buChar char="•"/>
            </a:pPr>
            <a:r>
              <a:rPr lang="en-US" sz="1200" b="0" i="0" kern="1200" dirty="0">
                <a:solidFill>
                  <a:schemeClr val="tx1"/>
                </a:solidFill>
                <a:effectLst/>
                <a:ea typeface="+mn-ea"/>
                <a:cs typeface="+mn-cs"/>
              </a:rPr>
              <a:t>Name or nickname </a:t>
            </a:r>
            <a:endParaRPr lang="en-US" sz="1200" b="0" i="0" kern="1200" dirty="0">
              <a:solidFill>
                <a:schemeClr val="tx1"/>
              </a:solidFill>
              <a:effectLst/>
              <a:cs typeface="Calibri" panose="020F0502020204030204"/>
            </a:endParaRPr>
          </a:p>
          <a:p>
            <a:pPr marL="857250" lvl="2" indent="-171450" rtl="0" fontAlgn="base">
              <a:buFont typeface="Arial" panose="020B0604020202020204" pitchFamily="34" charset="0"/>
              <a:buChar char="•"/>
            </a:pPr>
            <a:r>
              <a:rPr lang="en-US" sz="1200" b="0" i="0" kern="1200" dirty="0">
                <a:solidFill>
                  <a:schemeClr val="tx1"/>
                </a:solidFill>
                <a:effectLst/>
                <a:ea typeface="+mn-ea"/>
                <a:cs typeface="+mn-cs"/>
              </a:rPr>
              <a:t>Pronouns </a:t>
            </a:r>
            <a:endParaRPr lang="en-US" sz="1200" b="0" i="0" kern="1200" dirty="0">
              <a:solidFill>
                <a:schemeClr val="tx1"/>
              </a:solidFill>
              <a:effectLst/>
              <a:cs typeface="Calibri" panose="020F0502020204030204"/>
            </a:endParaRPr>
          </a:p>
          <a:p>
            <a:pPr marL="857250" lvl="2" indent="-171450" rtl="0" fontAlgn="base">
              <a:buFont typeface="Arial" panose="020B0604020202020204" pitchFamily="34" charset="0"/>
              <a:buChar char="•"/>
            </a:pPr>
            <a:r>
              <a:rPr lang="en-US" sz="1200" b="0" i="0" kern="1200" dirty="0">
                <a:solidFill>
                  <a:schemeClr val="tx1"/>
                </a:solidFill>
                <a:effectLst/>
                <a:ea typeface="+mn-ea"/>
                <a:cs typeface="+mn-cs"/>
              </a:rPr>
              <a:t>Organization or profession </a:t>
            </a:r>
            <a:endParaRPr lang="en-US" sz="1200" b="0" i="0" kern="1200" dirty="0">
              <a:solidFill>
                <a:schemeClr val="tx1"/>
              </a:solidFill>
              <a:effectLst/>
              <a:cs typeface="Calibri" panose="020F0502020204030204"/>
            </a:endParaRPr>
          </a:p>
          <a:p>
            <a:pPr marL="857250" lvl="2" indent="-171450" rtl="0" fontAlgn="base">
              <a:buFont typeface="Arial" panose="020B0604020202020204" pitchFamily="34" charset="0"/>
              <a:buChar char="•"/>
            </a:pPr>
            <a:r>
              <a:rPr lang="en-US" sz="1200" b="0" i="0" kern="1200" dirty="0">
                <a:solidFill>
                  <a:schemeClr val="tx1"/>
                </a:solidFill>
                <a:effectLst/>
                <a:ea typeface="+mn-ea"/>
                <a:cs typeface="+mn-cs"/>
              </a:rPr>
              <a:t>What you are hoping to learn or get out of this workshop </a:t>
            </a:r>
            <a:endParaRPr lang="en-US" sz="1200" b="0" i="0" kern="1200" dirty="0">
              <a:solidFill>
                <a:schemeClr val="tx1"/>
              </a:solidFill>
              <a:effectLst/>
              <a:cs typeface="Calibri" panose="020F0502020204030204"/>
            </a:endParaRPr>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10</a:t>
            </a:fld>
            <a:endParaRPr lang="en-CA"/>
          </a:p>
        </p:txBody>
      </p:sp>
    </p:spTree>
    <p:extLst>
      <p:ext uri="{BB962C8B-B14F-4D97-AF65-F5344CB8AC3E}">
        <p14:creationId xmlns:p14="http://schemas.microsoft.com/office/powerpoint/2010/main" val="27238337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Speaking Notes: </a:t>
            </a:r>
            <a:endParaRPr lang="en-US" i="0" kern="1200" dirty="0">
              <a:effectLst/>
            </a:endParaRPr>
          </a:p>
          <a:p>
            <a:pPr marL="285750" indent="-285750">
              <a:buFont typeface="Arial"/>
              <a:buChar char="•"/>
            </a:pPr>
            <a:r>
              <a:rPr lang="en-US" dirty="0"/>
              <a:t>These are discussion guidelines that will be used throughout the workshop. </a:t>
            </a:r>
            <a:endParaRPr lang="en-CA" dirty="0">
              <a:cs typeface="Calibri" panose="020F0502020204030204"/>
            </a:endParaRPr>
          </a:p>
          <a:p>
            <a:pPr marL="285750" indent="-285750">
              <a:buFont typeface="Arial"/>
              <a:buChar char="•"/>
            </a:pPr>
            <a:r>
              <a:rPr lang="en-US" b="0" i="0" kern="1200" dirty="0">
                <a:effectLst/>
              </a:rPr>
              <a:t>They </a:t>
            </a:r>
            <a:r>
              <a:rPr lang="en-US" b="0" i="0" kern="1200" baseline="0" dirty="0">
                <a:effectLst/>
              </a:rPr>
              <a:t>are to</a:t>
            </a:r>
            <a:r>
              <a:rPr lang="en-US" dirty="0"/>
              <a:t> help ensure that everyone feels safe while exploring and reflecting on their attitudes, values, and beliefs during the workshop. </a:t>
            </a:r>
            <a:endParaRPr lang="en-CA" kern="1200" dirty="0">
              <a:effectLst/>
              <a:cs typeface="Calibri" panose="020F0502020204030204"/>
            </a:endParaRPr>
          </a:p>
          <a:p>
            <a:pPr marL="285750" indent="-285750">
              <a:buFont typeface="Arial"/>
              <a:buChar char="•"/>
            </a:pPr>
            <a:endParaRPr lang="en-US" dirty="0">
              <a:cs typeface="Calibri" panose="020F0502020204030204"/>
            </a:endParaRPr>
          </a:p>
          <a:p>
            <a:pPr marL="285750" indent="-285750">
              <a:buFont typeface="Arial"/>
              <a:buChar char="•"/>
            </a:pPr>
            <a:r>
              <a:rPr lang="en-US" u="sng" dirty="0"/>
              <a:t>Present the following guidelines: </a:t>
            </a:r>
            <a:endParaRPr lang="en-CA" b="0" u="sng" dirty="0">
              <a:cs typeface="Calibri" panose="020F0502020204030204"/>
            </a:endParaRPr>
          </a:p>
          <a:p>
            <a:pPr marL="285750" indent="-285750">
              <a:buFont typeface="Arial"/>
              <a:buChar char="•"/>
            </a:pPr>
            <a:endParaRPr lang="en-CA" b="0" u="sng" dirty="0">
              <a:cs typeface="Calibri" panose="020F0502020204030204"/>
            </a:endParaRPr>
          </a:p>
          <a:p>
            <a:pPr marL="742950" lvl="1" indent="-285750">
              <a:buFont typeface="Arial"/>
              <a:buChar char="•"/>
            </a:pPr>
            <a:r>
              <a:rPr lang="en-US" b="1" dirty="0"/>
              <a:t>Be</a:t>
            </a:r>
            <a:r>
              <a:rPr lang="en-US" b="1" i="0" kern="1200" dirty="0">
                <a:effectLst/>
              </a:rPr>
              <a:t> </a:t>
            </a:r>
            <a:r>
              <a:rPr lang="en-US" b="1" dirty="0"/>
              <a:t>Present</a:t>
            </a:r>
            <a:r>
              <a:rPr lang="en-US" b="1" i="0" kern="1200" dirty="0">
                <a:effectLst/>
              </a:rPr>
              <a:t>: </a:t>
            </a:r>
            <a:r>
              <a:rPr lang="en-GB" dirty="0"/>
              <a:t>Focus on </a:t>
            </a:r>
            <a:r>
              <a:rPr lang="en-GB" b="0" i="0" kern="1200" dirty="0">
                <a:effectLst/>
              </a:rPr>
              <a:t>the </a:t>
            </a:r>
            <a:r>
              <a:rPr lang="en-GB" dirty="0"/>
              <a:t>topic at hand. We can take a break from the space if we need to reorient ourselves to the workshop. </a:t>
            </a:r>
            <a:endParaRPr lang="en-GB" dirty="0">
              <a:cs typeface="+mn-lt"/>
            </a:endParaRPr>
          </a:p>
          <a:p>
            <a:pPr marL="742950" lvl="1" indent="-285750">
              <a:buFont typeface="Arial"/>
              <a:buChar char="•"/>
            </a:pPr>
            <a:endParaRPr lang="en-GB" b="1" i="0" kern="1200" dirty="0">
              <a:effectLst/>
              <a:cs typeface="+mn-lt"/>
            </a:endParaRPr>
          </a:p>
          <a:p>
            <a:pPr marL="742950" lvl="1" indent="-285750">
              <a:buFont typeface="Arial"/>
              <a:buChar char="•"/>
            </a:pPr>
            <a:r>
              <a:rPr lang="en-US" b="1" i="0" kern="1200" dirty="0">
                <a:effectLst/>
              </a:rPr>
              <a:t>Be Mindful of Privacy: </a:t>
            </a:r>
            <a:r>
              <a:rPr lang="en-US" dirty="0"/>
              <a:t>Remember</a:t>
            </a:r>
            <a:r>
              <a:rPr lang="en-US" b="0" i="0" kern="1200" dirty="0">
                <a:effectLst/>
              </a:rPr>
              <a:t> that confidentiality cannot be guaranteed</a:t>
            </a:r>
            <a:r>
              <a:rPr lang="en-US" b="0" i="0" kern="1200" baseline="0" dirty="0">
                <a:effectLst/>
              </a:rPr>
              <a:t> once we leave this space. </a:t>
            </a:r>
            <a:r>
              <a:rPr lang="en-US" b="0" i="0" kern="1200" dirty="0">
                <a:effectLst/>
              </a:rPr>
              <a:t>Please avoid sharing any identifying information about service users, clients, or organizations during</a:t>
            </a:r>
            <a:r>
              <a:rPr lang="en-US" b="0" i="0" kern="1200" baseline="0" dirty="0">
                <a:effectLst/>
              </a:rPr>
              <a:t> discussion.</a:t>
            </a:r>
            <a:r>
              <a:rPr lang="en-US" dirty="0"/>
              <a:t> </a:t>
            </a:r>
            <a:br>
              <a:rPr lang="en-US" dirty="0">
                <a:cs typeface="+mn-lt"/>
              </a:rPr>
            </a:br>
            <a:endParaRPr lang="en-US" b="0" i="0" kern="1200" dirty="0">
              <a:effectLst/>
              <a:cs typeface="Calibri" panose="020F0502020204030204"/>
            </a:endParaRPr>
          </a:p>
          <a:p>
            <a:pPr marL="742950" lvl="1" indent="-285750">
              <a:buFont typeface="Arial"/>
              <a:buChar char="•"/>
            </a:pPr>
            <a:r>
              <a:rPr lang="en-US" b="1" dirty="0"/>
              <a:t>Be</a:t>
            </a:r>
            <a:r>
              <a:rPr lang="en-US" b="1" i="0" kern="1200" dirty="0">
                <a:effectLst/>
              </a:rPr>
              <a:t> </a:t>
            </a:r>
            <a:r>
              <a:rPr lang="en-US" b="1" dirty="0"/>
              <a:t>Mindful of Participation</a:t>
            </a:r>
            <a:r>
              <a:rPr lang="en-US" b="0" i="0" kern="1200" dirty="0">
                <a:effectLst/>
              </a:rPr>
              <a:t>:  </a:t>
            </a:r>
            <a:r>
              <a:rPr lang="en-GB" dirty="0"/>
              <a:t>Make space for everyone </a:t>
            </a:r>
            <a:r>
              <a:rPr lang="en-GB" b="0" i="0" kern="1200" dirty="0">
                <a:effectLst/>
              </a:rPr>
              <a:t>to </a:t>
            </a:r>
            <a:r>
              <a:rPr lang="en-GB" dirty="0"/>
              <a:t>participate in the conversation. Respect that other participants have the right </a:t>
            </a:r>
            <a:r>
              <a:rPr lang="en-GB" b="0" i="0" kern="1200" dirty="0">
                <a:effectLst/>
              </a:rPr>
              <a:t>to </a:t>
            </a:r>
            <a:r>
              <a:rPr lang="en-GB" dirty="0"/>
              <a:t>pass in any discussion</a:t>
            </a:r>
            <a:r>
              <a:rPr lang="en-GB" b="0" i="0" kern="1200" baseline="0" dirty="0">
                <a:effectLst/>
              </a:rPr>
              <a:t>.</a:t>
            </a:r>
            <a:r>
              <a:rPr lang="en-GB" dirty="0"/>
              <a:t> </a:t>
            </a:r>
            <a:endParaRPr lang="en-GB" b="0" i="0" kern="1200" dirty="0">
              <a:effectLst/>
              <a:cs typeface="Calibri"/>
            </a:endParaRPr>
          </a:p>
          <a:p>
            <a:pPr marL="742950" lvl="1" indent="-285750">
              <a:buFont typeface="Arial"/>
              <a:buChar char="•"/>
            </a:pPr>
            <a:endParaRPr lang="en-US" b="1" i="0" kern="1200" dirty="0">
              <a:effectLst/>
              <a:cs typeface="Calibri" panose="020F0502020204030204"/>
            </a:endParaRPr>
          </a:p>
          <a:p>
            <a:pPr marL="742950" lvl="1" indent="-285750">
              <a:buFont typeface="Arial"/>
              <a:buChar char="•"/>
            </a:pPr>
            <a:r>
              <a:rPr lang="en-US" b="1" dirty="0"/>
              <a:t>Be</a:t>
            </a:r>
            <a:r>
              <a:rPr lang="en-US" b="1" i="0" kern="1200" dirty="0">
                <a:effectLst/>
              </a:rPr>
              <a:t> Respectful</a:t>
            </a:r>
            <a:r>
              <a:rPr lang="en-US" b="0" i="0" kern="1200" dirty="0">
                <a:effectLst/>
              </a:rPr>
              <a:t>: </a:t>
            </a:r>
            <a:r>
              <a:rPr lang="en-GB" dirty="0"/>
              <a:t>Disagreement is normal and can be done respectfully by disagreeing with the idea and not the person. Everyone is responsible for creating a safer space.</a:t>
            </a:r>
            <a:endParaRPr lang="en-GB" b="0" i="0" kern="1200" dirty="0">
              <a:effectLst/>
              <a:cs typeface="Calibri"/>
            </a:endParaRPr>
          </a:p>
          <a:p>
            <a:pPr marL="742950" lvl="1" indent="-285750">
              <a:buFont typeface="Arial"/>
              <a:buChar char="•"/>
            </a:pPr>
            <a:endParaRPr lang="en-GB" b="1" dirty="0">
              <a:cs typeface="Calibri"/>
            </a:endParaRPr>
          </a:p>
          <a:p>
            <a:pPr marL="742950" lvl="1" indent="-285750">
              <a:buFont typeface="Arial"/>
              <a:buChar char="•"/>
            </a:pPr>
            <a:r>
              <a:rPr lang="en-US" b="1" dirty="0"/>
              <a:t>Be</a:t>
            </a:r>
            <a:r>
              <a:rPr lang="en-US" b="1" i="0" kern="1200" dirty="0">
                <a:effectLst/>
              </a:rPr>
              <a:t> Curious</a:t>
            </a:r>
            <a:r>
              <a:rPr lang="en-US" b="0" i="0" kern="1200" dirty="0">
                <a:effectLst/>
              </a:rPr>
              <a:t>: Ask questions or for clarification when needed </a:t>
            </a:r>
            <a:endParaRPr lang="en-US" b="0" i="0" kern="1200" dirty="0">
              <a:effectLst/>
              <a:cs typeface="Calibri"/>
            </a:endParaRPr>
          </a:p>
          <a:p>
            <a:pPr marL="342900" lvl="1" indent="-171450">
              <a:buFont typeface="Courier New"/>
              <a:buChar char="o"/>
              <a:defRPr/>
            </a:pPr>
            <a:endParaRPr lang="en-US" i="0" kern="1200" dirty="0">
              <a:effectLst/>
              <a:cs typeface="Calibri"/>
            </a:endParaRPr>
          </a:p>
          <a:p>
            <a:pPr marL="285750" indent="-285750">
              <a:buFont typeface="Arial"/>
              <a:buChar char="•"/>
            </a:pPr>
            <a:r>
              <a:rPr lang="en-US" i="0" kern="1200" dirty="0">
                <a:effectLst/>
              </a:rPr>
              <a:t>Ask participants if they have any other guidelines they would like to add to create a safer space for the day</a:t>
            </a:r>
            <a:r>
              <a:rPr lang="en-US" dirty="0"/>
              <a:t>.</a:t>
            </a:r>
            <a:endParaRPr lang="en-US" dirty="0">
              <a:cs typeface="Calibri"/>
            </a:endParaRPr>
          </a:p>
          <a:p>
            <a:pPr marL="285750" indent="-285750">
              <a:buFont typeface="Arial"/>
              <a:buChar char="•"/>
            </a:pPr>
            <a:r>
              <a:rPr lang="en-US" dirty="0"/>
              <a:t>Refer back to these guidelines as needed throughout the workshop.</a:t>
            </a:r>
            <a:endParaRPr lang="en-US" dirty="0">
              <a:cs typeface="Calibri"/>
            </a:endParaRPr>
          </a:p>
          <a:p>
            <a:endParaRPr lang="en-US" dirty="0"/>
          </a:p>
        </p:txBody>
      </p:sp>
      <p:sp>
        <p:nvSpPr>
          <p:cNvPr id="4" name="Slide Number Placeholder 3"/>
          <p:cNvSpPr>
            <a:spLocks noGrp="1"/>
          </p:cNvSpPr>
          <p:nvPr>
            <p:ph type="sldNum" sz="quarter" idx="10"/>
          </p:nvPr>
        </p:nvSpPr>
        <p:spPr/>
        <p:txBody>
          <a:bodyPr/>
          <a:lstStyle/>
          <a:p>
            <a:fld id="{04CF8972-41E8-46F7-B585-CB0E7A81BCBF}" type="slidenum">
              <a:rPr lang="en-CA" smtClean="0"/>
              <a:t>11</a:t>
            </a:fld>
            <a:endParaRPr lang="en-CA"/>
          </a:p>
        </p:txBody>
      </p:sp>
    </p:spTree>
    <p:extLst>
      <p:ext uri="{BB962C8B-B14F-4D97-AF65-F5344CB8AC3E}">
        <p14:creationId xmlns:p14="http://schemas.microsoft.com/office/powerpoint/2010/main" val="36666237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a:cs typeface="Calibri"/>
              </a:rPr>
              <a:t>Instructions: </a:t>
            </a:r>
            <a:endParaRPr lang="en-US" b="1"/>
          </a:p>
          <a:p>
            <a:pPr marL="285750" indent="-285750">
              <a:buFont typeface="Calibri"/>
              <a:buChar char="-"/>
            </a:pPr>
            <a:r>
              <a:rPr lang="en-US">
                <a:cs typeface="Calibri" panose="020F0502020204030204"/>
              </a:rPr>
              <a:t>Read the learning objectives</a:t>
            </a:r>
          </a:p>
          <a:p>
            <a:endParaRPr lang="en-US"/>
          </a:p>
          <a:p>
            <a:r>
              <a:rPr lang="en-US" b="1">
                <a:cs typeface="Calibri" panose="020F0502020204030204"/>
              </a:rPr>
              <a:t>Speaking Notes: </a:t>
            </a:r>
            <a:endParaRPr lang="en-US" b="1"/>
          </a:p>
          <a:p>
            <a:r>
              <a:rPr lang="en-US" sz="1200" b="0" i="0" kern="1200">
                <a:solidFill>
                  <a:schemeClr val="tx1"/>
                </a:solidFill>
                <a:effectLst/>
                <a:ea typeface="+mn-ea"/>
                <a:cs typeface="+mn-cs"/>
              </a:rPr>
              <a:t>By the end of today’s workshop, you will have a:  </a:t>
            </a:r>
            <a:endParaRPr lang="en-US">
              <a:cs typeface="Calibri"/>
            </a:endParaRPr>
          </a:p>
          <a:p>
            <a:pPr marL="171450" indent="-171450" rtl="0" fontAlgn="base">
              <a:buFont typeface="Arial" panose="020B0604020202020204" pitchFamily="34" charset="0"/>
              <a:buChar char="•"/>
            </a:pPr>
            <a:r>
              <a:rPr lang="en-US" sz="1200" b="0" i="0" kern="1200">
                <a:solidFill>
                  <a:schemeClr val="tx1"/>
                </a:solidFill>
                <a:effectLst/>
                <a:ea typeface="+mn-ea"/>
                <a:cs typeface="+mn-cs"/>
              </a:rPr>
              <a:t>Strengthened understanding of the various forms of stigma and factors that contribute to substance use related stigma  </a:t>
            </a:r>
            <a:endParaRPr lang="en-US" sz="1200" b="0" i="0" kern="1200">
              <a:solidFill>
                <a:schemeClr val="tx1"/>
              </a:solidFill>
              <a:effectLst/>
              <a:cs typeface="Calibri"/>
            </a:endParaRPr>
          </a:p>
          <a:p>
            <a:pPr marL="171450" indent="-171450" rtl="0" fontAlgn="base">
              <a:buFont typeface="Arial" panose="020B0604020202020204" pitchFamily="34" charset="0"/>
              <a:buChar char="•"/>
            </a:pPr>
            <a:r>
              <a:rPr lang="en-US" sz="1200" b="0" i="0" kern="1200">
                <a:solidFill>
                  <a:schemeClr val="tx1"/>
                </a:solidFill>
                <a:effectLst/>
                <a:ea typeface="+mn-ea"/>
                <a:cs typeface="+mn-cs"/>
              </a:rPr>
              <a:t>Strengthened ability to assess stigmatizing policies, programs, or practices and engage in advocacy to reduce stigma </a:t>
            </a:r>
            <a:endParaRPr lang="en-US" sz="1200" b="0" i="0" kern="1200">
              <a:solidFill>
                <a:schemeClr val="tx1"/>
              </a:solidFill>
              <a:effectLst/>
              <a:cs typeface="Calibri"/>
            </a:endParaRP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200" b="0" i="0" kern="1200">
                <a:solidFill>
                  <a:schemeClr val="tx1"/>
                </a:solidFill>
                <a:effectLst/>
                <a:ea typeface="+mn-ea"/>
                <a:cs typeface="+mn-cs"/>
              </a:rPr>
              <a:t>Strengthened understanding of why people with lived and living experience have an essential role in the healthcare system, including policy and program decisions  </a:t>
            </a:r>
            <a:endParaRPr lang="en-US" sz="1200" b="0" i="0" kern="1200">
              <a:solidFill>
                <a:schemeClr val="tx1"/>
              </a:solidFill>
              <a:effectLst/>
              <a:cs typeface="Calibri"/>
            </a:endParaRPr>
          </a:p>
          <a:p>
            <a:endParaRPr lang="en-CA"/>
          </a:p>
        </p:txBody>
      </p:sp>
      <p:sp>
        <p:nvSpPr>
          <p:cNvPr id="4" name="Slide Number Placeholder 3"/>
          <p:cNvSpPr>
            <a:spLocks noGrp="1"/>
          </p:cNvSpPr>
          <p:nvPr>
            <p:ph type="sldNum" sz="quarter" idx="10"/>
          </p:nvPr>
        </p:nvSpPr>
        <p:spPr/>
        <p:txBody>
          <a:bodyPr/>
          <a:lstStyle/>
          <a:p>
            <a:fld id="{04CF8972-41E8-46F7-B585-CB0E7A81BCBF}" type="slidenum">
              <a:rPr lang="en-CA" smtClean="0"/>
              <a:t>12</a:t>
            </a:fld>
            <a:endParaRPr lang="en-CA"/>
          </a:p>
        </p:txBody>
      </p:sp>
    </p:spTree>
    <p:extLst>
      <p:ext uri="{BB962C8B-B14F-4D97-AF65-F5344CB8AC3E}">
        <p14:creationId xmlns:p14="http://schemas.microsoft.com/office/powerpoint/2010/main" val="27770588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a:rPr>
              <a:t>Instructions: </a:t>
            </a:r>
            <a:endParaRPr lang="en-US" sz="1200" b="1" i="0" kern="1200" dirty="0">
              <a:solidFill>
                <a:schemeClr val="tx1"/>
              </a:solidFill>
              <a:effectLst/>
              <a:latin typeface="+mn-lt"/>
              <a:ea typeface="+mn-ea"/>
              <a:cs typeface="+mn-cs"/>
            </a:endParaRPr>
          </a:p>
          <a:p>
            <a:pPr marL="285750" indent="-285750" fontAlgn="base">
              <a:buFont typeface="Calibri"/>
              <a:buChar char="-"/>
            </a:pPr>
            <a:r>
              <a:rPr lang="en-US" sz="1200" b="0" i="0" kern="1200" dirty="0">
                <a:solidFill>
                  <a:schemeClr val="tx1"/>
                </a:solidFill>
                <a:effectLst/>
                <a:latin typeface="+mn-lt"/>
                <a:ea typeface="+mn-ea"/>
                <a:cs typeface="+mn-cs"/>
              </a:rPr>
              <a:t>Introduce the first content section ‘Defining </a:t>
            </a:r>
            <a:r>
              <a:rPr lang="en-US" dirty="0"/>
              <a:t>Stigma’</a:t>
            </a:r>
            <a:endParaRPr lang="en-US" dirty="0">
              <a:cs typeface="Calibri"/>
            </a:endParaRPr>
          </a:p>
          <a:p>
            <a:pPr marL="285750" indent="-285750">
              <a:buFont typeface="Calibri"/>
              <a:buChar char="-"/>
            </a:pPr>
            <a:r>
              <a:rPr lang="en-US" dirty="0"/>
              <a:t>Connect this section to learning</a:t>
            </a:r>
            <a:r>
              <a:rPr lang="en-US" sz="1200" b="0" kern="1200" dirty="0">
                <a:solidFill>
                  <a:schemeClr val="tx1"/>
                </a:solidFill>
                <a:effectLst/>
                <a:latin typeface="+mn-lt"/>
                <a:ea typeface="+mn-ea"/>
                <a:cs typeface="+mn-cs"/>
              </a:rPr>
              <a:t> objective 1: </a:t>
            </a:r>
            <a:r>
              <a:rPr lang="en-US" b="0" i="1" kern="1200" dirty="0">
                <a:effectLst/>
              </a:rPr>
              <a:t>Strengthened</a:t>
            </a:r>
            <a:r>
              <a:rPr lang="en-US" b="0" i="1" kern="1200" baseline="0" dirty="0">
                <a:effectLst/>
              </a:rPr>
              <a:t> understanding of </a:t>
            </a:r>
            <a:r>
              <a:rPr lang="en-US" i="1" dirty="0"/>
              <a:t>the </a:t>
            </a:r>
            <a:r>
              <a:rPr lang="en-US" b="0" i="1" kern="1200" baseline="0" dirty="0">
                <a:effectLst/>
              </a:rPr>
              <a:t>various forms of stigma</a:t>
            </a:r>
            <a:r>
              <a:rPr lang="en-US" i="1" dirty="0"/>
              <a:t> and factors that contribute to substance use related stigma  </a:t>
            </a:r>
            <a:endParaRPr lang="en-US" i="1" dirty="0">
              <a:cs typeface="Calibri" panose="020F0502020204030204"/>
            </a:endParaRPr>
          </a:p>
          <a:p>
            <a:pPr marL="285750" indent="-285750">
              <a:buFont typeface="Calibri"/>
              <a:buChar char="-"/>
            </a:pPr>
            <a:endParaRPr lang="en-US" sz="1200" b="0" kern="1200" dirty="0">
              <a:solidFill>
                <a:schemeClr val="tx1"/>
              </a:solidFill>
              <a:effectLst/>
              <a:latin typeface="+mn-lt"/>
              <a:cs typeface="Calibri"/>
            </a:endParaRPr>
          </a:p>
          <a:p>
            <a:endParaRPr lang="en-CA" dirty="0">
              <a:latin typeface="+mn-lt"/>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13</a:t>
            </a:fld>
            <a:endParaRPr lang="en-CA"/>
          </a:p>
        </p:txBody>
      </p:sp>
    </p:spTree>
    <p:extLst>
      <p:ext uri="{BB962C8B-B14F-4D97-AF65-F5344CB8AC3E}">
        <p14:creationId xmlns:p14="http://schemas.microsoft.com/office/powerpoint/2010/main" val="4198242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t>Speaking Notes:  </a:t>
            </a:r>
          </a:p>
          <a:p>
            <a:pPr marL="285750" indent="-285750">
              <a:buFont typeface="Calibri"/>
              <a:buChar char="-"/>
            </a:pPr>
            <a:r>
              <a:rPr lang="en-US" sz="1200" b="0" i="0" kern="1200" dirty="0">
                <a:solidFill>
                  <a:schemeClr val="tx1"/>
                </a:solidFill>
                <a:effectLst/>
                <a:latin typeface="+mn-lt"/>
                <a:ea typeface="+mn-ea"/>
                <a:cs typeface="+mn-cs"/>
              </a:rPr>
              <a:t>These terms will be used throughout the workshop, so we want to </a:t>
            </a:r>
            <a:r>
              <a:rPr lang="en-US" dirty="0"/>
              <a:t>ensure that we all have a common understanding of them. </a:t>
            </a:r>
            <a:endParaRPr lang="en-US" dirty="0">
              <a:cs typeface="Calibri" panose="020F0502020204030204"/>
            </a:endParaRPr>
          </a:p>
          <a:p>
            <a:pPr marL="285750" indent="-285750">
              <a:buFont typeface="Calibri"/>
              <a:buChar char="-"/>
            </a:pPr>
            <a:r>
              <a:rPr lang="en-US" b="1" dirty="0"/>
              <a:t>Refer participants to page 20 in their participant workbook to find the full glossary of terms we will be discussing throughout the day. </a:t>
            </a:r>
            <a:endParaRPr lang="en-US" sz="1200" b="0" i="0" kern="1200" baseline="0" dirty="0">
              <a:solidFill>
                <a:schemeClr val="tx1"/>
              </a:solidFill>
              <a:effectLst/>
              <a:latin typeface="+mn-lt"/>
              <a:cs typeface="Calibri"/>
            </a:endParaRPr>
          </a:p>
          <a:p>
            <a:pPr fontAlgn="base"/>
            <a:endParaRPr lang="en-US" dirty="0"/>
          </a:p>
          <a:p>
            <a:pPr marL="171450" indent="-171450" rtl="0" fontAlgn="base">
              <a:buFont typeface="Arial" panose="020B0604020202020204" pitchFamily="34" charset="0"/>
              <a:buChar char="•"/>
            </a:pPr>
            <a:r>
              <a:rPr lang="en-US" sz="1200" i="1" kern="1200" dirty="0">
                <a:solidFill>
                  <a:schemeClr val="tx1"/>
                </a:solidFill>
                <a:effectLst/>
                <a:latin typeface="+mn-lt"/>
                <a:ea typeface="+mn-ea"/>
                <a:cs typeface="+mn-cs"/>
              </a:rPr>
              <a:t>Substance Use Health</a:t>
            </a:r>
            <a:r>
              <a:rPr lang="en-US" sz="1200" i="0" kern="1200" dirty="0">
                <a:solidFill>
                  <a:schemeClr val="tx1"/>
                </a:solidFill>
                <a:effectLst/>
                <a:latin typeface="+mn-lt"/>
                <a:ea typeface="+mn-ea"/>
                <a:cs typeface="+mn-cs"/>
              </a:rPr>
              <a:t>: A philosophy that supports all individuals on the substance use spectrum and offers a full spectrum of support and care, similar to the ways that we address physical or mental health. It offers lifelong support and does not presume illness. Similar to the ways that we address physical or mental health which have lifelong supports, involves a continuum of care, and do not presume illness  </a:t>
            </a:r>
            <a:endParaRPr lang="en-US" sz="1200" i="0" kern="1200" dirty="0">
              <a:solidFill>
                <a:schemeClr val="tx1"/>
              </a:solidFill>
              <a:effectLst/>
              <a:latin typeface="+mn-lt"/>
              <a:cs typeface="Calibri" panose="020F0502020204030204"/>
            </a:endParaRPr>
          </a:p>
          <a:p>
            <a:pPr marL="171450" indent="-171450" rtl="0" fontAlgn="base">
              <a:buFont typeface="Arial" panose="020B0604020202020204" pitchFamily="34" charset="0"/>
              <a:buChar char="•"/>
            </a:pPr>
            <a:endParaRPr lang="en-US" sz="1200" b="0" i="0" kern="1200" dirty="0">
              <a:solidFill>
                <a:schemeClr val="tx1"/>
              </a:solidFill>
              <a:effectLst/>
              <a:latin typeface="+mn-lt"/>
              <a:ea typeface="+mn-ea"/>
              <a:cs typeface="+mn-cs"/>
            </a:endParaRPr>
          </a:p>
          <a:p>
            <a:pPr marL="171450" indent="-171450" rtl="0" fontAlgn="base">
              <a:buFont typeface="Arial" panose="020B0604020202020204" pitchFamily="34" charset="0"/>
              <a:buChar char="•"/>
            </a:pPr>
            <a:r>
              <a:rPr lang="en-US" sz="1200" b="0" i="1" kern="1200" dirty="0">
                <a:solidFill>
                  <a:schemeClr val="tx1"/>
                </a:solidFill>
                <a:effectLst/>
                <a:latin typeface="+mn-lt"/>
                <a:ea typeface="+mn-ea"/>
                <a:cs typeface="+mn-cs"/>
              </a:rPr>
              <a:t>Harm Reduction</a:t>
            </a:r>
            <a:r>
              <a:rPr lang="en-US" sz="1200" b="0" i="0" kern="1200" dirty="0">
                <a:solidFill>
                  <a:schemeClr val="tx1"/>
                </a:solidFill>
                <a:effectLst/>
                <a:latin typeface="+mn-lt"/>
                <a:ea typeface="+mn-ea"/>
                <a:cs typeface="+mn-cs"/>
              </a:rPr>
              <a:t>: both a program response and a philosophy that aims to reduce harms associated with substance use, without requiring that people reduce or stop their substance use </a:t>
            </a:r>
          </a:p>
          <a:p>
            <a:pPr marL="628650" lvl="1"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This doesn’t only apply to substances, but applies to any activity that has risk involved (e.g. safe sex practices like using condoms, using a seatbelt while driving)  </a:t>
            </a:r>
          </a:p>
          <a:p>
            <a:pPr marL="171450" indent="-171450" rtl="0" fontAlgn="base">
              <a:buFont typeface="Arial" panose="020B0604020202020204" pitchFamily="34" charset="0"/>
              <a:buChar char="•"/>
            </a:pPr>
            <a:endParaRPr lang="en-US" sz="1200" b="0" i="0" kern="1200" dirty="0">
              <a:solidFill>
                <a:schemeClr val="tx1"/>
              </a:solidFill>
              <a:effectLst/>
              <a:latin typeface="+mn-lt"/>
              <a:ea typeface="+mn-ea"/>
              <a:cs typeface="+mn-cs"/>
            </a:endParaRPr>
          </a:p>
          <a:p>
            <a:pPr marL="171450" indent="-171450" rtl="0" fontAlgn="base">
              <a:buFont typeface="Arial" panose="020B0604020202020204" pitchFamily="34" charset="0"/>
              <a:buChar char="•"/>
            </a:pPr>
            <a:r>
              <a:rPr lang="en-US" sz="1200" b="0" i="1" kern="1200" dirty="0">
                <a:solidFill>
                  <a:schemeClr val="tx1"/>
                </a:solidFill>
                <a:effectLst/>
                <a:latin typeface="+mn-lt"/>
                <a:ea typeface="+mn-ea"/>
                <a:cs typeface="+mn-cs"/>
              </a:rPr>
              <a:t>People with lived and living experience (PWLLE)</a:t>
            </a:r>
            <a:r>
              <a:rPr lang="en-US" sz="1200" b="0" i="0" kern="1200" dirty="0">
                <a:solidFill>
                  <a:schemeClr val="tx1"/>
                </a:solidFill>
                <a:effectLst/>
                <a:latin typeface="+mn-lt"/>
                <a:ea typeface="+mn-ea"/>
                <a:cs typeface="+mn-cs"/>
              </a:rPr>
              <a:t>: people who currently use substances, as well as people who have lived experience of substance use  </a:t>
            </a:r>
          </a:p>
          <a:p>
            <a:pPr marL="171450" indent="-171450" rtl="0" fontAlgn="base">
              <a:buFont typeface="Arial" panose="020B0604020202020204" pitchFamily="34" charset="0"/>
              <a:buChar char="•"/>
            </a:pPr>
            <a:endParaRPr lang="en-US" sz="1200" b="0" i="0" kern="1200" dirty="0">
              <a:solidFill>
                <a:schemeClr val="tx1"/>
              </a:solidFill>
              <a:effectLst/>
              <a:latin typeface="+mn-lt"/>
              <a:ea typeface="+mn-ea"/>
              <a:cs typeface="+mn-cs"/>
            </a:endParaRPr>
          </a:p>
          <a:p>
            <a:pPr marL="171450" indent="-171450" rtl="0" fontAlgn="base">
              <a:buFont typeface="Arial" panose="020B0604020202020204" pitchFamily="34" charset="0"/>
              <a:buChar char="•"/>
            </a:pPr>
            <a:r>
              <a:rPr lang="en-US" sz="1200" b="0" i="1" kern="1200" dirty="0">
                <a:solidFill>
                  <a:schemeClr val="tx1"/>
                </a:solidFill>
                <a:effectLst/>
                <a:latin typeface="+mn-lt"/>
                <a:ea typeface="+mn-ea"/>
                <a:cs typeface="+mn-cs"/>
              </a:rPr>
              <a:t>People who use drugs (PWUD)</a:t>
            </a:r>
            <a:r>
              <a:rPr lang="en-US" sz="1200" b="0" i="0" kern="1200" dirty="0">
                <a:solidFill>
                  <a:schemeClr val="tx1"/>
                </a:solidFill>
                <a:effectLst/>
                <a:latin typeface="+mn-lt"/>
                <a:ea typeface="+mn-ea"/>
                <a:cs typeface="+mn-cs"/>
              </a:rPr>
              <a:t>: people who currently use drugs  </a:t>
            </a:r>
          </a:p>
          <a:p>
            <a:pPr marL="628650" lvl="1"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Note that we will use PWLLE and PWUD interchangeably  </a:t>
            </a:r>
          </a:p>
          <a:p>
            <a:pPr marL="628650" lvl="1" indent="-171450" rtl="0" fontAlgn="base">
              <a:buFont typeface="Arial" panose="020B0604020202020204" pitchFamily="34" charset="0"/>
              <a:buChar char="•"/>
            </a:pPr>
            <a:endParaRPr lang="en-US" sz="1200" b="0" i="0" kern="1200" dirty="0">
              <a:solidFill>
                <a:schemeClr val="tx1"/>
              </a:solidFill>
              <a:effectLst/>
              <a:latin typeface="+mn-lt"/>
              <a:ea typeface="+mn-ea"/>
              <a:cs typeface="+mn-cs"/>
            </a:endParaRPr>
          </a:p>
          <a:p>
            <a:pPr marL="171450" indent="-171450" rtl="0" fontAlgn="base">
              <a:buFont typeface="Arial" panose="020B0604020202020204" pitchFamily="34" charset="0"/>
              <a:buChar char="•"/>
            </a:pPr>
            <a:r>
              <a:rPr lang="en-US" sz="1200" b="0" i="1" kern="1200" dirty="0">
                <a:solidFill>
                  <a:schemeClr val="tx1"/>
                </a:solidFill>
                <a:effectLst/>
                <a:latin typeface="+mn-lt"/>
                <a:ea typeface="+mn-ea"/>
                <a:cs typeface="+mn-cs"/>
              </a:rPr>
              <a:t>Meaningful partnership</a:t>
            </a:r>
            <a:r>
              <a:rPr lang="en-US" sz="1200" b="0" i="0" kern="1200" dirty="0">
                <a:solidFill>
                  <a:schemeClr val="tx1"/>
                </a:solidFill>
                <a:effectLst/>
                <a:latin typeface="+mn-lt"/>
                <a:ea typeface="+mn-ea"/>
                <a:cs typeface="+mn-cs"/>
              </a:rPr>
              <a:t>: recognizing that PWLLE have both professional and personal expertise, and engaging with them at all levels of policy, program, or practice development  </a:t>
            </a:r>
          </a:p>
          <a:p>
            <a:pPr marL="628650" lvl="1"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Refer to the phrase “nothing about us, without us” </a:t>
            </a:r>
            <a:endParaRPr lang="en-US" sz="1200" b="0" i="0" kern="1200" dirty="0">
              <a:solidFill>
                <a:schemeClr val="tx1"/>
              </a:solidFill>
              <a:effectLst/>
              <a:latin typeface="+mn-lt"/>
              <a:cs typeface="Calibri"/>
            </a:endParaRPr>
          </a:p>
          <a:p>
            <a:pPr rtl="0" fontAlgn="base"/>
            <a:r>
              <a:rPr lang="en-US" sz="1200" b="0" i="0" kern="1200" dirty="0">
                <a:solidFill>
                  <a:schemeClr val="tx1"/>
                </a:solidFill>
                <a:effectLst/>
                <a:latin typeface="+mn-lt"/>
                <a:ea typeface="+mn-ea"/>
                <a:cs typeface="+mn-cs"/>
              </a:rPr>
              <a:t> </a:t>
            </a:r>
          </a:p>
          <a:p>
            <a:pPr rtl="0" fontAlgn="base"/>
            <a:endParaRPr lang="en-US" sz="1200" b="1" i="0" kern="1200" dirty="0">
              <a:solidFill>
                <a:schemeClr val="tx1"/>
              </a:solidFill>
              <a:effectLst/>
              <a:latin typeface="+mn-lt"/>
              <a:ea typeface="+mn-ea"/>
              <a:cs typeface="+mn-cs"/>
            </a:endParaRPr>
          </a:p>
          <a:p>
            <a:endParaRPr lang="fr-CA" dirty="0">
              <a:latin typeface="+mn-lt"/>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14</a:t>
            </a:fld>
            <a:endParaRPr lang="fr-CA"/>
          </a:p>
        </p:txBody>
      </p:sp>
    </p:spTree>
    <p:extLst>
      <p:ext uri="{BB962C8B-B14F-4D97-AF65-F5344CB8AC3E}">
        <p14:creationId xmlns:p14="http://schemas.microsoft.com/office/powerpoint/2010/main" val="4209836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a:rPr>
              <a:t>Speaking Notes:</a:t>
            </a:r>
            <a:endParaRPr lang="en-US" b="1" dirty="0"/>
          </a:p>
          <a:p>
            <a:pPr marL="285750" indent="-285750">
              <a:buFont typeface="Calibri"/>
              <a:buChar char="-"/>
            </a:pPr>
            <a:r>
              <a:rPr lang="en-US" sz="1200" b="0" i="0" kern="1200" dirty="0">
                <a:solidFill>
                  <a:schemeClr val="tx1"/>
                </a:solidFill>
                <a:effectLst/>
                <a:latin typeface="+mn-lt"/>
                <a:ea typeface="+mn-ea"/>
                <a:cs typeface="+mn-cs"/>
              </a:rPr>
              <a:t>These </a:t>
            </a:r>
            <a:r>
              <a:rPr lang="en-US" dirty="0"/>
              <a:t>are additional terms</a:t>
            </a:r>
            <a:r>
              <a:rPr lang="en-US" sz="1200" b="0" i="0" kern="1200" dirty="0">
                <a:solidFill>
                  <a:schemeClr val="tx1"/>
                </a:solidFill>
                <a:effectLst/>
                <a:latin typeface="+mn-lt"/>
                <a:ea typeface="+mn-ea"/>
                <a:cs typeface="+mn-cs"/>
              </a:rPr>
              <a:t> </a:t>
            </a:r>
            <a:r>
              <a:rPr lang="en-US" dirty="0"/>
              <a:t>that will</a:t>
            </a:r>
            <a:r>
              <a:rPr lang="en-US" sz="1200" b="0" i="0" kern="1200" dirty="0">
                <a:solidFill>
                  <a:schemeClr val="tx1"/>
                </a:solidFill>
                <a:effectLst/>
                <a:latin typeface="+mn-lt"/>
                <a:ea typeface="+mn-ea"/>
                <a:cs typeface="+mn-cs"/>
              </a:rPr>
              <a:t> be </a:t>
            </a:r>
            <a:r>
              <a:rPr lang="en-US" dirty="0"/>
              <a:t>referenced throughout</a:t>
            </a:r>
            <a:r>
              <a:rPr lang="en-US" sz="1200" b="0" i="0" kern="1200" dirty="0">
                <a:solidFill>
                  <a:schemeClr val="tx1"/>
                </a:solidFill>
                <a:effectLst/>
                <a:latin typeface="+mn-lt"/>
                <a:ea typeface="+mn-ea"/>
                <a:cs typeface="+mn-cs"/>
              </a:rPr>
              <a:t> the workshop, so we </a:t>
            </a:r>
            <a:r>
              <a:rPr lang="en-US" dirty="0"/>
              <a:t>will define any terms necessary. </a:t>
            </a:r>
            <a:endParaRPr lang="en-US" dirty="0">
              <a:cs typeface="Calibri"/>
            </a:endParaRPr>
          </a:p>
          <a:p>
            <a:pPr marL="285750" indent="-285750">
              <a:buFont typeface="Calibri"/>
              <a:buChar char="-"/>
            </a:pPr>
            <a:r>
              <a:rPr lang="en-US" b="1" dirty="0"/>
              <a:t>Refer participants to page 20 in their participant workbook to find the full glossary of terms we will be discussing throughout the day. </a:t>
            </a:r>
            <a:endParaRPr lang="en-US" sz="1200" b="0" i="0" kern="1200" baseline="0" dirty="0">
              <a:solidFill>
                <a:schemeClr val="tx1"/>
              </a:solidFill>
              <a:effectLst/>
              <a:latin typeface="+mn-lt"/>
              <a:cs typeface="Calibri"/>
            </a:endParaRPr>
          </a:p>
          <a:p>
            <a:pPr marL="628650" lvl="1" indent="-285750">
              <a:buFont typeface="Courier New"/>
              <a:buChar char="o"/>
              <a:defRPr/>
            </a:pPr>
            <a:r>
              <a:rPr lang="en-US" dirty="0">
                <a:cs typeface="Calibri"/>
              </a:rPr>
              <a:t>Note that these are defined on page 12 of your facilitator manual. </a:t>
            </a:r>
          </a:p>
          <a:p>
            <a:pPr fontAlgn="base">
              <a:defRPr/>
            </a:pPr>
            <a:endParaRPr lang="en-US" dirty="0">
              <a:cs typeface="Calibri"/>
            </a:endParaRPr>
          </a:p>
          <a:p>
            <a:pPr>
              <a:defRPr/>
            </a:pPr>
            <a:r>
              <a:rPr lang="en-US" b="1" dirty="0">
                <a:cs typeface="Calibri"/>
              </a:rPr>
              <a:t>Instructions:</a:t>
            </a:r>
            <a:endParaRPr lang="en-US" b="1" dirty="0"/>
          </a:p>
          <a:p>
            <a:pPr marL="285750" indent="-285750" fontAlgn="base">
              <a:buFont typeface="Calibri"/>
              <a:buChar char="-"/>
              <a:defRPr/>
            </a:pPr>
            <a:r>
              <a:rPr lang="en-US" dirty="0"/>
              <a:t>Start a</a:t>
            </a:r>
            <a:r>
              <a:rPr lang="en-US" sz="1200" b="0" i="0" kern="1200" baseline="0" dirty="0">
                <a:solidFill>
                  <a:schemeClr val="tx1"/>
                </a:solidFill>
                <a:effectLst/>
                <a:latin typeface="+mn-lt"/>
                <a:ea typeface="+mn-ea"/>
                <a:cs typeface="+mn-cs"/>
              </a:rPr>
              <a:t> poll </a:t>
            </a:r>
            <a:r>
              <a:rPr lang="en-US" dirty="0"/>
              <a:t>on Zoom for</a:t>
            </a:r>
            <a:r>
              <a:rPr lang="en-US" sz="1200" b="0" i="0" kern="1200" baseline="0" dirty="0">
                <a:solidFill>
                  <a:schemeClr val="tx1"/>
                </a:solidFill>
                <a:effectLst/>
                <a:latin typeface="+mn-lt"/>
                <a:ea typeface="+mn-ea"/>
                <a:cs typeface="+mn-cs"/>
              </a:rPr>
              <a:t> participants to vote on which terms they would like defined or ask them to share in the chat. </a:t>
            </a:r>
            <a:endParaRPr lang="en-US" dirty="0"/>
          </a:p>
          <a:p>
            <a:pPr marL="285750" indent="-285750">
              <a:buFont typeface="Calibri"/>
              <a:buChar char="-"/>
              <a:defRPr/>
            </a:pPr>
            <a:r>
              <a:rPr lang="en-US" sz="1200" b="0" i="0" kern="1200" baseline="0" dirty="0">
                <a:solidFill>
                  <a:schemeClr val="tx1"/>
                </a:solidFill>
                <a:effectLst/>
                <a:latin typeface="+mn-lt"/>
                <a:ea typeface="+mn-ea"/>
                <a:cs typeface="+mn-cs"/>
              </a:rPr>
              <a:t>Leave room for questions and discussion at end of definitions.</a:t>
            </a:r>
            <a:r>
              <a:rPr lang="en-US" dirty="0"/>
              <a:t>  </a:t>
            </a:r>
            <a:endParaRPr lang="en-US" dirty="0">
              <a:cs typeface="Calibri" panose="020F0502020204030204"/>
            </a:endParaRPr>
          </a:p>
          <a:p>
            <a:pPr marL="285750" indent="-285750">
              <a:buFont typeface="Calibri"/>
              <a:buChar char="-"/>
              <a:defRPr/>
            </a:pPr>
            <a:r>
              <a:rPr lang="en-US" sz="1200" b="0" i="0" kern="1200" dirty="0">
                <a:solidFill>
                  <a:schemeClr val="tx1"/>
                </a:solidFill>
                <a:effectLst/>
                <a:latin typeface="+mn-lt"/>
                <a:ea typeface="+mn-ea"/>
                <a:cs typeface="+mn-cs"/>
              </a:rPr>
              <a:t>Refer</a:t>
            </a:r>
            <a:r>
              <a:rPr lang="en-US" sz="1200" b="0" i="0" kern="1200" baseline="0" dirty="0">
                <a:solidFill>
                  <a:schemeClr val="tx1"/>
                </a:solidFill>
                <a:effectLst/>
                <a:latin typeface="+mn-lt"/>
                <a:ea typeface="+mn-ea"/>
                <a:cs typeface="+mn-cs"/>
              </a:rPr>
              <a:t> to facilitator manual </a:t>
            </a:r>
            <a:r>
              <a:rPr lang="en-US" dirty="0"/>
              <a:t>for definitions. </a:t>
            </a:r>
            <a:endParaRPr lang="en-US" sz="1200" b="0" i="0" kern="1200" dirty="0">
              <a:solidFill>
                <a:schemeClr val="tx1"/>
              </a:solidFill>
              <a:effectLst/>
              <a:latin typeface="+mn-lt"/>
              <a:cs typeface="Calibri"/>
            </a:endParaRPr>
          </a:p>
          <a:p>
            <a:endParaRPr lang="fr-CA" dirty="0">
              <a:latin typeface="+mn-lt"/>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15</a:t>
            </a:fld>
            <a:endParaRPr lang="fr-CA"/>
          </a:p>
        </p:txBody>
      </p:sp>
    </p:spTree>
    <p:extLst>
      <p:ext uri="{BB962C8B-B14F-4D97-AF65-F5344CB8AC3E}">
        <p14:creationId xmlns:p14="http://schemas.microsoft.com/office/powerpoint/2010/main" val="804494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1" dirty="0">
                <a:cs typeface="Calibri"/>
              </a:rPr>
              <a:t>Instructions:</a:t>
            </a:r>
            <a:endParaRPr lang="fr-CA" b="1" dirty="0"/>
          </a:p>
          <a:p>
            <a:r>
              <a:rPr lang="en-CA" dirty="0"/>
              <a:t>Connect to learning objective 3: </a:t>
            </a:r>
            <a:r>
              <a:rPr lang="en-US" i="1" dirty="0"/>
              <a:t>Strengthened understanding of why people with lived and living experience have an essential role in the healthcare system, including policy and program decisions  </a:t>
            </a:r>
            <a:endParaRPr lang="fr-CA" i="1" dirty="0"/>
          </a:p>
          <a:p>
            <a:endParaRPr lang="fr-CA" b="1" dirty="0"/>
          </a:p>
          <a:p>
            <a:r>
              <a:rPr lang="fr-CA" b="1" dirty="0" err="1"/>
              <a:t>Speaking</a:t>
            </a:r>
            <a:r>
              <a:rPr lang="fr-CA" b="1" dirty="0"/>
              <a:t> Notes:</a:t>
            </a:r>
            <a:endParaRPr lang="fr-CA" dirty="0"/>
          </a:p>
          <a:p>
            <a:pPr marL="285750" indent="-285750">
              <a:buFont typeface="Calibri"/>
              <a:buChar char="-"/>
            </a:pPr>
            <a:r>
              <a:rPr lang="fr-CA" dirty="0"/>
              <a:t>This </a:t>
            </a:r>
            <a:r>
              <a:rPr lang="fr-CA" dirty="0" err="1"/>
              <a:t>is</a:t>
            </a:r>
            <a:r>
              <a:rPr lang="fr-CA" dirty="0"/>
              <a:t> </a:t>
            </a:r>
            <a:r>
              <a:rPr lang="fr-CA" dirty="0" err="1"/>
              <a:t>CAPSA's</a:t>
            </a:r>
            <a:r>
              <a:rPr lang="fr-CA" sz="1200" kern="1200" baseline="0" dirty="0">
                <a:solidFill>
                  <a:schemeClr val="tx1"/>
                </a:solidFill>
                <a:effectLst/>
                <a:latin typeface="+mn-lt"/>
                <a:ea typeface="+mn-ea"/>
                <a:cs typeface="+mn-cs"/>
              </a:rPr>
              <a:t> </a:t>
            </a:r>
            <a:r>
              <a:rPr lang="fr-CA" sz="1200" kern="1200" baseline="0" dirty="0" err="1">
                <a:solidFill>
                  <a:schemeClr val="tx1"/>
                </a:solidFill>
                <a:effectLst/>
                <a:latin typeface="+mn-lt"/>
                <a:ea typeface="+mn-ea"/>
                <a:cs typeface="+mn-cs"/>
              </a:rPr>
              <a:t>list</a:t>
            </a:r>
            <a:r>
              <a:rPr lang="fr-CA" sz="1200" kern="1200" baseline="0" dirty="0">
                <a:solidFill>
                  <a:schemeClr val="tx1"/>
                </a:solidFill>
                <a:effectLst/>
                <a:latin typeface="+mn-lt"/>
                <a:ea typeface="+mn-ea"/>
                <a:cs typeface="+mn-cs"/>
              </a:rPr>
              <a:t> of best practices for </a:t>
            </a:r>
            <a:r>
              <a:rPr lang="fr-CA" sz="1200" kern="1200" baseline="0" dirty="0" err="1">
                <a:solidFill>
                  <a:schemeClr val="tx1"/>
                </a:solidFill>
                <a:effectLst/>
                <a:latin typeface="+mn-lt"/>
                <a:ea typeface="+mn-ea"/>
                <a:cs typeface="+mn-cs"/>
              </a:rPr>
              <a:t>engaging</a:t>
            </a:r>
            <a:r>
              <a:rPr lang="fr-CA" sz="1200" kern="1200" baseline="0" dirty="0">
                <a:solidFill>
                  <a:schemeClr val="tx1"/>
                </a:solidFill>
                <a:effectLst/>
                <a:latin typeface="+mn-lt"/>
                <a:ea typeface="+mn-ea"/>
                <a:cs typeface="+mn-cs"/>
              </a:rPr>
              <a:t> </a:t>
            </a:r>
            <a:r>
              <a:rPr lang="fr-CA" sz="1200" kern="1200" baseline="0" dirty="0" err="1">
                <a:solidFill>
                  <a:schemeClr val="tx1"/>
                </a:solidFill>
                <a:effectLst/>
                <a:latin typeface="+mn-lt"/>
                <a:ea typeface="+mn-ea"/>
                <a:cs typeface="+mn-cs"/>
              </a:rPr>
              <a:t>with</a:t>
            </a:r>
            <a:r>
              <a:rPr lang="fr-CA" sz="1200" kern="1200" baseline="0" dirty="0">
                <a:solidFill>
                  <a:schemeClr val="tx1"/>
                </a:solidFill>
                <a:effectLst/>
                <a:latin typeface="+mn-lt"/>
                <a:ea typeface="+mn-ea"/>
                <a:cs typeface="+mn-cs"/>
              </a:rPr>
              <a:t> PWLLE </a:t>
            </a:r>
            <a:r>
              <a:rPr lang="fr-CA" sz="1200" kern="1200" baseline="0" dirty="0" err="1">
                <a:solidFill>
                  <a:schemeClr val="tx1"/>
                </a:solidFill>
                <a:effectLst/>
                <a:latin typeface="+mn-lt"/>
                <a:ea typeface="+mn-ea"/>
                <a:cs typeface="+mn-cs"/>
              </a:rPr>
              <a:t>that</a:t>
            </a:r>
            <a:r>
              <a:rPr lang="fr-CA" sz="1200" kern="1200" baseline="0" dirty="0">
                <a:solidFill>
                  <a:schemeClr val="tx1"/>
                </a:solidFill>
                <a:effectLst/>
                <a:latin typeface="+mn-lt"/>
                <a:ea typeface="+mn-ea"/>
                <a:cs typeface="+mn-cs"/>
              </a:rPr>
              <a:t> </a:t>
            </a:r>
            <a:r>
              <a:rPr lang="fr-CA" dirty="0" err="1"/>
              <a:t>we</a:t>
            </a:r>
            <a:r>
              <a:rPr lang="fr-CA" dirty="0"/>
              <a:t> </a:t>
            </a:r>
            <a:r>
              <a:rPr lang="fr-CA" dirty="0" err="1"/>
              <a:t>will</a:t>
            </a:r>
            <a:r>
              <a:rPr lang="fr-CA" sz="1200" kern="1200" baseline="0" dirty="0">
                <a:solidFill>
                  <a:schemeClr val="tx1"/>
                </a:solidFill>
                <a:effectLst/>
                <a:latin typeface="+mn-lt"/>
                <a:ea typeface="+mn-ea"/>
                <a:cs typeface="+mn-cs"/>
              </a:rPr>
              <a:t> </a:t>
            </a:r>
            <a:r>
              <a:rPr lang="en-CA" sz="1200" kern="1200" baseline="0" dirty="0">
                <a:solidFill>
                  <a:schemeClr val="tx1"/>
                </a:solidFill>
                <a:effectLst/>
                <a:latin typeface="+mn-lt"/>
                <a:ea typeface="+mn-ea"/>
                <a:cs typeface="+mn-cs"/>
              </a:rPr>
              <a:t>refer </a:t>
            </a:r>
            <a:r>
              <a:rPr lang="fr-CA" sz="1200" kern="1200" baseline="0" dirty="0">
                <a:solidFill>
                  <a:schemeClr val="tx1"/>
                </a:solidFill>
                <a:effectLst/>
                <a:latin typeface="+mn-lt"/>
                <a:ea typeface="+mn-ea"/>
                <a:cs typeface="+mn-cs"/>
              </a:rPr>
              <a:t>to </a:t>
            </a:r>
            <a:r>
              <a:rPr lang="fr-CA" sz="1200" kern="1200" baseline="0" dirty="0" err="1">
                <a:solidFill>
                  <a:schemeClr val="tx1"/>
                </a:solidFill>
                <a:effectLst/>
                <a:latin typeface="+mn-lt"/>
                <a:ea typeface="+mn-ea"/>
                <a:cs typeface="+mn-cs"/>
              </a:rPr>
              <a:t>throughout</a:t>
            </a:r>
            <a:r>
              <a:rPr lang="fr-CA" sz="1200" kern="1200" baseline="0" dirty="0">
                <a:solidFill>
                  <a:schemeClr val="tx1"/>
                </a:solidFill>
                <a:effectLst/>
                <a:latin typeface="+mn-lt"/>
                <a:ea typeface="+mn-ea"/>
                <a:cs typeface="+mn-cs"/>
              </a:rPr>
              <a:t> </a:t>
            </a:r>
            <a:r>
              <a:rPr lang="fr-CA" sz="1200" kern="1200" baseline="0" dirty="0" err="1">
                <a:solidFill>
                  <a:schemeClr val="tx1"/>
                </a:solidFill>
                <a:effectLst/>
                <a:latin typeface="+mn-lt"/>
                <a:ea typeface="+mn-ea"/>
                <a:cs typeface="+mn-cs"/>
              </a:rPr>
              <a:t>this</a:t>
            </a:r>
            <a:r>
              <a:rPr lang="fr-CA" sz="1200" kern="1200" baseline="0" dirty="0">
                <a:solidFill>
                  <a:schemeClr val="tx1"/>
                </a:solidFill>
                <a:effectLst/>
                <a:latin typeface="+mn-lt"/>
                <a:ea typeface="+mn-ea"/>
                <a:cs typeface="+mn-cs"/>
              </a:rPr>
              <a:t> workshop.</a:t>
            </a:r>
            <a:r>
              <a:rPr lang="fr-CA" dirty="0"/>
              <a:t> </a:t>
            </a:r>
            <a:endParaRPr lang="fr-CA" sz="1200" kern="1200" dirty="0">
              <a:solidFill>
                <a:schemeClr val="tx1"/>
              </a:solidFill>
              <a:effectLst/>
              <a:latin typeface="+mn-lt"/>
              <a:cs typeface="Calibri"/>
            </a:endParaRPr>
          </a:p>
          <a:p>
            <a:pPr marL="0" indent="0">
              <a:buFont typeface="+mj-lt"/>
              <a:buNone/>
            </a:pPr>
            <a:endParaRPr lang="en-CA" sz="1200" kern="1200" dirty="0">
              <a:solidFill>
                <a:schemeClr val="tx1"/>
              </a:solidFill>
              <a:effectLst/>
              <a:latin typeface="+mn-lt"/>
              <a:ea typeface="+mn-ea"/>
              <a:cs typeface="+mn-cs"/>
            </a:endParaRPr>
          </a:p>
          <a:p>
            <a:pPr marL="0" indent="0">
              <a:buFont typeface="+mj-lt"/>
              <a:buNone/>
            </a:pPr>
            <a:r>
              <a:rPr lang="en-CA" sz="1200" kern="1200" dirty="0">
                <a:solidFill>
                  <a:schemeClr val="tx1"/>
                </a:solidFill>
                <a:effectLst/>
                <a:latin typeface="+mn-lt"/>
                <a:ea typeface="+mn-ea"/>
                <a:cs typeface="+mn-cs"/>
              </a:rPr>
              <a:t>CAPSA’s Code of Conduct for Engaging with PWLLE:</a:t>
            </a:r>
            <a:endParaRPr lang="fr-CA" sz="1200" kern="1200" dirty="0">
              <a:solidFill>
                <a:schemeClr val="tx1"/>
              </a:solidFill>
              <a:effectLst/>
              <a:latin typeface="+mn-lt"/>
              <a:ea typeface="+mn-ea"/>
              <a:cs typeface="+mn-cs"/>
            </a:endParaRPr>
          </a:p>
          <a:p>
            <a:pPr marL="228600" lvl="0" indent="-228600">
              <a:buFont typeface="+mj-lt"/>
              <a:buAutoNum type="arabicPeriod"/>
            </a:pPr>
            <a:r>
              <a:rPr lang="en-CA" sz="1200" b="1" kern="1200" dirty="0">
                <a:solidFill>
                  <a:schemeClr val="tx1"/>
                </a:solidFill>
                <a:effectLst/>
                <a:latin typeface="+mn-lt"/>
                <a:ea typeface="+mn-ea"/>
                <a:cs typeface="+mn-cs"/>
              </a:rPr>
              <a:t>Recognize PWLLE as subject matter experts for their professional expertise that is informed by, and independent of their living experience</a:t>
            </a:r>
            <a:endParaRPr lang="fr-CA" sz="1200" b="1"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Partnering with organizations of PWLLE means that they are a full partner with expertise that is independent of, and informed by, their living experience (</a:t>
            </a:r>
            <a:r>
              <a:rPr lang="en-CA" sz="1200" kern="1200" dirty="0" err="1">
                <a:solidFill>
                  <a:schemeClr val="tx1"/>
                </a:solidFill>
                <a:effectLst/>
                <a:latin typeface="+mn-lt"/>
                <a:ea typeface="+mn-ea"/>
                <a:cs typeface="+mn-cs"/>
              </a:rPr>
              <a:t>ie</a:t>
            </a:r>
            <a:r>
              <a:rPr lang="en-CA" sz="1200" kern="1200" dirty="0">
                <a:solidFill>
                  <a:schemeClr val="tx1"/>
                </a:solidFill>
                <a:effectLst/>
                <a:latin typeface="+mn-lt"/>
                <a:ea typeface="+mn-ea"/>
                <a:cs typeface="+mn-cs"/>
              </a:rPr>
              <a:t>; a person can be a researcher and PWLLE, or someone in a leadership role in an organization, can also be a PWLLE).As an exam­ple, we often see that when PWLE are invited to tables, that they are placed at separate tables­ called the “lived experience table”, which reinforces that separation between us versus them)</a:t>
            </a:r>
            <a:endParaRPr lang="fr-CA" sz="1200" kern="1200" dirty="0">
              <a:solidFill>
                <a:schemeClr val="tx1"/>
              </a:solidFill>
              <a:effectLst/>
              <a:latin typeface="+mn-lt"/>
              <a:ea typeface="+mn-ea"/>
              <a:cs typeface="+mn-cs"/>
            </a:endParaRPr>
          </a:p>
          <a:p>
            <a:pPr marL="228600" indent="-228600">
              <a:buFont typeface="+mj-lt"/>
              <a:buAutoNum type="arabicPeriod"/>
            </a:pPr>
            <a:endParaRPr lang="fr-CA" sz="1200" kern="1200" dirty="0">
              <a:solidFill>
                <a:schemeClr val="tx1"/>
              </a:solidFill>
              <a:effectLst/>
              <a:latin typeface="+mn-lt"/>
              <a:ea typeface="+mn-ea"/>
              <a:cs typeface="+mn-cs"/>
            </a:endParaRPr>
          </a:p>
          <a:p>
            <a:pPr marL="228600" lvl="0" indent="-228600">
              <a:buFont typeface="+mj-lt"/>
              <a:buAutoNum type="arabicPeriod"/>
            </a:pPr>
            <a:r>
              <a:rPr lang="en-CA" sz="1200" b="1" kern="1200" dirty="0">
                <a:solidFill>
                  <a:schemeClr val="tx1"/>
                </a:solidFill>
                <a:effectLst/>
                <a:latin typeface="+mn-lt"/>
                <a:ea typeface="+mn-ea"/>
                <a:cs typeface="+mn-cs"/>
              </a:rPr>
              <a:t>Avoid ‘tokenism’ - leverage many different perspectives, rather than a few perspectives when designing initiatives or making decisions </a:t>
            </a:r>
            <a:endParaRPr lang="fr-CA" sz="1200" b="1"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Genuine engagement means reaching far and wide before making generalizations. It is harmful to design any initiative based on feedback from those who feel most comfortable speaking up as they are not representative of the needs of less privileged PWLE</a:t>
            </a:r>
          </a:p>
          <a:p>
            <a:pPr marL="685800" lvl="1" indent="-228600">
              <a:buFont typeface="Arial" panose="020B0604020202020204" pitchFamily="34" charset="0"/>
              <a:buChar char="•"/>
            </a:pPr>
            <a:endParaRPr lang="fr-CA" sz="1200" kern="1200" dirty="0">
              <a:solidFill>
                <a:schemeClr val="tx1"/>
              </a:solidFill>
              <a:effectLst/>
              <a:latin typeface="+mn-lt"/>
              <a:ea typeface="+mn-ea"/>
              <a:cs typeface="+mn-cs"/>
            </a:endParaRPr>
          </a:p>
          <a:p>
            <a:pPr marL="0" indent="0">
              <a:buFont typeface="+mj-lt"/>
              <a:buNone/>
            </a:pPr>
            <a:r>
              <a:rPr lang="en-CA" sz="1200" b="1" kern="1200" dirty="0">
                <a:solidFill>
                  <a:schemeClr val="tx1"/>
                </a:solidFill>
                <a:effectLst/>
                <a:latin typeface="+mn-lt"/>
                <a:ea typeface="+mn-ea"/>
                <a:cs typeface="+mn-cs"/>
              </a:rPr>
              <a:t> </a:t>
            </a:r>
            <a:r>
              <a:rPr lang="fr-CA" sz="1200" b="1" kern="1200" dirty="0">
                <a:solidFill>
                  <a:schemeClr val="tx1"/>
                </a:solidFill>
                <a:effectLst/>
                <a:latin typeface="+mn-lt"/>
                <a:ea typeface="+mn-ea"/>
                <a:cs typeface="+mn-cs"/>
              </a:rPr>
              <a:t>3. </a:t>
            </a:r>
            <a:r>
              <a:rPr lang="en-CA" sz="1200" b="1" kern="1200" dirty="0">
                <a:solidFill>
                  <a:schemeClr val="tx1"/>
                </a:solidFill>
                <a:effectLst/>
                <a:latin typeface="+mn-lt"/>
                <a:ea typeface="+mn-ea"/>
                <a:cs typeface="+mn-cs"/>
              </a:rPr>
              <a:t>Foster safety by avoiding asking PWLLE to share additional personal details </a:t>
            </a:r>
            <a:endParaRPr lang="fr-CA" sz="1200" b="1"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Speakers share what they feel comfortable sharing. Specific details can be traumatizing to relive, and are often times unnecessary to be asked.</a:t>
            </a:r>
            <a:endParaRPr lang="fr-CA" sz="1200" kern="1200" dirty="0">
              <a:solidFill>
                <a:schemeClr val="tx1"/>
              </a:solidFill>
              <a:effectLst/>
              <a:latin typeface="+mn-lt"/>
              <a:ea typeface="+mn-ea"/>
              <a:cs typeface="+mn-cs"/>
            </a:endParaRPr>
          </a:p>
          <a:p>
            <a:pPr marL="685800" lvl="1" indent="-228600">
              <a:buFont typeface="Arial" panose="020B0604020202020204" pitchFamily="34" charset="0"/>
              <a:buChar char="•"/>
            </a:pPr>
            <a:endParaRPr lang="en-CA" dirty="0"/>
          </a:p>
          <a:p>
            <a:pPr marL="0" lvl="0" indent="0">
              <a:buFont typeface="+mj-lt"/>
              <a:buNone/>
            </a:pPr>
            <a:r>
              <a:rPr lang="fr-CA" sz="1200" b="1" kern="1200" dirty="0">
                <a:solidFill>
                  <a:schemeClr val="tx1"/>
                </a:solidFill>
                <a:effectLst/>
                <a:latin typeface="+mn-lt"/>
                <a:ea typeface="+mn-ea"/>
                <a:cs typeface="+mn-cs"/>
              </a:rPr>
              <a:t>4. </a:t>
            </a:r>
            <a:r>
              <a:rPr lang="en-CA" sz="1200" b="1" kern="1200" dirty="0">
                <a:solidFill>
                  <a:schemeClr val="tx1"/>
                </a:solidFill>
                <a:effectLst/>
                <a:latin typeface="+mn-lt"/>
                <a:ea typeface="+mn-ea"/>
                <a:cs typeface="+mn-cs"/>
              </a:rPr>
              <a:t>Use person-first language for everyone</a:t>
            </a:r>
            <a:endParaRPr lang="fr-CA" sz="1200" b="1"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Research links the severity of stigma to declining health outcomes. Studies have shown that not only does stigmatizing language affect the individual, but it also shapes and/or reinforces the perpetuation of stigmatizing societal views, attitudes, and lan­guage that continues to be used by the general population, service providers, researchers, etc. when speaking about people who use substances.</a:t>
            </a:r>
            <a:endParaRPr lang="fr-CA" sz="1200"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Using person-first language means putting the individual first, recognizing that we are people before anything else.</a:t>
            </a:r>
            <a:endParaRPr lang="fr-CA" sz="1200"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When we only speak about substances and behaviours, we can no longer see the person</a:t>
            </a:r>
            <a:br>
              <a:rPr lang="en-CA" sz="1200" kern="1200" dirty="0">
                <a:solidFill>
                  <a:schemeClr val="tx1"/>
                </a:solidFill>
                <a:effectLst/>
                <a:latin typeface="+mn-lt"/>
                <a:ea typeface="+mn-ea"/>
                <a:cs typeface="+mn-cs"/>
              </a:rPr>
            </a:br>
            <a:endParaRPr lang="fr-CA" sz="1200" kern="1200" dirty="0">
              <a:solidFill>
                <a:schemeClr val="tx1"/>
              </a:solidFill>
              <a:effectLst/>
              <a:latin typeface="+mn-lt"/>
              <a:ea typeface="+mn-ea"/>
              <a:cs typeface="+mn-cs"/>
            </a:endParaRPr>
          </a:p>
          <a:p>
            <a:pPr marL="0" lvl="0" indent="0">
              <a:buFont typeface="+mj-lt"/>
              <a:buNone/>
            </a:pPr>
            <a:r>
              <a:rPr lang="en-CA" sz="1200" b="1" kern="1200" dirty="0">
                <a:solidFill>
                  <a:schemeClr val="tx1"/>
                </a:solidFill>
                <a:effectLst/>
                <a:latin typeface="+mn-lt"/>
                <a:ea typeface="+mn-ea"/>
                <a:cs typeface="+mn-cs"/>
              </a:rPr>
              <a:t>5. Use a strengths based approach</a:t>
            </a:r>
            <a:endParaRPr lang="fr-CA" sz="1200" b="1"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Start with their strengths. Programs work best when they start with a recognition of PWLLE’s mutual strengths. </a:t>
            </a:r>
            <a:endParaRPr lang="fr-CA" sz="1200"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A strengths-based approach is a collaborative process between service providers and people accessing services, working together to achieve self-determined goals, focusing on individual and collective strengths, and expertise</a:t>
            </a:r>
            <a:br>
              <a:rPr lang="en-CA" sz="1200" kern="1200" dirty="0">
                <a:solidFill>
                  <a:schemeClr val="tx1"/>
                </a:solidFill>
                <a:effectLst/>
                <a:latin typeface="+mn-lt"/>
                <a:ea typeface="+mn-ea"/>
                <a:cs typeface="+mn-cs"/>
              </a:rPr>
            </a:br>
            <a:endParaRPr lang="fr-CA" sz="1200" kern="1200" dirty="0">
              <a:solidFill>
                <a:schemeClr val="tx1"/>
              </a:solidFill>
              <a:effectLst/>
              <a:latin typeface="+mn-lt"/>
              <a:ea typeface="+mn-ea"/>
              <a:cs typeface="+mn-cs"/>
            </a:endParaRPr>
          </a:p>
          <a:p>
            <a:pPr marL="0" lvl="0" indent="0">
              <a:buFont typeface="+mj-lt"/>
              <a:buNone/>
            </a:pPr>
            <a:r>
              <a:rPr lang="en-CA" sz="1200" b="1" kern="1200" dirty="0">
                <a:solidFill>
                  <a:schemeClr val="tx1"/>
                </a:solidFill>
                <a:effectLst/>
                <a:latin typeface="+mn-lt"/>
                <a:ea typeface="+mn-ea"/>
                <a:cs typeface="+mn-cs"/>
              </a:rPr>
              <a:t>6. Practice allyship</a:t>
            </a:r>
            <a:endParaRPr lang="fr-CA" sz="1200" b="1"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Standing beside, not in front or speaking for, people of living experience. Shifting power will be awkward and uncomfortable at times, and we will all make well-intentioned mistakes.</a:t>
            </a:r>
            <a:endParaRPr lang="fr-CA" sz="1200" kern="1200" dirty="0">
              <a:solidFill>
                <a:schemeClr val="tx1"/>
              </a:solidFill>
              <a:effectLst/>
              <a:latin typeface="+mn-lt"/>
              <a:ea typeface="+mn-ea"/>
              <a:cs typeface="+mn-cs"/>
            </a:endParaRPr>
          </a:p>
          <a:p>
            <a:pPr marL="685800" lvl="1" indent="-228600">
              <a:buFont typeface="Arial" panose="020B0604020202020204" pitchFamily="34" charset="0"/>
              <a:buChar char="•"/>
            </a:pPr>
            <a:r>
              <a:rPr lang="en-CA" sz="1200" kern="1200" dirty="0">
                <a:solidFill>
                  <a:schemeClr val="tx1"/>
                </a:solidFill>
                <a:effectLst/>
                <a:latin typeface="+mn-lt"/>
                <a:ea typeface="+mn-ea"/>
                <a:cs typeface="+mn-cs"/>
              </a:rPr>
              <a:t>Impact must be considered over intent - it is important to have humility and admit when these mistakes are made</a:t>
            </a:r>
            <a:endParaRPr lang="en-CA" sz="1200" kern="1200" dirty="0">
              <a:solidFill>
                <a:schemeClr val="tx1"/>
              </a:solidFill>
              <a:effectLst/>
              <a:latin typeface="+mn-lt"/>
              <a:cs typeface="Calibri" panose="020F0502020204030204"/>
            </a:endParaRPr>
          </a:p>
          <a:p>
            <a:pPr marL="228600" indent="-228600">
              <a:buFont typeface="Calibri Light" panose="020F0302020204030204"/>
              <a:buAutoNum type="arabicPeriod"/>
            </a:pPr>
            <a:endParaRPr lang="en-CA" sz="1200" kern="1200" dirty="0">
              <a:solidFill>
                <a:schemeClr val="tx1"/>
              </a:solidFill>
              <a:effectLst/>
              <a:latin typeface="+mn-lt"/>
              <a:cs typeface="Calibri" panose="020F0502020204030204"/>
            </a:endParaRPr>
          </a:p>
          <a:p>
            <a:endParaRPr lang="en-CA" sz="1200" b="0" kern="1200" dirty="0">
              <a:solidFill>
                <a:schemeClr val="tx1"/>
              </a:solidFill>
              <a:effectLst/>
              <a:latin typeface="+mn-lt"/>
              <a:cs typeface="Calibri" panose="020F0502020204030204"/>
            </a:endParaRPr>
          </a:p>
          <a:p>
            <a:endParaRPr lang="fr-CA" dirty="0">
              <a:latin typeface="+mn-lt"/>
              <a:cs typeface="Calibri" panose="020F0502020204030204"/>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16</a:t>
            </a:fld>
            <a:endParaRPr lang="fr-CA"/>
          </a:p>
        </p:txBody>
      </p:sp>
    </p:spTree>
    <p:extLst>
      <p:ext uri="{BB962C8B-B14F-4D97-AF65-F5344CB8AC3E}">
        <p14:creationId xmlns:p14="http://schemas.microsoft.com/office/powerpoint/2010/main" val="9805385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cs typeface="Calibri"/>
              </a:rPr>
              <a:t>Instructions:</a:t>
            </a:r>
            <a:endParaRPr lang="en-CA" b="1" dirty="0">
              <a:latin typeface="+mn-lt"/>
            </a:endParaRPr>
          </a:p>
          <a:p>
            <a:pPr marL="171450" indent="-171450">
              <a:buFont typeface="Calibri"/>
              <a:buChar char="-"/>
            </a:pPr>
            <a:r>
              <a:rPr lang="en-CA" dirty="0">
                <a:cs typeface="Calibri"/>
              </a:rPr>
              <a:t>Provide the </a:t>
            </a:r>
            <a:r>
              <a:rPr lang="en-CA" dirty="0" err="1">
                <a:cs typeface="Calibri"/>
              </a:rPr>
              <a:t>mentimeter</a:t>
            </a:r>
            <a:r>
              <a:rPr lang="en-CA" dirty="0">
                <a:cs typeface="Calibri"/>
              </a:rPr>
              <a:t> word cloud link in the chat (see page 15 of facilitator manual for instructions) </a:t>
            </a:r>
            <a:endParaRPr lang="en-CA" b="1" dirty="0">
              <a:cs typeface="Calibri"/>
            </a:endParaRPr>
          </a:p>
          <a:p>
            <a:pPr marL="514350" lvl="1" indent="-171450">
              <a:buFont typeface="Courier New"/>
              <a:buChar char="o"/>
            </a:pPr>
            <a:r>
              <a:rPr lang="en-CA" dirty="0">
                <a:cs typeface="Calibri"/>
              </a:rPr>
              <a:t>Note: you can use another word cloud platform if </a:t>
            </a:r>
            <a:r>
              <a:rPr lang="en-CA" dirty="0" err="1">
                <a:cs typeface="Calibri"/>
              </a:rPr>
              <a:t>prefered</a:t>
            </a:r>
            <a:r>
              <a:rPr lang="en-CA" dirty="0">
                <a:cs typeface="Calibri"/>
              </a:rPr>
              <a:t>. </a:t>
            </a:r>
          </a:p>
          <a:p>
            <a:pPr marL="171450" indent="-171450">
              <a:buFont typeface="Calibri"/>
              <a:buChar char="-"/>
            </a:pPr>
            <a:r>
              <a:rPr lang="en-CA" dirty="0">
                <a:cs typeface="Calibri"/>
              </a:rPr>
              <a:t>Give participants the code</a:t>
            </a:r>
          </a:p>
          <a:p>
            <a:pPr marL="171450" indent="-171450">
              <a:buFont typeface="Calibri"/>
              <a:buChar char="-"/>
            </a:pPr>
            <a:r>
              <a:rPr lang="en-CA" dirty="0">
                <a:cs typeface="Calibri"/>
              </a:rPr>
              <a:t>Prompt participants to write 3 words that come to mind when they think of stigma</a:t>
            </a:r>
          </a:p>
          <a:p>
            <a:pPr marL="171450" indent="-171450">
              <a:buFont typeface="Calibri"/>
              <a:buChar char="-"/>
            </a:pPr>
            <a:r>
              <a:rPr lang="en-CA" dirty="0">
                <a:cs typeface="Calibri"/>
              </a:rPr>
              <a:t>Once participants have added words, discuss the themes that emerged. </a:t>
            </a:r>
          </a:p>
          <a:p>
            <a:endParaRPr lang="en-CA" b="1" dirty="0"/>
          </a:p>
          <a:p>
            <a:endParaRPr lang="en-CA" b="1" dirty="0">
              <a:latin typeface="+mn-lt"/>
              <a:cs typeface="Calibri" panose="020F0502020204030204"/>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17</a:t>
            </a:fld>
            <a:endParaRPr lang="en-CA"/>
          </a:p>
        </p:txBody>
      </p:sp>
    </p:spTree>
    <p:extLst>
      <p:ext uri="{BB962C8B-B14F-4D97-AF65-F5344CB8AC3E}">
        <p14:creationId xmlns:p14="http://schemas.microsoft.com/office/powerpoint/2010/main" val="4638934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a:t>
            </a:r>
            <a:endParaRPr lang="en-US" dirty="0">
              <a:cs typeface="Calibri"/>
            </a:endParaRPr>
          </a:p>
          <a:p>
            <a:pPr marL="171450" indent="-171450">
              <a:buFontTx/>
              <a:buChar char="-"/>
            </a:pPr>
            <a:r>
              <a:rPr lang="en-US" dirty="0"/>
              <a:t>After participants complete the word cloud, begin discussion:</a:t>
            </a:r>
            <a:endParaRPr lang="en-US" dirty="0">
              <a:cs typeface="Calibri"/>
            </a:endParaRPr>
          </a:p>
          <a:p>
            <a:pPr marL="628650" lvl="1" indent="-171450">
              <a:buFontTx/>
              <a:buChar char="-"/>
            </a:pPr>
            <a:r>
              <a:rPr lang="en-US" dirty="0"/>
              <a:t>What</a:t>
            </a:r>
            <a:r>
              <a:rPr lang="en-US" b="0" i="0" kern="1200" dirty="0">
                <a:effectLst/>
              </a:rPr>
              <a:t> </a:t>
            </a:r>
            <a:r>
              <a:rPr lang="en-US" dirty="0"/>
              <a:t>common</a:t>
            </a:r>
            <a:r>
              <a:rPr lang="en-US" baseline="0" dirty="0"/>
              <a:t> themes come up?</a:t>
            </a:r>
            <a:r>
              <a:rPr lang="en-US" dirty="0"/>
              <a:t> </a:t>
            </a:r>
            <a:endParaRPr lang="en-US" dirty="0">
              <a:cs typeface="Calibri"/>
            </a:endParaRPr>
          </a:p>
          <a:p>
            <a:endParaRPr lang="en-US" dirty="0"/>
          </a:p>
          <a:p>
            <a:pPr marL="171450" indent="-171450">
              <a:buFontTx/>
              <a:buChar char="-"/>
            </a:pPr>
            <a:r>
              <a:rPr lang="en-US" baseline="0" dirty="0"/>
              <a:t>Examples of word cloud words:</a:t>
            </a:r>
            <a:r>
              <a:rPr lang="en-US" b="1" dirty="0"/>
              <a:t> </a:t>
            </a:r>
            <a:r>
              <a:rPr lang="en-US" baseline="0" dirty="0"/>
              <a:t>Exclusion, discrimination, rejection, barriers, systemic, shame, stereotype, different, othering, tainted, oppression, undeserving</a:t>
            </a:r>
            <a:r>
              <a:rPr lang="en-US" dirty="0"/>
              <a:t> </a:t>
            </a:r>
            <a:endParaRPr lang="en-US" baseline="0" dirty="0">
              <a:cs typeface="Calibri"/>
            </a:endParaRPr>
          </a:p>
          <a:p>
            <a:pPr marL="628650" lvl="1" indent="-171450">
              <a:buFontTx/>
              <a:buChar char="-"/>
            </a:pPr>
            <a:r>
              <a:rPr lang="en-US" baseline="0" dirty="0"/>
              <a:t>Note that these words (shared by participants) mostly describe what stigma feels like/impacts of stigma (how it is something that negatively impacts PWUD) – some words also relate to causes of stigma that serve to perpetuate it</a:t>
            </a:r>
            <a:r>
              <a:rPr lang="en-US" dirty="0"/>
              <a:t> </a:t>
            </a:r>
            <a:endParaRPr lang="en-US" dirty="0">
              <a:cs typeface="Calibri"/>
            </a:endParaRPr>
          </a:p>
          <a:p>
            <a:endParaRPr lang="en-US" dirty="0"/>
          </a:p>
          <a:p>
            <a:pPr marL="171450" indent="-171450">
              <a:buFontTx/>
              <a:buChar char="-"/>
            </a:pPr>
            <a:r>
              <a:rPr lang="en-US" dirty="0"/>
              <a:t>Play the audio clip in the bottom right corner of the slide</a:t>
            </a:r>
            <a:r>
              <a:rPr lang="en-US" i="1" dirty="0"/>
              <a:t> (Stigma Is 02 – multiple voices)</a:t>
            </a:r>
            <a:endParaRPr lang="en-US" i="0" dirty="0"/>
          </a:p>
          <a:p>
            <a:pPr marL="628650" lvl="1" indent="-171450">
              <a:buFontTx/>
              <a:buChar char="-"/>
            </a:pPr>
            <a:r>
              <a:rPr lang="en-US" i="1" dirty="0"/>
              <a:t>Note that this audio was shared by a person of lived/living experience of substance use.</a:t>
            </a:r>
            <a:endParaRPr lang="en-US" dirty="0"/>
          </a:p>
          <a:p>
            <a:endParaRPr lang="en-US" dirty="0">
              <a:cs typeface="Calibri"/>
            </a:endParaRPr>
          </a:p>
          <a:p>
            <a:pPr marL="171450" indent="-171450">
              <a:buFontTx/>
              <a:buChar char="-"/>
            </a:pPr>
            <a:r>
              <a:rPr lang="en-US" dirty="0"/>
              <a:t>Leave space for reflection and encourage participants to share any feelings they have about the audio clips</a:t>
            </a:r>
          </a:p>
          <a:p>
            <a:pPr marL="628650" lvl="1" indent="-171450">
              <a:buFontTx/>
              <a:buChar char="-"/>
            </a:pPr>
            <a:r>
              <a:rPr lang="en-US" dirty="0"/>
              <a:t>Keep this slide simple. More for individual reflection than discussion </a:t>
            </a:r>
            <a:endParaRPr lang="en-US" dirty="0">
              <a:cs typeface="Calibri"/>
            </a:endParaRPr>
          </a:p>
          <a:p>
            <a:endParaRPr lang="en-US" dirty="0"/>
          </a:p>
          <a:p>
            <a:r>
              <a:rPr lang="en-US" b="1" dirty="0"/>
              <a:t>Speaking Notes:</a:t>
            </a:r>
            <a:endParaRPr lang="en-US" dirty="0"/>
          </a:p>
          <a:p>
            <a:pPr marL="171450" indent="-171450">
              <a:buFont typeface="Arial"/>
              <a:buChar char="•"/>
            </a:pPr>
            <a:r>
              <a:rPr lang="en-US" dirty="0"/>
              <a:t>The audio clips we’re going to listen to today may be heavy and difficult for some participants to hear. Please take breaks as needed.</a:t>
            </a:r>
            <a:endParaRPr lang="en-CA" dirty="0"/>
          </a:p>
          <a:p>
            <a:pPr marL="171450" indent="-171450">
              <a:buFont typeface="Arial"/>
              <a:buChar char="•"/>
            </a:pPr>
            <a:r>
              <a:rPr lang="en-US" dirty="0"/>
              <a:t>These clips aim to ground conversations in the lived experiences of stigma.</a:t>
            </a:r>
          </a:p>
          <a:p>
            <a:endParaRPr lang="en-US" dirty="0"/>
          </a:p>
          <a:p>
            <a:endParaRPr lang="en-US" b="1" dirty="0">
              <a:cs typeface="Calibri"/>
            </a:endParaRPr>
          </a:p>
          <a:p>
            <a:endParaRPr lang="en-US" dirty="0"/>
          </a:p>
          <a:p>
            <a:endParaRPr lang="en-CA" dirty="0">
              <a:latin typeface="+mn-lt"/>
              <a:cs typeface="Calibri"/>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18</a:t>
            </a:fld>
            <a:endParaRPr lang="en-CA"/>
          </a:p>
        </p:txBody>
      </p:sp>
    </p:spTree>
    <p:extLst>
      <p:ext uri="{BB962C8B-B14F-4D97-AF65-F5344CB8AC3E}">
        <p14:creationId xmlns:p14="http://schemas.microsoft.com/office/powerpoint/2010/main" val="37660580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cs typeface="Calibri"/>
              </a:rPr>
              <a:t>Speaking Notes:</a:t>
            </a:r>
            <a:endParaRPr lang="en-CA" b="1" dirty="0">
              <a:latin typeface="+mn-lt"/>
              <a:cs typeface="Calibri"/>
            </a:endParaRPr>
          </a:p>
          <a:p>
            <a:pPr marL="171450" indent="-171450" fontAlgn="base">
              <a:buFontTx/>
              <a:buChar char="-"/>
            </a:pPr>
            <a:r>
              <a:rPr lang="en-US" sz="1200" b="0" i="0" kern="1200" dirty="0">
                <a:solidFill>
                  <a:schemeClr val="tx1"/>
                </a:solidFill>
                <a:effectLst/>
                <a:latin typeface="+mn-lt"/>
                <a:ea typeface="+mn-ea"/>
                <a:cs typeface="+mn-cs"/>
              </a:rPr>
              <a:t>There are many different definitions of stigma, but the common definition we will use today is </a:t>
            </a:r>
            <a:r>
              <a:rPr lang="en-US" sz="1200" b="0" i="1" kern="1200" dirty="0">
                <a:solidFill>
                  <a:schemeClr val="tx1"/>
                </a:solidFill>
                <a:effectLst/>
                <a:latin typeface="+mn-lt"/>
                <a:ea typeface="+mn-ea"/>
                <a:cs typeface="+mn-cs"/>
              </a:rPr>
              <a:t>“Stigma is best understood as a deeply held set of false beliefs about a group of people with at least one attribute in common.” </a:t>
            </a:r>
            <a:endParaRPr lang="en-US" sz="1200" b="0" i="1" kern="1200" dirty="0">
              <a:solidFill>
                <a:schemeClr val="tx1"/>
              </a:solidFill>
              <a:effectLst/>
              <a:latin typeface="+mn-lt"/>
              <a:ea typeface="+mn-ea"/>
              <a:cs typeface="+mn-lt"/>
            </a:endParaRPr>
          </a:p>
          <a:p>
            <a:pPr marL="628650" lvl="1" indent="-171450" fontAlgn="base">
              <a:buFontTx/>
              <a:buChar char="-"/>
            </a:pPr>
            <a:r>
              <a:rPr lang="en-US" sz="1200" b="0" i="0" kern="1200" dirty="0">
                <a:solidFill>
                  <a:schemeClr val="tx1"/>
                </a:solidFill>
                <a:effectLst/>
                <a:latin typeface="+mn-lt"/>
                <a:ea typeface="+mn-ea"/>
                <a:cs typeface="+mn-cs"/>
              </a:rPr>
              <a:t>Example: We stigmatize many characteristics and behaviors that society feels are undesirable including: sex work, fatness, unemployment, homelessness, sexually transmitted and blood borne infections (STBBIs), etc. (note that this list is not exhaustive) </a:t>
            </a:r>
          </a:p>
          <a:p>
            <a:pPr marL="628650" lvl="1" indent="-171450" fontAlgn="base">
              <a:buFontTx/>
              <a:buChar char="-"/>
            </a:pPr>
            <a:endParaRPr lang="en-US" sz="1200" b="0" i="0" kern="1200" dirty="0">
              <a:solidFill>
                <a:schemeClr val="tx1"/>
              </a:solidFill>
              <a:effectLst/>
              <a:latin typeface="+mn-lt"/>
              <a:ea typeface="+mn-ea"/>
              <a:cs typeface="+mn-cs"/>
            </a:endParaRPr>
          </a:p>
          <a:p>
            <a:pPr marL="171450" lvl="0" indent="-171450" fontAlgn="base">
              <a:buFontTx/>
              <a:buChar char="-"/>
            </a:pPr>
            <a:r>
              <a:rPr lang="en-US" sz="1200" b="0" i="0" kern="1200" dirty="0">
                <a:solidFill>
                  <a:schemeClr val="tx1"/>
                </a:solidFill>
                <a:effectLst/>
                <a:latin typeface="+mn-lt"/>
                <a:ea typeface="+mn-ea"/>
                <a:cs typeface="+mn-cs"/>
              </a:rPr>
              <a:t>Stigma</a:t>
            </a:r>
            <a:r>
              <a:rPr lang="en-US" sz="1200" b="0" i="0" kern="1200" baseline="0" dirty="0">
                <a:solidFill>
                  <a:schemeClr val="tx1"/>
                </a:solidFill>
                <a:effectLst/>
                <a:latin typeface="+mn-lt"/>
                <a:ea typeface="+mn-ea"/>
                <a:cs typeface="+mn-cs"/>
              </a:rPr>
              <a:t> is caused by fear and a lack of understanding – we stigmatize behaviors and characteristics that fall outside of what society defines as “normal” or “expected”</a:t>
            </a:r>
            <a:endParaRPr lang="en-US" sz="1200" b="0" i="0" kern="1200" baseline="0" dirty="0">
              <a:solidFill>
                <a:schemeClr val="tx1"/>
              </a:solidFill>
              <a:effectLst/>
              <a:latin typeface="+mn-lt"/>
              <a:ea typeface="+mn-ea"/>
              <a:cs typeface="+mn-lt"/>
            </a:endParaRPr>
          </a:p>
          <a:p>
            <a:pPr marL="171450" lvl="0" indent="-171450" fontAlgn="base">
              <a:buFontTx/>
              <a:buChar char="-"/>
            </a:pPr>
            <a:r>
              <a:rPr lang="en-US" sz="1200" b="0" i="0" kern="1200" dirty="0">
                <a:solidFill>
                  <a:schemeClr val="tx1"/>
                </a:solidFill>
                <a:effectLst/>
                <a:latin typeface="+mn-lt"/>
                <a:ea typeface="+mn-ea"/>
                <a:cs typeface="+mn-cs"/>
              </a:rPr>
              <a:t>Stigma results in discrimination, which is the behavioral</a:t>
            </a:r>
            <a:r>
              <a:rPr lang="en-US" sz="1200" b="0" i="0" kern="1200" baseline="0" dirty="0">
                <a:solidFill>
                  <a:schemeClr val="tx1"/>
                </a:solidFill>
                <a:effectLst/>
                <a:latin typeface="+mn-lt"/>
                <a:ea typeface="+mn-ea"/>
                <a:cs typeface="+mn-cs"/>
              </a:rPr>
              <a:t> manifestation of </a:t>
            </a:r>
            <a:r>
              <a:rPr lang="en-US" sz="1200" b="0" i="0" kern="1200" dirty="0">
                <a:solidFill>
                  <a:schemeClr val="tx1"/>
                </a:solidFill>
                <a:effectLst/>
                <a:latin typeface="+mn-lt"/>
                <a:ea typeface="+mn-ea"/>
                <a:cs typeface="+mn-cs"/>
              </a:rPr>
              <a:t>the prejudices and stereotypes</a:t>
            </a:r>
            <a:r>
              <a:rPr lang="en-US" sz="1200" b="0" i="0" kern="1200" baseline="0" dirty="0">
                <a:solidFill>
                  <a:schemeClr val="tx1"/>
                </a:solidFill>
                <a:effectLst/>
                <a:latin typeface="+mn-lt"/>
                <a:ea typeface="+mn-ea"/>
                <a:cs typeface="+mn-cs"/>
              </a:rPr>
              <a:t> people hold about PWUD </a:t>
            </a:r>
          </a:p>
          <a:p>
            <a:pPr marL="171450" lvl="0" indent="-171450" fontAlgn="base">
              <a:buFontTx/>
              <a:buChar char="-"/>
            </a:pPr>
            <a:r>
              <a:rPr lang="en-US" sz="1200" b="0" i="0" kern="1200" dirty="0">
                <a:solidFill>
                  <a:schemeClr val="tx1"/>
                </a:solidFill>
                <a:effectLst/>
                <a:latin typeface="+mn-lt"/>
                <a:ea typeface="+mn-ea"/>
                <a:cs typeface="+mn-cs"/>
              </a:rPr>
              <a:t>Discrimination</a:t>
            </a:r>
            <a:r>
              <a:rPr lang="en-US" sz="1200" b="0" i="0" kern="1200" baseline="0" dirty="0">
                <a:solidFill>
                  <a:schemeClr val="tx1"/>
                </a:solidFill>
                <a:effectLst/>
                <a:latin typeface="+mn-lt"/>
                <a:ea typeface="+mn-ea"/>
                <a:cs typeface="+mn-cs"/>
              </a:rPr>
              <a:t> happens through </a:t>
            </a:r>
            <a:r>
              <a:rPr lang="en-US" sz="1200" b="0" i="0" kern="1200" dirty="0">
                <a:solidFill>
                  <a:schemeClr val="tx1"/>
                </a:solidFill>
                <a:effectLst/>
                <a:latin typeface="+mn-lt"/>
                <a:ea typeface="+mn-ea"/>
                <a:cs typeface="+mn-cs"/>
              </a:rPr>
              <a:t>practices, and policies, that maintain these inequities. </a:t>
            </a:r>
            <a:br>
              <a:rPr lang="en-US" dirty="0">
                <a:cs typeface="+mn-lt"/>
              </a:rPr>
            </a:br>
            <a:endParaRPr lang="en-US" sz="1200" b="0" i="0" kern="1200" dirty="0">
              <a:solidFill>
                <a:schemeClr val="tx1"/>
              </a:solidFill>
              <a:effectLst/>
              <a:latin typeface="+mn-lt"/>
              <a:cs typeface="Calibri" panose="020F0502020204030204"/>
            </a:endParaRPr>
          </a:p>
          <a:p>
            <a:pPr marL="171450" indent="-171450" rtl="0" fontAlgn="base">
              <a:buFontTx/>
              <a:buChar char="-"/>
            </a:pPr>
            <a:r>
              <a:rPr lang="en-US" sz="1200" b="0" i="0" kern="1200" dirty="0">
                <a:solidFill>
                  <a:schemeClr val="tx1"/>
                </a:solidFill>
                <a:effectLst/>
                <a:latin typeface="+mn-lt"/>
                <a:ea typeface="+mn-ea"/>
                <a:cs typeface="+mn-cs"/>
              </a:rPr>
              <a:t>While this definition recognizes that being a witness and not speaking up can contribute to stigma, we also want to acknowledge that speaking up is not always easy</a:t>
            </a:r>
            <a:r>
              <a:rPr lang="en-US" sz="1200" b="0" i="0" kern="1200" baseline="0" dirty="0">
                <a:solidFill>
                  <a:schemeClr val="tx1"/>
                </a:solidFill>
                <a:effectLst/>
                <a:latin typeface="+mn-lt"/>
                <a:ea typeface="+mn-ea"/>
                <a:cs typeface="+mn-cs"/>
              </a:rPr>
              <a:t> or safe. </a:t>
            </a:r>
            <a:r>
              <a:rPr lang="en-US" sz="1200" b="0" i="0" kern="1200" dirty="0">
                <a:solidFill>
                  <a:schemeClr val="tx1"/>
                </a:solidFill>
                <a:effectLst/>
                <a:latin typeface="+mn-lt"/>
                <a:ea typeface="+mn-ea"/>
                <a:cs typeface="+mn-cs"/>
              </a:rPr>
              <a:t>We will discuss strategies that you can use in these situations throughout the day. </a:t>
            </a:r>
          </a:p>
          <a:p>
            <a:pPr rtl="0" fontAlgn="base"/>
            <a:r>
              <a:rPr lang="en-US" sz="1200" b="0" i="0" kern="1200" dirty="0">
                <a:solidFill>
                  <a:schemeClr val="tx1"/>
                </a:solidFill>
                <a:effectLst/>
                <a:latin typeface="+mn-lt"/>
                <a:ea typeface="+mn-ea"/>
                <a:cs typeface="+mn-cs"/>
              </a:rPr>
              <a:t> </a:t>
            </a:r>
          </a:p>
          <a:p>
            <a:pPr rtl="0" fontAlgn="base"/>
            <a:r>
              <a:rPr lang="en-US" b="1" dirty="0"/>
              <a:t>Instructions</a:t>
            </a:r>
            <a:r>
              <a:rPr lang="en-US" sz="1200" b="0" i="0" kern="1200" dirty="0">
                <a:solidFill>
                  <a:schemeClr val="tx1"/>
                </a:solidFill>
                <a:effectLst/>
                <a:latin typeface="+mn-lt"/>
                <a:ea typeface="+mn-ea"/>
                <a:cs typeface="+mn-cs"/>
              </a:rPr>
              <a:t>:</a:t>
            </a:r>
            <a:endParaRPr lang="en-US" sz="1200" b="0" i="0" kern="1200" dirty="0">
              <a:solidFill>
                <a:schemeClr val="tx1"/>
              </a:solidFill>
              <a:effectLst/>
              <a:latin typeface="+mn-lt"/>
              <a:cs typeface="Calibri"/>
            </a:endParaRPr>
          </a:p>
          <a:p>
            <a:pPr marL="171450" indent="-171450" rtl="0" fontAlgn="base">
              <a:buFontTx/>
              <a:buChar char="-"/>
            </a:pPr>
            <a:r>
              <a:rPr lang="en-US" sz="1200" b="0" i="0" kern="1200" dirty="0">
                <a:solidFill>
                  <a:schemeClr val="tx1"/>
                </a:solidFill>
                <a:effectLst/>
                <a:latin typeface="+mn-lt"/>
                <a:ea typeface="+mn-ea"/>
                <a:cs typeface="+mn-cs"/>
              </a:rPr>
              <a:t>Connect back to the word cloud that was created and any similarities with participant responses</a:t>
            </a:r>
          </a:p>
          <a:p>
            <a:pPr marL="0" indent="0" rtl="0" fontAlgn="base">
              <a:buFontTx/>
              <a:buNone/>
            </a:pPr>
            <a:r>
              <a:rPr lang="en-US" sz="1200" b="0" i="0" kern="1200" dirty="0">
                <a:solidFill>
                  <a:schemeClr val="tx1"/>
                </a:solidFill>
                <a:effectLst/>
                <a:latin typeface="+mn-lt"/>
                <a:ea typeface="+mn-ea"/>
                <a:cs typeface="+mn-cs"/>
              </a:rPr>
              <a:t> </a:t>
            </a:r>
          </a:p>
          <a:p>
            <a:endParaRPr lang="en-CA" dirty="0">
              <a:latin typeface="+mn-lt"/>
            </a:endParaRPr>
          </a:p>
          <a:p>
            <a:endParaRPr lang="fr-CA" dirty="0">
              <a:latin typeface="+mn-lt"/>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19</a:t>
            </a:fld>
            <a:endParaRPr lang="fr-CA"/>
          </a:p>
        </p:txBody>
      </p:sp>
    </p:spTree>
    <p:extLst>
      <p:ext uri="{BB962C8B-B14F-4D97-AF65-F5344CB8AC3E}">
        <p14:creationId xmlns:p14="http://schemas.microsoft.com/office/powerpoint/2010/main" val="39958847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a:rPr>
              <a:t>Instructions:</a:t>
            </a:r>
            <a:endParaRPr lang="en-US" b="1"/>
          </a:p>
          <a:p>
            <a:pPr marL="171450" indent="-171450">
              <a:buFont typeface="Arial"/>
              <a:buChar char="•"/>
            </a:pPr>
            <a:r>
              <a:rPr lang="en-US" dirty="0">
                <a:cs typeface="Calibri"/>
              </a:rPr>
              <a:t>Tailor the first paragraph to your context and location</a:t>
            </a:r>
          </a:p>
          <a:p>
            <a:pPr marL="628650" lvl="1" indent="-171450">
              <a:buFont typeface="Courier New"/>
              <a:buChar char="o"/>
            </a:pPr>
            <a:r>
              <a:rPr lang="en-US" dirty="0">
                <a:cs typeface="Calibri"/>
              </a:rPr>
              <a:t>Remove highlight</a:t>
            </a:r>
          </a:p>
          <a:p>
            <a:endParaRPr lang="en-US">
              <a:cs typeface="Calibri"/>
            </a:endParaRPr>
          </a:p>
          <a:p>
            <a:endParaRPr lang="en-US" b="1">
              <a:cs typeface="Calibri"/>
            </a:endParaRPr>
          </a:p>
        </p:txBody>
      </p:sp>
      <p:sp>
        <p:nvSpPr>
          <p:cNvPr id="4" name="Slide Number Placeholder 3"/>
          <p:cNvSpPr>
            <a:spLocks noGrp="1"/>
          </p:cNvSpPr>
          <p:nvPr>
            <p:ph type="sldNum" sz="quarter" idx="5"/>
          </p:nvPr>
        </p:nvSpPr>
        <p:spPr/>
        <p:txBody>
          <a:bodyPr/>
          <a:lstStyle/>
          <a:p>
            <a:fld id="{2D58E8B9-1EA5-4A4D-8A2B-D013C2802B5D}" type="slidenum">
              <a:rPr lang="fr-CA" smtClean="0"/>
              <a:t>2</a:t>
            </a:fld>
            <a:endParaRPr lang="fr-CA"/>
          </a:p>
        </p:txBody>
      </p:sp>
    </p:spTree>
    <p:extLst>
      <p:ext uri="{BB962C8B-B14F-4D97-AF65-F5344CB8AC3E}">
        <p14:creationId xmlns:p14="http://schemas.microsoft.com/office/powerpoint/2010/main" val="20745232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panose="020F0502020204030204"/>
              </a:rPr>
              <a:t>Instructions</a:t>
            </a:r>
            <a:r>
              <a:rPr lang="en-US" dirty="0">
                <a:cs typeface="Calibri" panose="020F0502020204030204"/>
              </a:rPr>
              <a:t>:</a:t>
            </a:r>
          </a:p>
          <a:p>
            <a:pPr marL="171450" indent="-171450">
              <a:buFontTx/>
              <a:buChar char="-"/>
            </a:pPr>
            <a:r>
              <a:rPr lang="en-US" dirty="0">
                <a:cs typeface="Calibri" panose="020F0502020204030204"/>
              </a:rPr>
              <a:t>Prompt participants to reflect on the questions "What messages did you receive about substance use growing up? Where did you hear them?“</a:t>
            </a:r>
          </a:p>
          <a:p>
            <a:pPr marL="628650" lvl="1" indent="-171450">
              <a:buFontTx/>
              <a:buChar char="-"/>
            </a:pPr>
            <a:r>
              <a:rPr lang="en-US" sz="1200" b="0" i="1" kern="1200" dirty="0">
                <a:solidFill>
                  <a:schemeClr val="tx1"/>
                </a:solidFill>
                <a:effectLst/>
                <a:ea typeface="+mn-ea"/>
                <a:cs typeface="+mn-cs"/>
              </a:rPr>
              <a:t>Note that there is space on page 5 in the participant workbook to write answers. </a:t>
            </a:r>
          </a:p>
          <a:p>
            <a:pPr marL="0" indent="0" rtl="0" fontAlgn="base">
              <a:buFont typeface="Arial" panose="020B0604020202020204" pitchFamily="34" charset="0"/>
              <a:buNone/>
            </a:pPr>
            <a:endParaRPr lang="en-US" sz="1200" b="0" i="0" kern="1200" dirty="0">
              <a:solidFill>
                <a:schemeClr val="tx1"/>
              </a:solidFill>
              <a:effectLst/>
              <a:ea typeface="+mn-ea"/>
              <a:cs typeface="+mn-cs"/>
            </a:endParaRPr>
          </a:p>
          <a:p>
            <a:pPr marL="171450" indent="-171450">
              <a:buFontTx/>
              <a:buChar char="-"/>
            </a:pPr>
            <a:r>
              <a:rPr lang="en-US" sz="1200" b="0" i="0" kern="1200" dirty="0">
                <a:solidFill>
                  <a:schemeClr val="tx1"/>
                </a:solidFill>
                <a:effectLst/>
                <a:ea typeface="+mn-ea"/>
                <a:cs typeface="+mn-cs"/>
              </a:rPr>
              <a:t>Prompt participants with examples of places they might have received messages like school, work, media, etc. </a:t>
            </a:r>
            <a:endParaRPr lang="en-US" sz="1200" b="0" i="0" kern="1200" dirty="0">
              <a:solidFill>
                <a:schemeClr val="tx1"/>
              </a:solidFill>
              <a:effectLst/>
              <a:ea typeface="+mn-ea"/>
              <a:cs typeface="Calibri"/>
            </a:endParaRPr>
          </a:p>
          <a:p>
            <a:pPr marL="628650" lvl="1" indent="-171450">
              <a:buFontTx/>
              <a:buChar char="-"/>
            </a:pPr>
            <a:r>
              <a:rPr lang="en-US" dirty="0">
                <a:cs typeface="Calibri"/>
              </a:rPr>
              <a:t>Remind participants that we will be returning to this discussion after the health break </a:t>
            </a:r>
          </a:p>
          <a:p>
            <a:pPr marL="628650" lvl="1" indent="-171450">
              <a:buFontTx/>
              <a:buChar char="-"/>
            </a:pPr>
            <a:endParaRPr lang="en-US" dirty="0"/>
          </a:p>
          <a:p>
            <a:pPr marL="0" indent="0" rtl="0" fontAlgn="base">
              <a:buFont typeface="Arial" panose="020B0604020202020204" pitchFamily="34" charset="0"/>
              <a:buNone/>
            </a:pPr>
            <a:endParaRPr lang="en-US" sz="1200" b="0" i="0" kern="1200" dirty="0">
              <a:solidFill>
                <a:schemeClr val="tx1"/>
              </a:solidFill>
              <a:effectLst/>
              <a:cs typeface="Calibri" panose="020F0502020204030204"/>
            </a:endParaRPr>
          </a:p>
          <a:p>
            <a:pPr marL="0" indent="0" rtl="0" fontAlgn="base">
              <a:buFont typeface="Arial" panose="020B0604020202020204" pitchFamily="34" charset="0"/>
              <a:buNone/>
            </a:pPr>
            <a:r>
              <a:rPr lang="en-US" sz="1200" b="0" i="0" kern="1200" dirty="0">
                <a:solidFill>
                  <a:schemeClr val="tx1"/>
                </a:solidFill>
                <a:effectLst/>
                <a:ea typeface="+mn-ea"/>
                <a:cs typeface="+mn-cs"/>
              </a:rPr>
              <a:t> </a:t>
            </a:r>
          </a:p>
          <a:p>
            <a:pPr rtl="0" fontAlgn="base"/>
            <a:r>
              <a:rPr lang="en-US" sz="1200" b="0" i="0" kern="1200" dirty="0">
                <a:solidFill>
                  <a:schemeClr val="tx1"/>
                </a:solidFill>
                <a:effectLst/>
                <a:ea typeface="+mn-ea"/>
                <a:cs typeface="+mn-cs"/>
              </a:rPr>
              <a:t> </a:t>
            </a:r>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20</a:t>
            </a:fld>
            <a:endParaRPr lang="en-CA"/>
          </a:p>
        </p:txBody>
      </p:sp>
    </p:spTree>
    <p:extLst>
      <p:ext uri="{BB962C8B-B14F-4D97-AF65-F5344CB8AC3E}">
        <p14:creationId xmlns:p14="http://schemas.microsoft.com/office/powerpoint/2010/main" val="916546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panose="020F0502020204030204"/>
              </a:rPr>
              <a:t>Instructions</a:t>
            </a:r>
            <a:r>
              <a:rPr lang="en-US" dirty="0">
                <a:cs typeface="Calibri" panose="020F0502020204030204"/>
              </a:rPr>
              <a:t>:</a:t>
            </a:r>
          </a:p>
          <a:p>
            <a:pPr marL="285750" indent="-285750">
              <a:buFont typeface="Calibri"/>
              <a:buChar char="-"/>
            </a:pPr>
            <a:r>
              <a:rPr lang="en-US" dirty="0"/>
              <a:t>Introduce this</a:t>
            </a:r>
            <a:r>
              <a:rPr lang="en-US" sz="1200" b="0" i="0" kern="1200" dirty="0">
                <a:solidFill>
                  <a:schemeClr val="tx1"/>
                </a:solidFill>
                <a:effectLst/>
                <a:ea typeface="+mn-ea"/>
                <a:cs typeface="+mn-cs"/>
              </a:rPr>
              <a:t> video</a:t>
            </a:r>
            <a:r>
              <a:rPr lang="en-US" dirty="0"/>
              <a:t> </a:t>
            </a:r>
            <a:r>
              <a:rPr lang="en-US" sz="1200" b="0" i="0" kern="1200" dirty="0">
                <a:solidFill>
                  <a:schemeClr val="tx1"/>
                </a:solidFill>
                <a:effectLst/>
                <a:ea typeface="+mn-ea"/>
                <a:cs typeface="+mn-cs"/>
              </a:rPr>
              <a:t>co-created by patient partners and BC Mental Health and Substance Use Services </a:t>
            </a:r>
            <a:endParaRPr lang="en-US" dirty="0">
              <a:cs typeface="Calibri"/>
            </a:endParaRPr>
          </a:p>
          <a:p>
            <a:pPr marL="742950" lvl="1" indent="-285750">
              <a:buFont typeface="Calibri"/>
              <a:buChar char="-"/>
            </a:pPr>
            <a:r>
              <a:rPr lang="en-US" dirty="0"/>
              <a:t>This video</a:t>
            </a:r>
            <a:r>
              <a:rPr lang="en-US" sz="1200" b="0" i="0" kern="1200" dirty="0">
                <a:solidFill>
                  <a:schemeClr val="tx1"/>
                </a:solidFill>
                <a:effectLst/>
                <a:ea typeface="+mn-ea"/>
                <a:cs typeface="+mn-cs"/>
              </a:rPr>
              <a:t> features the stories and voices of people living with mental health and substance use disorders </a:t>
            </a:r>
          </a:p>
          <a:p>
            <a:pPr marL="742950" lvl="1" indent="-285750">
              <a:buFont typeface="Calibri"/>
              <a:buChar char="-"/>
            </a:pPr>
            <a:endParaRPr lang="en-US" sz="1200" b="0" i="0" kern="1200" dirty="0">
              <a:solidFill>
                <a:schemeClr val="tx1"/>
              </a:solidFill>
              <a:effectLst/>
              <a:cs typeface="Calibri" panose="020F0502020204030204"/>
            </a:endParaRPr>
          </a:p>
          <a:p>
            <a:pPr marL="285750" indent="-285750">
              <a:buFont typeface="Calibri"/>
              <a:buChar char="-"/>
            </a:pPr>
            <a:r>
              <a:rPr lang="en-US" dirty="0">
                <a:cs typeface="Calibri"/>
              </a:rPr>
              <a:t>Facilitators can choose to play the whole video, or stop it at 1:55</a:t>
            </a:r>
          </a:p>
          <a:p>
            <a:endParaRPr lang="en-CA" dirty="0"/>
          </a:p>
          <a:p>
            <a:endParaRPr lang="en-CA" dirty="0">
              <a:cs typeface="Calibri" panose="020F0502020204030204"/>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21</a:t>
            </a:fld>
            <a:endParaRPr lang="en-CA"/>
          </a:p>
        </p:txBody>
      </p:sp>
    </p:spTree>
    <p:extLst>
      <p:ext uri="{BB962C8B-B14F-4D97-AF65-F5344CB8AC3E}">
        <p14:creationId xmlns:p14="http://schemas.microsoft.com/office/powerpoint/2010/main" val="5536904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a:t>
            </a:r>
            <a:r>
              <a:rPr lang="en-US" dirty="0"/>
              <a:t>:</a:t>
            </a:r>
          </a:p>
          <a:p>
            <a:pPr marL="171450" indent="-171450">
              <a:buFontTx/>
              <a:buChar char="-"/>
            </a:pPr>
            <a:r>
              <a:rPr lang="en-US" dirty="0"/>
              <a:t>Play video (ensure computer audio is being shared)</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dirty="0"/>
              <a:t>Share link in chat: </a:t>
            </a:r>
            <a:r>
              <a:rPr lang="en-US" dirty="0">
                <a:hlinkClick r:id="rId3"/>
              </a:rPr>
              <a:t>https://www.youtube.com/watch?v=Wn2odA_QSxo</a:t>
            </a:r>
            <a:r>
              <a:rPr lang="en-US" dirty="0"/>
              <a:t>  </a:t>
            </a:r>
          </a:p>
          <a:p>
            <a:pPr marL="171450" indent="-171450">
              <a:buFontTx/>
              <a:buChar char="-"/>
            </a:pPr>
            <a:endParaRPr lang="en-US" dirty="0"/>
          </a:p>
          <a:p>
            <a:pPr marL="0" indent="0">
              <a:buFontTx/>
              <a:buNone/>
            </a:pPr>
            <a:endParaRPr lang="en-US" dirty="0"/>
          </a:p>
          <a:p>
            <a:pPr marL="171450" indent="-171450">
              <a:buFont typeface="Arial,Sans-Serif"/>
              <a:buChar char="•"/>
            </a:pPr>
            <a:endParaRPr lang="en-US" dirty="0"/>
          </a:p>
          <a:p>
            <a:endParaRPr lang="en-CA" dirty="0"/>
          </a:p>
          <a:p>
            <a:endParaRPr lang="en-US" dirty="0">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en-US"/>
              <a:t>22</a:t>
            </a:fld>
            <a:endParaRPr lang="en-US"/>
          </a:p>
        </p:txBody>
      </p:sp>
    </p:spTree>
    <p:extLst>
      <p:ext uri="{BB962C8B-B14F-4D97-AF65-F5344CB8AC3E}">
        <p14:creationId xmlns:p14="http://schemas.microsoft.com/office/powerpoint/2010/main" val="22890786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panose="020F0502020204030204"/>
              </a:rPr>
              <a:t>Instructions</a:t>
            </a:r>
            <a:r>
              <a:rPr lang="en-US" dirty="0">
                <a:cs typeface="Calibri" panose="020F0502020204030204"/>
              </a:rPr>
              <a:t>:</a:t>
            </a:r>
          </a:p>
          <a:p>
            <a:pPr marL="171450" indent="-171450">
              <a:buFontTx/>
              <a:buChar char="-"/>
            </a:pPr>
            <a:r>
              <a:rPr lang="en-US" dirty="0">
                <a:cs typeface="Calibri" panose="020F0502020204030204"/>
              </a:rPr>
              <a:t>Prompt participants:</a:t>
            </a:r>
          </a:p>
          <a:p>
            <a:pPr marL="628650" lvl="1" indent="-171450">
              <a:buFontTx/>
              <a:buChar char="-"/>
            </a:pPr>
            <a:r>
              <a:rPr lang="en-US" dirty="0"/>
              <a:t>Consider how stigma is described in this video, and the feelings that are associated with it for people who experience it </a:t>
            </a:r>
            <a:endParaRPr lang="en-US" dirty="0">
              <a:cs typeface="Calibri"/>
            </a:endParaRPr>
          </a:p>
          <a:p>
            <a:pPr marL="628650" lvl="1" indent="-171450">
              <a:buFontTx/>
              <a:buChar char="-"/>
            </a:pPr>
            <a:r>
              <a:rPr lang="en-US" dirty="0"/>
              <a:t>Stigma can mean many different things, next we will go over different types of stigma </a:t>
            </a:r>
            <a:endParaRPr lang="en-US" sz="1200" b="0" i="0" kern="1200" dirty="0">
              <a:solidFill>
                <a:schemeClr val="tx1"/>
              </a:solidFill>
              <a:effectLst/>
              <a:ea typeface="+mn-ea"/>
              <a:cs typeface="Calibri"/>
            </a:endParaRPr>
          </a:p>
          <a:p>
            <a:pPr marL="628650" lvl="1" indent="-171450">
              <a:buFontTx/>
              <a:buChar char="-"/>
            </a:pPr>
            <a:r>
              <a:rPr lang="en-US" sz="1200" b="0" i="0" kern="1200" dirty="0">
                <a:solidFill>
                  <a:schemeClr val="tx1"/>
                </a:solidFill>
                <a:effectLst/>
                <a:ea typeface="+mn-ea"/>
                <a:cs typeface="+mn-cs"/>
              </a:rPr>
              <a:t>What </a:t>
            </a:r>
            <a:r>
              <a:rPr lang="en-US" dirty="0"/>
              <a:t>stood out to you after watching?</a:t>
            </a:r>
            <a:endParaRPr lang="en-CA" dirty="0">
              <a:cs typeface="Calibri"/>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23</a:t>
            </a:fld>
            <a:endParaRPr lang="en-CA"/>
          </a:p>
        </p:txBody>
      </p:sp>
    </p:spTree>
    <p:extLst>
      <p:ext uri="{BB962C8B-B14F-4D97-AF65-F5344CB8AC3E}">
        <p14:creationId xmlns:p14="http://schemas.microsoft.com/office/powerpoint/2010/main" val="3297323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Speaking Notes:</a:t>
            </a:r>
            <a:endParaRPr lang="en-US" dirty="0">
              <a:ea typeface="+mn-ea"/>
              <a:cs typeface="+mn-cs"/>
            </a:endParaRPr>
          </a:p>
          <a:p>
            <a:pPr marL="171450" indent="-171450" rtl="0" fontAlgn="base">
              <a:buFontTx/>
              <a:buChar char="-"/>
            </a:pPr>
            <a:r>
              <a:rPr lang="en-US" sz="1200" b="1" i="0" kern="1200" dirty="0">
                <a:solidFill>
                  <a:schemeClr val="tx1"/>
                </a:solidFill>
                <a:effectLst/>
                <a:latin typeface="+mn-lt"/>
                <a:ea typeface="+mn-ea"/>
                <a:cs typeface="+mn-cs"/>
              </a:rPr>
              <a:t>Perceived stigma: </a:t>
            </a:r>
            <a:r>
              <a:rPr lang="en-US" sz="1200" b="0" i="0" kern="1200" dirty="0">
                <a:solidFill>
                  <a:schemeClr val="tx1"/>
                </a:solidFill>
                <a:effectLst/>
                <a:latin typeface="+mn-lt"/>
                <a:ea typeface="+mn-ea"/>
                <a:cs typeface="+mn-cs"/>
              </a:rPr>
              <a:t>Awareness of negative social attitudes, fear of discrimination and feelings of shame. </a:t>
            </a:r>
            <a:endParaRPr lang="en-US" sz="1200" b="0" i="0" kern="1200" dirty="0">
              <a:solidFill>
                <a:schemeClr val="tx1"/>
              </a:solidFill>
              <a:effectLst/>
              <a:latin typeface="+mn-lt"/>
              <a:ea typeface="+mn-ea"/>
              <a:cs typeface="Calibri"/>
            </a:endParaRPr>
          </a:p>
          <a:p>
            <a:pPr marL="628650" lvl="1" indent="-171450" rtl="0" fontAlgn="base">
              <a:buFontTx/>
              <a:buChar char="-"/>
            </a:pPr>
            <a:r>
              <a:rPr lang="en-US" sz="1200" b="0" i="0" kern="1200" dirty="0">
                <a:solidFill>
                  <a:schemeClr val="tx1"/>
                </a:solidFill>
                <a:effectLst/>
                <a:latin typeface="+mn-lt"/>
                <a:ea typeface="+mn-ea"/>
                <a:cs typeface="+mn-cs"/>
              </a:rPr>
              <a:t>Example: Not accessing health and safety services due to the fear of judgement or punishment not being able to have open conversations around substance use health </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cs typeface="Calibri"/>
            </a:endParaRPr>
          </a:p>
          <a:p>
            <a:pPr marL="171450" indent="-171450" rtl="0" fontAlgn="base">
              <a:buFontTx/>
              <a:buChar char="-"/>
            </a:pPr>
            <a:r>
              <a:rPr lang="en-US" sz="1200" b="1" i="0" kern="1200" dirty="0">
                <a:solidFill>
                  <a:schemeClr val="tx1"/>
                </a:solidFill>
                <a:effectLst/>
                <a:latin typeface="+mn-lt"/>
                <a:ea typeface="+mn-ea"/>
                <a:cs typeface="+mn-cs"/>
              </a:rPr>
              <a:t>Internalized stigma: </a:t>
            </a:r>
            <a:r>
              <a:rPr lang="en-US" sz="1200" b="0" i="0" kern="1200" dirty="0">
                <a:solidFill>
                  <a:schemeClr val="tx1"/>
                </a:solidFill>
                <a:effectLst/>
                <a:latin typeface="+mn-lt"/>
                <a:ea typeface="+mn-ea"/>
                <a:cs typeface="+mn-cs"/>
              </a:rPr>
              <a:t>An individual’s acceptance of negative beliefs, views and feelings toward the stigmatized group they belong to and themselves. </a:t>
            </a:r>
            <a:endParaRPr lang="en-US" sz="1200" b="0" i="0" kern="1200" dirty="0">
              <a:solidFill>
                <a:schemeClr val="tx1"/>
              </a:solidFill>
              <a:effectLst/>
              <a:latin typeface="+mn-lt"/>
              <a:ea typeface="+mn-ea"/>
              <a:cs typeface="Calibri"/>
            </a:endParaRPr>
          </a:p>
          <a:p>
            <a:pPr marL="628650" lvl="1" indent="-171450" rtl="0" fontAlgn="base">
              <a:buFontTx/>
              <a:buChar char="-"/>
            </a:pPr>
            <a:r>
              <a:rPr lang="en-US" sz="1200" b="0" i="0" kern="1200" dirty="0">
                <a:solidFill>
                  <a:schemeClr val="tx1"/>
                </a:solidFill>
                <a:effectLst/>
                <a:latin typeface="+mn-lt"/>
                <a:ea typeface="+mn-ea"/>
                <a:cs typeface="+mn-cs"/>
              </a:rPr>
              <a:t>Example: Feeling as though one is not deserving of help, feelings of shame, worthless ness, etc. </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cs typeface="Calibri"/>
            </a:endParaRPr>
          </a:p>
          <a:p>
            <a:pPr marL="171450" indent="-171450" rtl="0" fontAlgn="base">
              <a:buFontTx/>
              <a:buChar char="-"/>
            </a:pPr>
            <a:r>
              <a:rPr lang="en-US" sz="1200" b="1" i="0" kern="1200" dirty="0">
                <a:solidFill>
                  <a:schemeClr val="tx1"/>
                </a:solidFill>
                <a:effectLst/>
                <a:latin typeface="+mn-lt"/>
                <a:ea typeface="+mn-ea"/>
                <a:cs typeface="+mn-cs"/>
              </a:rPr>
              <a:t>Enacted stigma: </a:t>
            </a:r>
            <a:r>
              <a:rPr lang="en-US" sz="1200" b="0" i="0" kern="1200" dirty="0">
                <a:solidFill>
                  <a:schemeClr val="tx1"/>
                </a:solidFill>
                <a:effectLst/>
                <a:latin typeface="+mn-lt"/>
                <a:ea typeface="+mn-ea"/>
                <a:cs typeface="+mn-cs"/>
              </a:rPr>
              <a:t>Acts of discrimination, such as exclusion, or physical or emotional abuse (e.g., toward an individual’s real or perceived identity or membership to a stigmatized group). </a:t>
            </a:r>
            <a:endParaRPr lang="en-US" sz="1200" b="0" i="0" kern="1200" dirty="0">
              <a:solidFill>
                <a:schemeClr val="tx1"/>
              </a:solidFill>
              <a:effectLst/>
              <a:latin typeface="+mn-lt"/>
              <a:ea typeface="+mn-ea"/>
              <a:cs typeface="Calibri"/>
            </a:endParaRPr>
          </a:p>
          <a:p>
            <a:pPr marL="628650" lvl="1" indent="-171450" rtl="0" fontAlgn="base">
              <a:buFontTx/>
              <a:buChar char="-"/>
            </a:pPr>
            <a:r>
              <a:rPr lang="en-US" sz="1200" b="0" i="0" kern="1200" dirty="0">
                <a:solidFill>
                  <a:schemeClr val="tx1"/>
                </a:solidFill>
                <a:effectLst/>
                <a:latin typeface="+mn-lt"/>
                <a:ea typeface="+mn-ea"/>
                <a:cs typeface="+mn-cs"/>
              </a:rPr>
              <a:t>Examples: Mistreatment/judgement from service providers, refusing care, labelling someone as ‘drug seeking’, </a:t>
            </a:r>
            <a:r>
              <a:rPr lang="en-US" sz="1200" b="0" i="0" kern="1200" dirty="0" err="1">
                <a:solidFill>
                  <a:schemeClr val="tx1"/>
                </a:solidFill>
                <a:effectLst/>
                <a:latin typeface="+mn-lt"/>
                <a:ea typeface="+mn-ea"/>
                <a:cs typeface="+mn-cs"/>
              </a:rPr>
              <a:t>etc</a:t>
            </a:r>
            <a:r>
              <a:rPr lang="en-US" sz="1200" b="0" i="0" kern="1200" dirty="0">
                <a:solidFill>
                  <a:schemeClr val="tx1"/>
                </a:solidFill>
                <a:effectLst/>
                <a:latin typeface="+mn-lt"/>
                <a:ea typeface="+mn-ea"/>
                <a:cs typeface="+mn-cs"/>
              </a:rPr>
              <a:t> </a:t>
            </a:r>
            <a:endParaRPr lang="en-US" sz="1200" b="0" i="0" kern="1200" dirty="0">
              <a:solidFill>
                <a:schemeClr val="tx1"/>
              </a:solidFill>
              <a:effectLst/>
              <a:latin typeface="+mn-lt"/>
              <a:cs typeface="Calibri"/>
            </a:endParaRPr>
          </a:p>
          <a:p>
            <a:endParaRPr lang="fr-CA" dirty="0">
              <a:latin typeface="+mn-lt"/>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24</a:t>
            </a:fld>
            <a:endParaRPr lang="fr-CA"/>
          </a:p>
        </p:txBody>
      </p:sp>
    </p:spTree>
    <p:extLst>
      <p:ext uri="{BB962C8B-B14F-4D97-AF65-F5344CB8AC3E}">
        <p14:creationId xmlns:p14="http://schemas.microsoft.com/office/powerpoint/2010/main" val="15917899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panose="020F0502020204030204"/>
              </a:rPr>
              <a:t>Speaking Notes:</a:t>
            </a:r>
          </a:p>
          <a:p>
            <a:pPr marL="171450" indent="-171450">
              <a:buFontTx/>
              <a:buChar char="-"/>
            </a:pPr>
            <a:r>
              <a:rPr lang="en-US" sz="1200" b="1" i="0" kern="1200" dirty="0">
                <a:solidFill>
                  <a:schemeClr val="tx1"/>
                </a:solidFill>
                <a:effectLst/>
                <a:latin typeface="+mn-lt"/>
                <a:ea typeface="+mn-ea"/>
                <a:cs typeface="+mn-cs"/>
              </a:rPr>
              <a:t>Structural stigma: </a:t>
            </a:r>
            <a:r>
              <a:rPr lang="en-US" sz="1200" b="0" i="0" kern="1200" dirty="0">
                <a:solidFill>
                  <a:schemeClr val="tx1"/>
                </a:solidFill>
                <a:effectLst/>
                <a:latin typeface="+mn-lt"/>
                <a:ea typeface="+mn-ea"/>
                <a:cs typeface="+mn-cs"/>
              </a:rPr>
              <a:t>Polices, practices, programs and laws that perpetuate inequities and discrimination towards a group of people. </a:t>
            </a:r>
            <a:endParaRPr lang="en-US" sz="1200" b="0" i="0" kern="1200" dirty="0">
              <a:solidFill>
                <a:schemeClr val="tx1"/>
              </a:solidFill>
              <a:effectLst/>
              <a:latin typeface="+mn-lt"/>
              <a:ea typeface="+mn-ea"/>
              <a:cs typeface="Calibri"/>
            </a:endParaRPr>
          </a:p>
          <a:p>
            <a:pPr marL="628650" lvl="1" indent="-171450">
              <a:buFontTx/>
              <a:buChar char="-"/>
            </a:pPr>
            <a:r>
              <a:rPr lang="en-US" sz="1200" b="0" i="0" kern="1200" dirty="0">
                <a:solidFill>
                  <a:schemeClr val="tx1"/>
                </a:solidFill>
                <a:effectLst/>
                <a:latin typeface="+mn-lt"/>
                <a:ea typeface="+mn-ea"/>
                <a:cs typeface="+mn-cs"/>
              </a:rPr>
              <a:t>Example: Removing services for people who do not ‘get well’ within the system (</a:t>
            </a:r>
            <a:r>
              <a:rPr lang="en-US" sz="1200" b="0" i="0" kern="1200" dirty="0" err="1">
                <a:solidFill>
                  <a:schemeClr val="tx1"/>
                </a:solidFill>
                <a:effectLst/>
                <a:latin typeface="+mn-lt"/>
                <a:ea typeface="+mn-ea"/>
                <a:cs typeface="+mn-cs"/>
              </a:rPr>
              <a:t>ie</a:t>
            </a:r>
            <a:r>
              <a:rPr lang="en-US" sz="1200" b="0" i="0" kern="1200" dirty="0">
                <a:solidFill>
                  <a:schemeClr val="tx1"/>
                </a:solidFill>
                <a:effectLst/>
                <a:latin typeface="+mn-lt"/>
                <a:ea typeface="+mn-ea"/>
                <a:cs typeface="+mn-cs"/>
              </a:rPr>
              <a:t>; abstinence-based requirements, removal from treatment if a person experiences a recurrence), having blue lights in public bathrooms that make it difficult to inject drugs intravenously. </a:t>
            </a:r>
            <a:endParaRPr lang="en-US" sz="1200" b="0" i="0" kern="1200" dirty="0">
              <a:solidFill>
                <a:schemeClr val="tx1"/>
              </a:solidFill>
              <a:effectLst/>
              <a:latin typeface="+mn-lt"/>
              <a:cs typeface="Calibri"/>
            </a:endParaRPr>
          </a:p>
          <a:p>
            <a:pPr marL="628650" lvl="1" indent="-171450">
              <a:buFont typeface="Arial" panose="020B0604020202020204" pitchFamily="34" charset="0"/>
              <a:buChar char="•"/>
            </a:pPr>
            <a:endParaRPr lang="en-US" dirty="0"/>
          </a:p>
          <a:p>
            <a:pPr marL="171450" indent="-171450" rtl="0" fontAlgn="base">
              <a:buFontTx/>
              <a:buChar char="-"/>
            </a:pPr>
            <a:r>
              <a:rPr lang="en-US" sz="1200" b="1" i="0" kern="1200" dirty="0">
                <a:solidFill>
                  <a:schemeClr val="tx1"/>
                </a:solidFill>
                <a:effectLst/>
                <a:latin typeface="+mn-lt"/>
                <a:ea typeface="+mn-ea"/>
                <a:cs typeface="+mn-cs"/>
              </a:rPr>
              <a:t>Intersectional stigma: </a:t>
            </a:r>
            <a:r>
              <a:rPr lang="en-US" sz="1200" b="0" i="0" kern="1200" dirty="0">
                <a:solidFill>
                  <a:schemeClr val="tx1"/>
                </a:solidFill>
                <a:effectLst/>
                <a:latin typeface="+mn-lt"/>
                <a:ea typeface="+mn-ea"/>
                <a:cs typeface="+mn-cs"/>
              </a:rPr>
              <a:t>The joint effects of an individual or group holding multiple stigmatized identities. </a:t>
            </a:r>
            <a:endParaRPr lang="en-US" sz="1200" b="0" i="0" kern="1200" dirty="0">
              <a:solidFill>
                <a:schemeClr val="tx1"/>
              </a:solidFill>
              <a:effectLst/>
              <a:latin typeface="+mn-lt"/>
              <a:ea typeface="+mn-ea"/>
              <a:cs typeface="Calibri"/>
            </a:endParaRPr>
          </a:p>
          <a:p>
            <a:pPr marL="628650" lvl="1" indent="-171450" rtl="0" fontAlgn="base">
              <a:buFontTx/>
              <a:buChar char="-"/>
            </a:pPr>
            <a:r>
              <a:rPr lang="en-US" sz="1200" b="0" i="0" kern="1200" dirty="0">
                <a:solidFill>
                  <a:schemeClr val="tx1"/>
                </a:solidFill>
                <a:effectLst/>
                <a:latin typeface="+mn-lt"/>
                <a:ea typeface="+mn-ea"/>
                <a:cs typeface="+mn-cs"/>
              </a:rPr>
              <a:t>Example: Substance use specific stigmas attached to </a:t>
            </a:r>
            <a:r>
              <a:rPr lang="en-US" dirty="0">
                <a:latin typeface="+mn-lt"/>
              </a:rPr>
              <a:t>race</a:t>
            </a:r>
            <a:r>
              <a:rPr lang="en-US" sz="1200" b="0" i="0" kern="1200" dirty="0">
                <a:solidFill>
                  <a:schemeClr val="tx1"/>
                </a:solidFill>
                <a:effectLst/>
                <a:latin typeface="+mn-lt"/>
                <a:ea typeface="+mn-ea"/>
                <a:cs typeface="+mn-cs"/>
              </a:rPr>
              <a:t>, such as: stereotypes of alcohol and substance use tied to Indigenous People </a:t>
            </a:r>
            <a:r>
              <a:rPr lang="en-US" dirty="0">
                <a:latin typeface="+mn-lt"/>
              </a:rPr>
              <a:t>(racism intersecting with substance use stigma) </a:t>
            </a:r>
            <a:endParaRPr lang="en-US" sz="1200" b="0" i="0" kern="1200" dirty="0">
              <a:solidFill>
                <a:schemeClr val="tx1"/>
              </a:solidFill>
              <a:effectLst/>
              <a:latin typeface="+mn-lt"/>
              <a:cs typeface="Calibri"/>
            </a:endParaRPr>
          </a:p>
          <a:p>
            <a:pPr marL="628650" lvl="1" indent="-171450" rtl="0" fontAlgn="base">
              <a:buFontTx/>
              <a:buChar char="-"/>
            </a:pPr>
            <a:r>
              <a:rPr lang="en-US" dirty="0">
                <a:latin typeface="+mn-lt"/>
              </a:rPr>
              <a:t>It is important to recognize that populations that are already marginalized in society (lower income people, racialized people, people with mental illness) bear the most significant cost of substance use stigma </a:t>
            </a:r>
            <a:endParaRPr lang="en-US" sz="1200" b="0" i="0" kern="1200" dirty="0">
              <a:solidFill>
                <a:schemeClr val="tx1"/>
              </a:solidFill>
              <a:effectLst/>
              <a:latin typeface="+mn-lt"/>
              <a:cs typeface="Calibri"/>
            </a:endParaRPr>
          </a:p>
          <a:p>
            <a:pPr marL="628650" lvl="1" indent="-171450" fontAlgn="base">
              <a:buFont typeface="Arial" panose="020B0604020202020204" pitchFamily="34" charset="0"/>
              <a:buChar char="•"/>
            </a:pPr>
            <a:endParaRPr lang="en-US" dirty="0">
              <a:latin typeface="+mn-lt"/>
              <a:cs typeface="Calibri" panose="020F0502020204030204"/>
            </a:endParaRPr>
          </a:p>
          <a:p>
            <a:pPr marL="285750" indent="-285750">
              <a:buFont typeface="Calibri"/>
              <a:buChar char="-"/>
            </a:pPr>
            <a:r>
              <a:rPr lang="en-US" sz="1200" b="0" i="0" u="none" strike="noStrike" kern="1200" baseline="0" dirty="0">
                <a:solidFill>
                  <a:schemeClr val="tx1"/>
                </a:solidFill>
                <a:latin typeface="+mn-lt"/>
                <a:ea typeface="+mn-ea"/>
                <a:cs typeface="+mn-cs"/>
              </a:rPr>
              <a:t>Different types of stigma are connected and feed into each other (e.g., experiences of enacted stigma can lead </a:t>
            </a:r>
            <a:r>
              <a:rPr lang="en-CA" sz="1200" b="0" i="0" u="none" strike="noStrike" kern="1200" baseline="0" dirty="0">
                <a:solidFill>
                  <a:schemeClr val="tx1"/>
                </a:solidFill>
                <a:latin typeface="+mn-lt"/>
                <a:ea typeface="+mn-ea"/>
                <a:cs typeface="+mn-cs"/>
              </a:rPr>
              <a:t>individuals to internalize stigma).</a:t>
            </a:r>
            <a:r>
              <a:rPr lang="en-CA" i="0" dirty="0"/>
              <a:t> </a:t>
            </a:r>
            <a:endParaRPr lang="en-CA" sz="1200" b="0" i="0" u="none" strike="noStrike" kern="1200" baseline="0" dirty="0">
              <a:solidFill>
                <a:schemeClr val="tx1"/>
              </a:solidFill>
              <a:effectLst/>
              <a:latin typeface="+mn-lt"/>
              <a:cs typeface="Calibri"/>
            </a:endParaRPr>
          </a:p>
          <a:p>
            <a:pPr marL="285750" indent="-285750">
              <a:buFont typeface="Calibri"/>
              <a:buChar char="-"/>
            </a:pPr>
            <a:r>
              <a:rPr lang="en-CA" i="0" dirty="0">
                <a:latin typeface="+mn-lt"/>
                <a:cs typeface="Calibri"/>
              </a:rPr>
              <a:t>It is important to understand all forms of stigma and the factors that drive them (</a:t>
            </a:r>
            <a:r>
              <a:rPr lang="en-CA" i="0" dirty="0">
                <a:latin typeface="+mn-lt"/>
              </a:rPr>
              <a:t>knowledge, attitudes, skills and organizational policies and practices</a:t>
            </a:r>
            <a:r>
              <a:rPr lang="en-CA" i="0" dirty="0">
                <a:latin typeface="+mn-lt"/>
                <a:cs typeface="Calibri"/>
              </a:rPr>
              <a:t>, systems of oppression) to ensure that </a:t>
            </a:r>
            <a:r>
              <a:rPr lang="en-CA" i="0" dirty="0" err="1">
                <a:latin typeface="+mn-lt"/>
                <a:cs typeface="Calibri"/>
              </a:rPr>
              <a:t>reponses</a:t>
            </a:r>
            <a:r>
              <a:rPr lang="en-CA" i="0" dirty="0">
                <a:latin typeface="+mn-lt"/>
                <a:cs typeface="Calibri"/>
              </a:rPr>
              <a:t> to address stigma are meaningful and effective. </a:t>
            </a:r>
            <a:endParaRPr lang="en-CA" sz="1200" b="0" i="0" kern="1200" dirty="0">
              <a:solidFill>
                <a:schemeClr val="tx1"/>
              </a:solidFill>
              <a:effectLst/>
              <a:latin typeface="+mn-lt"/>
              <a:cs typeface="Calibri"/>
            </a:endParaRPr>
          </a:p>
          <a:p>
            <a:endParaRPr lang="en-CA" i="1" dirty="0">
              <a:latin typeface="+mn-lt"/>
              <a:cs typeface="Arial"/>
            </a:endParaRPr>
          </a:p>
          <a:p>
            <a:r>
              <a:rPr lang="en-US" b="1" dirty="0"/>
              <a:t>Instructions</a:t>
            </a:r>
            <a:r>
              <a:rPr lang="en-US" dirty="0"/>
              <a:t>:</a:t>
            </a:r>
            <a:endParaRPr lang="en-US" dirty="0">
              <a:cs typeface="Calibri"/>
            </a:endParaRPr>
          </a:p>
          <a:p>
            <a:pPr marL="171450" indent="-171450">
              <a:buFontTx/>
              <a:buChar char="-"/>
            </a:pPr>
            <a:r>
              <a:rPr lang="en-US" dirty="0"/>
              <a:t>Play the audio clip in the bottom right corner of the slide</a:t>
            </a:r>
            <a:r>
              <a:rPr lang="en-US" i="1" dirty="0"/>
              <a:t> (Stigma Is 01 - Dawn)</a:t>
            </a:r>
            <a:endParaRPr lang="en-US" i="0" dirty="0"/>
          </a:p>
          <a:p>
            <a:pPr marL="628650" lvl="1" indent="-171450">
              <a:buFontTx/>
              <a:buChar char="-"/>
            </a:pPr>
            <a:r>
              <a:rPr lang="en-US" i="1" dirty="0"/>
              <a:t>Note that this audio was shared by a person of lived/living experience of substance use.</a:t>
            </a:r>
            <a:endParaRPr lang="en-CA" dirty="0"/>
          </a:p>
          <a:p>
            <a:endParaRPr lang="en-CA" dirty="0">
              <a:latin typeface="+mn-lt"/>
              <a:cs typeface="Calibri" panose="020F0502020204030204"/>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25</a:t>
            </a:fld>
            <a:endParaRPr lang="en-CA"/>
          </a:p>
        </p:txBody>
      </p:sp>
    </p:spTree>
    <p:extLst>
      <p:ext uri="{BB962C8B-B14F-4D97-AF65-F5344CB8AC3E}">
        <p14:creationId xmlns:p14="http://schemas.microsoft.com/office/powerpoint/2010/main" val="30016055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Instructions:</a:t>
            </a:r>
            <a:endParaRPr lang="en-US" b="1" dirty="0">
              <a:cs typeface="Calibri"/>
            </a:endParaRPr>
          </a:p>
          <a:p>
            <a:pPr marL="171450" indent="-171450">
              <a:buFontTx/>
              <a:buChar char="-"/>
            </a:pPr>
            <a:r>
              <a:rPr lang="en-CA" dirty="0">
                <a:cs typeface="Calibri"/>
              </a:rPr>
              <a:t>Begin the health break (10-15 minutes), let participants know what time to return.</a:t>
            </a:r>
          </a:p>
          <a:p>
            <a:pPr marL="0" indent="0">
              <a:buFontTx/>
              <a:buNone/>
            </a:pPr>
            <a:endParaRPr lang="en-CA" dirty="0">
              <a:cs typeface="Calibri"/>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26</a:t>
            </a:fld>
            <a:endParaRPr lang="en-CA"/>
          </a:p>
        </p:txBody>
      </p:sp>
    </p:spTree>
    <p:extLst>
      <p:ext uri="{BB962C8B-B14F-4D97-AF65-F5344CB8AC3E}">
        <p14:creationId xmlns:p14="http://schemas.microsoft.com/office/powerpoint/2010/main" val="33083238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a:rPr>
              <a:t>Speaking Notes:</a:t>
            </a:r>
            <a:endParaRPr lang="en-US" b="1" dirty="0"/>
          </a:p>
          <a:p>
            <a:pPr marL="171450" indent="-171450">
              <a:buFontTx/>
              <a:buChar char="-"/>
            </a:pPr>
            <a:r>
              <a:rPr lang="en-US" dirty="0">
                <a:cs typeface="Calibri" panose="020F0502020204030204"/>
              </a:rPr>
              <a:t>Welcome participants back from the break and open the group discussion.</a:t>
            </a:r>
            <a:br>
              <a:rPr lang="en-US" dirty="0">
                <a:cs typeface="Calibri" panose="020F0502020204030204"/>
              </a:rPr>
            </a:br>
            <a:endParaRPr lang="en-US" dirty="0">
              <a:cs typeface="Calibri" panose="020F0502020204030204"/>
            </a:endParaRPr>
          </a:p>
          <a:p>
            <a:pPr marL="171450" indent="-171450">
              <a:buFontTx/>
              <a:buChar char="-"/>
            </a:pPr>
            <a:r>
              <a:rPr lang="en-US" dirty="0">
                <a:cs typeface="Calibri" panose="020F0502020204030204"/>
              </a:rPr>
              <a:t>Return </a:t>
            </a:r>
            <a:r>
              <a:rPr lang="en-US" dirty="0">
                <a:latin typeface="+mn-lt"/>
                <a:cs typeface="Calibri"/>
              </a:rPr>
              <a:t>to discussion on the messages that we received about substance use growing up.</a:t>
            </a:r>
            <a:r>
              <a:rPr lang="en-US" dirty="0">
                <a:cs typeface="Calibri"/>
              </a:rPr>
              <a:t> Examples include: </a:t>
            </a: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Incompetence and untrustworthiness of PWUD</a:t>
            </a:r>
            <a:r>
              <a:rPr lang="en-US" dirty="0"/>
              <a:t> </a:t>
            </a:r>
            <a:endParaRPr lang="en-US" dirty="0">
              <a:latin typeface="+mn-lt"/>
              <a:cs typeface="Calibri" panose="020F0502020204030204"/>
            </a:endParaRPr>
          </a:p>
          <a:p>
            <a:pPr marL="628650" lvl="1" indent="-171450">
              <a:buFont typeface="Arial" panose="020B0604020202020204" pitchFamily="34" charset="0"/>
              <a:buChar char="•"/>
            </a:pPr>
            <a:r>
              <a:rPr lang="en-US" dirty="0">
                <a:latin typeface="+mn-lt"/>
                <a:cs typeface="Calibri" panose="020F0502020204030204"/>
              </a:rPr>
              <a:t>DARE programs seen as an effective response to substance use (false) </a:t>
            </a: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Criminality and dangerousness associated with substance use</a:t>
            </a:r>
            <a:r>
              <a:rPr lang="en-US" dirty="0"/>
              <a:t> </a:t>
            </a:r>
            <a:endParaRPr lang="en-US" sz="1200" b="0" i="0" kern="1200" baseline="0" dirty="0">
              <a:solidFill>
                <a:schemeClr val="tx1"/>
              </a:solidFill>
              <a:effectLst/>
              <a:latin typeface="+mn-lt"/>
              <a:ea typeface="+mn-ea"/>
              <a:cs typeface="Calibri"/>
            </a:endParaRP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Morality associated with substance use – those who don’t use substances are considered “good kids”</a:t>
            </a:r>
            <a:endParaRPr lang="en-US" sz="1200" b="0" i="0" kern="1200" baseline="0" dirty="0">
              <a:solidFill>
                <a:schemeClr val="tx1"/>
              </a:solidFill>
              <a:effectLst/>
              <a:latin typeface="+mn-lt"/>
              <a:ea typeface="+mn-ea"/>
              <a:cs typeface="Calibri"/>
            </a:endParaRP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All substance use is bad and should be avoided at all costs</a:t>
            </a:r>
            <a:r>
              <a:rPr lang="en-US" dirty="0"/>
              <a:t> </a:t>
            </a:r>
            <a:endParaRPr lang="en-US" sz="1200" b="0" i="0" kern="1200" baseline="0" dirty="0">
              <a:solidFill>
                <a:schemeClr val="tx1"/>
              </a:solidFill>
              <a:effectLst/>
              <a:latin typeface="+mn-lt"/>
              <a:ea typeface="+mn-ea"/>
              <a:cs typeface="Calibri"/>
            </a:endParaRPr>
          </a:p>
          <a:p>
            <a:pPr marL="628650" lvl="1" indent="-171450">
              <a:buFont typeface="Arial" panose="020B0604020202020204" pitchFamily="34" charset="0"/>
              <a:buChar char="•"/>
            </a:pPr>
            <a:r>
              <a:rPr lang="en-US" sz="1200" b="0" i="0" kern="1200" baseline="0" dirty="0">
                <a:solidFill>
                  <a:schemeClr val="tx1"/>
                </a:solidFill>
                <a:effectLst/>
                <a:latin typeface="+mn-lt"/>
                <a:ea typeface="+mn-ea"/>
                <a:cs typeface="+mn-cs"/>
              </a:rPr>
              <a:t>With some “dangerous” substances (e.g., heroin and methamphetamine) addiction can happen after using only once</a:t>
            </a:r>
            <a:r>
              <a:rPr lang="en-US" dirty="0">
                <a:latin typeface="+mn-lt"/>
              </a:rPr>
              <a:t> </a:t>
            </a:r>
            <a:endParaRPr lang="en-US" sz="1200" b="0" i="0" kern="1200" baseline="0" dirty="0">
              <a:solidFill>
                <a:schemeClr val="tx1"/>
              </a:solidFill>
              <a:effectLst/>
              <a:latin typeface="+mn-lt"/>
              <a:cs typeface="Calibri"/>
            </a:endParaRPr>
          </a:p>
          <a:p>
            <a:pPr marL="0" marR="0" lvl="0" indent="0" algn="l" defTabSz="914400" rtl="0" eaLnBrk="1" latinLnBrk="0" hangingPunct="1">
              <a:lnSpc>
                <a:spcPct val="100000"/>
              </a:lnSpc>
              <a:spcBef>
                <a:spcPts val="0"/>
              </a:spcBef>
              <a:spcAft>
                <a:spcPts val="0"/>
              </a:spcAft>
              <a:buClrTx/>
              <a:buSzTx/>
              <a:buFont typeface="Arial" panose="020B0604020202020204" pitchFamily="34" charset="0"/>
              <a:buNone/>
              <a:tabLst/>
              <a:defRPr/>
            </a:pPr>
            <a:endParaRPr lang="en-US" sz="1200" b="0" i="0" kern="1200" baseline="0" dirty="0">
              <a:solidFill>
                <a:schemeClr val="tx1"/>
              </a:solidFill>
              <a:effectLst/>
              <a:latin typeface="+mn-lt"/>
              <a:cs typeface="Arial"/>
            </a:endParaRPr>
          </a:p>
          <a:p>
            <a:pPr marL="171450" indent="-171450">
              <a:buFontTx/>
              <a:buChar char="-"/>
            </a:pPr>
            <a:r>
              <a:rPr lang="en-US" dirty="0"/>
              <a:t>Ask participants where they heard the majority of these messages. Examples include:</a:t>
            </a:r>
          </a:p>
          <a:p>
            <a:pPr marL="628650" lvl="1" indent="-171450">
              <a:buFont typeface="Arial" panose="020B0604020202020204" pitchFamily="34" charset="0"/>
              <a:buChar char="•"/>
            </a:pPr>
            <a:r>
              <a:rPr lang="en-US" dirty="0"/>
              <a:t>Education system – abstinence-based education </a:t>
            </a:r>
            <a:endParaRPr lang="en-US" dirty="0">
              <a:cs typeface="Calibri" panose="020F0502020204030204"/>
            </a:endParaRPr>
          </a:p>
          <a:p>
            <a:pPr marL="628650" lvl="1" indent="-171450">
              <a:buFont typeface="Arial" panose="020B0604020202020204" pitchFamily="34" charset="0"/>
              <a:buChar char="•"/>
            </a:pPr>
            <a:r>
              <a:rPr lang="en-US" dirty="0"/>
              <a:t>Criminal justice system: criminalization perpetuates fear around substance use, having to use criminal justice system to access treatment that is based in abstinence models </a:t>
            </a:r>
            <a:endParaRPr lang="en-US" dirty="0">
              <a:cs typeface="Calibri" panose="020F0502020204030204"/>
            </a:endParaRPr>
          </a:p>
          <a:p>
            <a:pPr marL="628650" lvl="1" indent="-171450">
              <a:buFont typeface="Arial" panose="020B0604020202020204" pitchFamily="34" charset="0"/>
              <a:buChar char="•"/>
            </a:pPr>
            <a:r>
              <a:rPr lang="en-US" dirty="0"/>
              <a:t>Healthcare system – abstinence requirements for care, lack of harm reduction options/harm reduction options are soiled/underfunded compared to rest of healthcare </a:t>
            </a:r>
            <a:endParaRPr lang="en-US" dirty="0">
              <a:cs typeface="Calibri" panose="020F0502020204030204"/>
            </a:endParaRPr>
          </a:p>
          <a:p>
            <a:pPr marL="628650" lvl="1" indent="-171450">
              <a:buFont typeface="Arial" panose="020B0604020202020204" pitchFamily="34" charset="0"/>
              <a:buChar char="•"/>
            </a:pPr>
            <a:r>
              <a:rPr lang="en-US" dirty="0"/>
              <a:t>Social services system </a:t>
            </a:r>
            <a:endParaRPr lang="en-US" dirty="0">
              <a:cs typeface="Calibri" panose="020F0502020204030204"/>
            </a:endParaRPr>
          </a:p>
          <a:p>
            <a:endParaRPr lang="en-US" dirty="0"/>
          </a:p>
          <a:p>
            <a:r>
              <a:rPr lang="en-US" b="1" dirty="0">
                <a:latin typeface="+mn-lt"/>
              </a:rPr>
              <a:t> </a:t>
            </a:r>
            <a:r>
              <a:rPr lang="en-US" b="1" dirty="0"/>
              <a:t>- Discussion questions: </a:t>
            </a:r>
            <a:endParaRPr lang="en-US" dirty="0"/>
          </a:p>
          <a:p>
            <a:pPr marL="342900" indent="-342900">
              <a:buAutoNum type="arabicPeriod"/>
            </a:pPr>
            <a:r>
              <a:rPr lang="en-US" u="sng" dirty="0"/>
              <a:t>What</a:t>
            </a:r>
            <a:r>
              <a:rPr lang="en-US" u="sng" dirty="0">
                <a:latin typeface="+mn-lt"/>
              </a:rPr>
              <a:t> influences these messages (drivers of stigma)?</a:t>
            </a:r>
            <a:endParaRPr lang="en-US" u="sng" dirty="0">
              <a:latin typeface="+mn-lt"/>
              <a:cs typeface="Calibri" panose="020F0502020204030204"/>
            </a:endParaRPr>
          </a:p>
          <a:p>
            <a:pPr marL="628650" lvl="1" indent="-171450">
              <a:buFont typeface="Arial" panose="020B0604020202020204" pitchFamily="34" charset="0"/>
              <a:buChar char="•"/>
            </a:pPr>
            <a:r>
              <a:rPr lang="en-US" dirty="0"/>
              <a:t>Fear of substance use and PWUD – drugs seen as inherently bad and must be avoided at all costs</a:t>
            </a:r>
            <a:endParaRPr lang="en-US" dirty="0">
              <a:cs typeface="Calibri" panose="020F0502020204030204"/>
            </a:endParaRPr>
          </a:p>
          <a:p>
            <a:pPr marL="628650" lvl="1" indent="-171450">
              <a:buFont typeface="Arial" panose="020B0604020202020204" pitchFamily="34" charset="0"/>
              <a:buChar char="•"/>
            </a:pPr>
            <a:r>
              <a:rPr lang="en-US" dirty="0"/>
              <a:t>Misinformation and lack of evidence-based drug information – abstinence only programming without discussion of harm reduction </a:t>
            </a:r>
            <a:endParaRPr lang="en-US" dirty="0">
              <a:cs typeface="Calibri" panose="020F0502020204030204"/>
            </a:endParaRPr>
          </a:p>
          <a:p>
            <a:pPr marL="628650" lvl="1" indent="-171450">
              <a:buFont typeface="Arial" panose="020B0604020202020204" pitchFamily="34" charset="0"/>
              <a:buChar char="•"/>
            </a:pPr>
            <a:r>
              <a:rPr lang="en-US" dirty="0"/>
              <a:t>Lack of understanding of structural factors that contribute to drug use (poverty, trauma, colonialization, experiencing forms of oppression such as sexism, racism, homophobia, transphobia, etc., colonization) </a:t>
            </a:r>
            <a:endParaRPr lang="en-US" dirty="0">
              <a:cs typeface="Calibri" panose="020F0502020204030204"/>
            </a:endParaRPr>
          </a:p>
          <a:p>
            <a:pPr marL="628650" lvl="1" indent="-171450">
              <a:buFont typeface="Arial" panose="020B0604020202020204" pitchFamily="34" charset="0"/>
              <a:buChar char="•"/>
            </a:pPr>
            <a:r>
              <a:rPr lang="en-US" dirty="0"/>
              <a:t>Criminalization of substance use – individualizing problem of substance use and treating it as a moral failing only to be corrected by punishment and coercion </a:t>
            </a:r>
            <a:endParaRPr lang="en-US" dirty="0">
              <a:cs typeface="Calibri" panose="020F0502020204030204"/>
            </a:endParaRPr>
          </a:p>
          <a:p>
            <a:endParaRPr lang="en-US" u="sng" dirty="0">
              <a:cs typeface="Calibri"/>
            </a:endParaRPr>
          </a:p>
          <a:p>
            <a:r>
              <a:rPr lang="en-US" dirty="0">
                <a:cs typeface="Calibri"/>
              </a:rPr>
              <a:t>2. </a:t>
            </a:r>
            <a:r>
              <a:rPr lang="en-US" u="sng" dirty="0">
                <a:cs typeface="Calibri"/>
              </a:rPr>
              <a:t>Do these messages still exist or have they changed over time?</a:t>
            </a:r>
            <a:endParaRPr lang="en-US" u="sng" dirty="0">
              <a:latin typeface="+mn-lt"/>
              <a:cs typeface="Calibri"/>
            </a:endParaRPr>
          </a:p>
          <a:p>
            <a:pPr marL="628650" lvl="1" indent="-171450">
              <a:buFont typeface="Arial" panose="020B0604020202020204" pitchFamily="34" charset="0"/>
              <a:buChar char="•"/>
            </a:pPr>
            <a:r>
              <a:rPr lang="en-US" dirty="0"/>
              <a:t>Example to reference: From the 1980s to early 2000s, messaging about drug use was only fear-based (e.g. “this is your brain on drugs” campaign or “DARE program” in schools) and placed blame on individuals for having a substance use disorder. In comparison, current messaging from the Government of Canada is focused more on harm reduction and viewing substance use disorder as a health issue (e.g. “don’t use alone” or “know the signs of an overdose” campaigns) </a:t>
            </a:r>
          </a:p>
          <a:p>
            <a:pPr marL="971550" lvl="2" indent="-342900">
              <a:buFont typeface="Arial"/>
              <a:buChar char="•"/>
            </a:pPr>
            <a:endParaRPr lang="en-US" u="sng" dirty="0"/>
          </a:p>
          <a:p>
            <a:r>
              <a:rPr lang="en-US" u="sng" dirty="0"/>
              <a:t>3. How</a:t>
            </a:r>
            <a:r>
              <a:rPr lang="en-US" u="sng" dirty="0">
                <a:cs typeface="Calibri"/>
              </a:rPr>
              <a:t> do these messages or systems influence your individual beliefs or actions?</a:t>
            </a:r>
          </a:p>
          <a:p>
            <a:pPr marL="628650" lvl="1" indent="-171450">
              <a:buFont typeface="Arial" panose="020B0604020202020204" pitchFamily="34" charset="0"/>
              <a:buChar char="•"/>
            </a:pPr>
            <a:r>
              <a:rPr lang="en-US" dirty="0"/>
              <a:t>Some policies restrict what you can do (having to work within the system) </a:t>
            </a:r>
            <a:endParaRPr lang="en-US" dirty="0">
              <a:cs typeface="Calibri" panose="020F0502020204030204"/>
            </a:endParaRPr>
          </a:p>
          <a:p>
            <a:pPr marL="628650" lvl="1" indent="-171450">
              <a:buFont typeface="Arial" panose="020B0604020202020204" pitchFamily="34" charset="0"/>
              <a:buChar char="•"/>
            </a:pPr>
            <a:r>
              <a:rPr lang="en-US" dirty="0"/>
              <a:t>Being uncomfortable when discussing substance use with clients, within the workplace, with family and friends or being unwilling to discuss it entirely – your discomfort is likely to be obvious to those you interact with and they may not feel safe engaging in this topic with you </a:t>
            </a:r>
            <a:endParaRPr lang="en-US" dirty="0">
              <a:cs typeface="Calibri" panose="020F0502020204030204"/>
            </a:endParaRPr>
          </a:p>
          <a:p>
            <a:pPr marL="628650" lvl="1" indent="-171450">
              <a:buFont typeface="Arial" panose="020B0604020202020204" pitchFamily="34" charset="0"/>
              <a:buChar char="•"/>
            </a:pPr>
            <a:r>
              <a:rPr lang="en-US" dirty="0"/>
              <a:t>Making assumptions about which clients use drugs and which clients would benefit from harm reduction rather than asking </a:t>
            </a:r>
            <a:endParaRPr lang="en-US" dirty="0">
              <a:cs typeface="Calibri" panose="020F0502020204030204"/>
            </a:endParaRPr>
          </a:p>
          <a:p>
            <a:pPr marL="628650" lvl="1" indent="-171450">
              <a:buFont typeface="Arial" panose="020B0604020202020204" pitchFamily="34" charset="0"/>
              <a:buChar char="•"/>
            </a:pPr>
            <a:r>
              <a:rPr lang="en-US" dirty="0"/>
              <a:t>Failing to approach drug use in a neutral way </a:t>
            </a:r>
            <a:endParaRPr lang="en-US" dirty="0">
              <a:cs typeface="Calibri" panose="020F0502020204030204"/>
            </a:endParaRPr>
          </a:p>
          <a:p>
            <a:pPr marL="628650" lvl="1" indent="-171450">
              <a:buFont typeface="Arial" panose="020B0604020202020204" pitchFamily="34" charset="0"/>
              <a:buChar char="•"/>
            </a:pPr>
            <a:r>
              <a:rPr lang="en-US" dirty="0"/>
              <a:t>Believing that recovery can only mean complete abstinence </a:t>
            </a:r>
            <a:endParaRPr lang="en-US" dirty="0">
              <a:cs typeface="Calibri" panose="020F0502020204030204"/>
            </a:endParaRPr>
          </a:p>
          <a:p>
            <a:pPr marL="628650" lvl="1" indent="-171450">
              <a:buFont typeface="Arial" panose="020B0604020202020204" pitchFamily="34" charset="0"/>
              <a:buChar char="•"/>
            </a:pPr>
            <a:r>
              <a:rPr lang="en-US" dirty="0"/>
              <a:t>Having unrealistic expectations of those seeking services – getting into treatment within a certain timeframe, reducing drugs at a steady pace, etc. </a:t>
            </a:r>
            <a:br>
              <a:rPr lang="en-US" dirty="0">
                <a:cs typeface="Calibri" panose="020F0502020204030204"/>
              </a:rPr>
            </a:br>
            <a:endParaRPr lang="en-US" dirty="0">
              <a:cs typeface="Calibri" panose="020F0502020204030204"/>
            </a:endParaRPr>
          </a:p>
          <a:p>
            <a:pPr marL="171450" indent="-171450">
              <a:buFontTx/>
              <a:buChar char="-"/>
            </a:pPr>
            <a:endParaRPr lang="en-US" dirty="0">
              <a:cs typeface="Calibri" panose="020F0502020204030204"/>
            </a:endParaRPr>
          </a:p>
          <a:p>
            <a:pPr marL="0" indent="0">
              <a:buFontTx/>
              <a:buNone/>
            </a:pPr>
            <a:r>
              <a:rPr lang="en-US" b="1" dirty="0">
                <a:cs typeface="Calibri" panose="020F0502020204030204"/>
              </a:rPr>
              <a:t>Summarize</a:t>
            </a:r>
            <a:r>
              <a:rPr lang="en-US" dirty="0">
                <a:cs typeface="Calibri" panose="020F0502020204030204"/>
              </a:rPr>
              <a:t>: </a:t>
            </a:r>
          </a:p>
          <a:p>
            <a:pPr marL="171450" indent="-171450">
              <a:buFontTx/>
              <a:buChar char="-"/>
            </a:pPr>
            <a:r>
              <a:rPr lang="en-US" dirty="0"/>
              <a:t>The purpose of this discussion is not to place blame on any individual or group, but to recognize where stigma exists so that we can work together to address it </a:t>
            </a:r>
            <a:endParaRPr lang="en-US" dirty="0">
              <a:cs typeface="Calibri" panose="020F0502020204030204"/>
            </a:endParaRPr>
          </a:p>
          <a:p>
            <a:pPr marL="171450" indent="-171450">
              <a:buFontTx/>
              <a:buChar char="-"/>
            </a:pPr>
            <a:r>
              <a:rPr lang="en-US" dirty="0"/>
              <a:t>Summarize this conversation with the conclusions that are drawn about PWUD when these messages are shared (i.e. that PWUD are untrustworthy, can’t make decisions for themselves, etc.) </a:t>
            </a:r>
            <a:br>
              <a:rPr lang="en-US" dirty="0">
                <a:latin typeface="+mn-lt"/>
                <a:cs typeface="Calibri" panose="020F0502020204030204"/>
              </a:rPr>
            </a:br>
            <a:endParaRPr lang="en-US" dirty="0">
              <a:latin typeface="+mn-lt"/>
              <a:cs typeface="Calibri" panose="020F0502020204030204"/>
            </a:endParaRPr>
          </a:p>
          <a:p>
            <a:pPr marL="171450" indent="-171450">
              <a:buFontTx/>
              <a:buChar char="-"/>
            </a:pPr>
            <a:r>
              <a:rPr lang="en-US" dirty="0">
                <a:latin typeface="+mn-lt"/>
              </a:rPr>
              <a:t>The way in which systems are </a:t>
            </a:r>
            <a:r>
              <a:rPr lang="en-US" dirty="0"/>
              <a:t>organized </a:t>
            </a:r>
            <a:r>
              <a:rPr lang="en-US" dirty="0">
                <a:latin typeface="+mn-lt"/>
              </a:rPr>
              <a:t>also perpetuates stigma (i.e. underfunding/</a:t>
            </a:r>
            <a:r>
              <a:rPr lang="en-US" dirty="0" err="1">
                <a:latin typeface="+mn-lt"/>
              </a:rPr>
              <a:t>sioling</a:t>
            </a:r>
            <a:r>
              <a:rPr lang="en-US" dirty="0">
                <a:latin typeface="+mn-lt"/>
              </a:rPr>
              <a:t> of mental health and addictions as compared to physical health services, and lack of coordination within health and social services system regarding substance use care) </a:t>
            </a:r>
            <a:endParaRPr lang="en-US" dirty="0">
              <a:latin typeface="+mn-lt"/>
              <a:cs typeface="Calibri"/>
            </a:endParaRPr>
          </a:p>
          <a:p>
            <a:pPr marL="171450" indent="-171450">
              <a:buFontTx/>
              <a:buChar char="-"/>
            </a:pPr>
            <a:r>
              <a:rPr lang="en-US" dirty="0">
                <a:latin typeface="+mn-lt"/>
              </a:rPr>
              <a:t>It’s important to recognize how various systems (healthcare, education, criminal justice, etc.) perpetuate misinformation/harmful messages about drug use and PWUD and how they influence our beliefs and actions </a:t>
            </a:r>
            <a:endParaRPr lang="en-US" dirty="0">
              <a:latin typeface="+mn-lt"/>
              <a:cs typeface="Calibri" panose="020F0502020204030204"/>
            </a:endParaRPr>
          </a:p>
          <a:p>
            <a:pPr marL="171450" indent="-171450" fontAlgn="base">
              <a:buFont typeface="Arial" panose="020B0604020202020204" pitchFamily="34" charset="0"/>
              <a:buChar char="•"/>
            </a:pPr>
            <a:endParaRPr lang="en-US" b="1" dirty="0">
              <a:latin typeface="+mn-lt"/>
              <a:cs typeface="Calibri"/>
            </a:endParaRP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CA" sz="1200" b="1" kern="1200" dirty="0">
                <a:solidFill>
                  <a:schemeClr val="tx1"/>
                </a:solidFill>
                <a:effectLst/>
                <a:latin typeface="+mn-lt"/>
                <a:ea typeface="+mn-ea"/>
                <a:cs typeface="+mn-cs"/>
              </a:rPr>
              <a:t>Connect this discussion to learning objective 1:</a:t>
            </a:r>
            <a:r>
              <a:rPr lang="en-CA" sz="1200" b="1" i="1" kern="1200" dirty="0">
                <a:solidFill>
                  <a:schemeClr val="tx1"/>
                </a:solidFill>
                <a:effectLst/>
                <a:latin typeface="+mn-lt"/>
                <a:ea typeface="+mn-ea"/>
                <a:cs typeface="+mn-cs"/>
              </a:rPr>
              <a:t> Strengthened understanding of the various forms of stigma and factors that contribute to substance use related stigma</a:t>
            </a:r>
            <a:endParaRPr lang="en-US" sz="1200" b="1" i="0" kern="1200" dirty="0">
              <a:solidFill>
                <a:schemeClr val="tx1"/>
              </a:solidFill>
              <a:effectLst/>
              <a:latin typeface="+mn-lt"/>
              <a:ea typeface="+mn-ea"/>
              <a:cs typeface="+mn-cs"/>
            </a:endParaRPr>
          </a:p>
          <a:p>
            <a:pPr rtl="0" fontAlgn="base"/>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27</a:t>
            </a:fld>
            <a:endParaRPr lang="fr-CA"/>
          </a:p>
        </p:txBody>
      </p:sp>
    </p:spTree>
    <p:extLst>
      <p:ext uri="{BB962C8B-B14F-4D97-AF65-F5344CB8AC3E}">
        <p14:creationId xmlns:p14="http://schemas.microsoft.com/office/powerpoint/2010/main" val="7989658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a:rPr>
              <a:t>Speaking Notes: </a:t>
            </a:r>
          </a:p>
          <a:p>
            <a:pPr marL="171450" indent="-171450">
              <a:buFontTx/>
              <a:buChar char="-"/>
            </a:pPr>
            <a:r>
              <a:rPr lang="en-US" sz="1200" b="0" i="0" kern="1200" dirty="0">
                <a:solidFill>
                  <a:schemeClr val="tx1"/>
                </a:solidFill>
                <a:effectLst/>
                <a:latin typeface="+mn-lt"/>
                <a:ea typeface="+mn-ea"/>
                <a:cs typeface="+mn-cs"/>
              </a:rPr>
              <a:t>Structural</a:t>
            </a:r>
            <a:r>
              <a:rPr lang="en-US" sz="1200" b="0" i="0" kern="1200" baseline="0" dirty="0">
                <a:solidFill>
                  <a:schemeClr val="tx1"/>
                </a:solidFill>
                <a:effectLst/>
                <a:latin typeface="+mn-lt"/>
                <a:ea typeface="+mn-ea"/>
                <a:cs typeface="+mn-cs"/>
              </a:rPr>
              <a:t> stigma happens</a:t>
            </a:r>
            <a:r>
              <a:rPr lang="en-US" sz="1200" b="0" i="0" kern="1200" dirty="0">
                <a:solidFill>
                  <a:schemeClr val="tx1"/>
                </a:solidFill>
                <a:effectLst/>
                <a:latin typeface="+mn-lt"/>
                <a:ea typeface="+mn-ea"/>
                <a:cs typeface="+mn-cs"/>
              </a:rPr>
              <a:t> when stigmatized messages we</a:t>
            </a:r>
            <a:r>
              <a:rPr lang="en-US" sz="1200" b="0" i="0" kern="1200" baseline="0" dirty="0">
                <a:solidFill>
                  <a:schemeClr val="tx1"/>
                </a:solidFill>
                <a:effectLst/>
                <a:latin typeface="+mn-lt"/>
                <a:ea typeface="+mn-ea"/>
                <a:cs typeface="+mn-cs"/>
              </a:rPr>
              <a:t> receive about substance use are reflected in policies or practices that are present in our workplaces and other aspects of our everyday lives.</a:t>
            </a:r>
            <a:r>
              <a:rPr lang="en-US" dirty="0"/>
              <a:t> </a:t>
            </a:r>
            <a:endParaRPr lang="en-US" sz="1200" b="0" i="0" kern="1200" dirty="0">
              <a:solidFill>
                <a:schemeClr val="tx1"/>
              </a:solidFill>
              <a:effectLst/>
              <a:latin typeface="+mn-lt"/>
              <a:ea typeface="+mn-ea"/>
              <a:cs typeface="Calibri"/>
            </a:endParaRPr>
          </a:p>
          <a:p>
            <a:pPr marL="171450" indent="-171450">
              <a:buFontTx/>
              <a:buChar char="-"/>
            </a:pPr>
            <a:r>
              <a:rPr lang="en-US" sz="1200" b="0" i="0" kern="1200" dirty="0">
                <a:solidFill>
                  <a:schemeClr val="tx1"/>
                </a:solidFill>
                <a:effectLst/>
                <a:latin typeface="+mn-lt"/>
                <a:ea typeface="+mn-ea"/>
                <a:cs typeface="+mn-cs"/>
              </a:rPr>
              <a:t>This is the definition we will be using throughout the workshop today when we refer to structural stigma: </a:t>
            </a:r>
            <a:endParaRPr lang="en-US" sz="1200" b="0" i="0" kern="1200" dirty="0">
              <a:solidFill>
                <a:schemeClr val="tx1"/>
              </a:solidFill>
              <a:effectLst/>
              <a:latin typeface="+mn-lt"/>
              <a:ea typeface="+mn-ea"/>
              <a:cs typeface="Calibri"/>
            </a:endParaRPr>
          </a:p>
          <a:p>
            <a:pPr marL="628650" lvl="1" indent="-171450">
              <a:buFontTx/>
              <a:buChar char="-"/>
            </a:pPr>
            <a:r>
              <a:rPr lang="en-US" sz="1200" b="0" i="0" kern="1200" dirty="0">
                <a:solidFill>
                  <a:schemeClr val="tx1"/>
                </a:solidFill>
                <a:effectLst/>
                <a:latin typeface="+mn-lt"/>
                <a:ea typeface="+mn-ea"/>
                <a:cs typeface="+mn-cs"/>
              </a:rPr>
              <a:t>Policies, practices, programs and laws that perpetuate health inequities and discrimination towards people that use drugs. </a:t>
            </a:r>
            <a:endParaRPr lang="en-US" sz="1200" b="0" i="0" kern="1200" dirty="0">
              <a:solidFill>
                <a:schemeClr val="tx1"/>
              </a:solidFill>
              <a:effectLst/>
              <a:latin typeface="+mn-lt"/>
              <a:cs typeface="Calibri"/>
            </a:endParaRPr>
          </a:p>
          <a:p>
            <a:pPr rtl="0" fontAlgn="base"/>
            <a:endParaRPr lang="en-US" sz="1200" b="0" i="0" kern="1200" baseline="0" dirty="0">
              <a:solidFill>
                <a:schemeClr val="tx1"/>
              </a:solidFill>
              <a:effectLst/>
              <a:latin typeface="+mn-lt"/>
              <a:ea typeface="+mn-ea"/>
              <a:cs typeface="+mn-cs"/>
            </a:endParaRPr>
          </a:p>
          <a:p>
            <a:pPr marL="171450" indent="-171450" fontAlgn="base">
              <a:buFontTx/>
              <a:buChar char="-"/>
            </a:pPr>
            <a:r>
              <a:rPr lang="en-US" sz="1200" b="0" i="0" kern="1200" baseline="0" dirty="0">
                <a:solidFill>
                  <a:schemeClr val="tx1"/>
                </a:solidFill>
                <a:effectLst/>
                <a:latin typeface="+mn-lt"/>
                <a:ea typeface="+mn-ea"/>
                <a:cs typeface="+mn-cs"/>
              </a:rPr>
              <a:t>These policies, practices and laws give a green light to prejudices and discriminatory behavior towards PWUD – they normalize this behavior, making it more difficult to address.</a:t>
            </a:r>
            <a:r>
              <a:rPr lang="en-US" dirty="0"/>
              <a:t> </a:t>
            </a:r>
          </a:p>
          <a:p>
            <a:pPr marL="0" indent="0" fontAlgn="base">
              <a:buFontTx/>
              <a:buNone/>
            </a:pPr>
            <a:endParaRPr lang="en-CA" dirty="0">
              <a:latin typeface="+mn-lt"/>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28</a:t>
            </a:fld>
            <a:endParaRPr lang="en-CA"/>
          </a:p>
        </p:txBody>
      </p:sp>
    </p:spTree>
    <p:extLst>
      <p:ext uri="{BB962C8B-B14F-4D97-AF65-F5344CB8AC3E}">
        <p14:creationId xmlns:p14="http://schemas.microsoft.com/office/powerpoint/2010/main" val="357849799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Instructions: </a:t>
            </a:r>
            <a:endParaRPr lang="en-US" b="1" dirty="0"/>
          </a:p>
          <a:p>
            <a:pPr marL="171450" indent="-171450">
              <a:buFontTx/>
              <a:buChar char="-"/>
            </a:pPr>
            <a:r>
              <a:rPr lang="en-US" dirty="0"/>
              <a:t>Customize this slide to provide examples of structural stigma relevant to your work or community if applicable. </a:t>
            </a:r>
          </a:p>
          <a:p>
            <a:pPr marL="628650" lvl="1" indent="-171450">
              <a:buFontTx/>
              <a:buChar char="-"/>
            </a:pPr>
            <a:r>
              <a:rPr lang="en-US" dirty="0"/>
              <a:t>Remove highlight. </a:t>
            </a:r>
          </a:p>
          <a:p>
            <a:endParaRPr lang="en-US" b="1" dirty="0"/>
          </a:p>
          <a:p>
            <a:r>
              <a:rPr lang="en-US" b="1" dirty="0"/>
              <a:t>Speaking Notes: </a:t>
            </a:r>
            <a:endParaRPr lang="en-US" dirty="0"/>
          </a:p>
          <a:p>
            <a:pPr marL="171450" indent="-171450">
              <a:buFontTx/>
              <a:buChar char="-"/>
            </a:pPr>
            <a:r>
              <a:rPr lang="en-US" sz="1200" b="0" i="0" kern="1200" dirty="0">
                <a:solidFill>
                  <a:schemeClr val="tx1"/>
                </a:solidFill>
                <a:effectLst/>
                <a:latin typeface="+mn-lt"/>
                <a:ea typeface="+mn-ea"/>
                <a:cs typeface="+mn-cs"/>
              </a:rPr>
              <a:t>The following examples of structural substance use stigma</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come from focus groups conducted with PWLLE in 4 Canadian communities as well as data from a qualitative report completed by the MHCC on experiences of PWLLE in the healthcare system.  </a:t>
            </a:r>
          </a:p>
          <a:p>
            <a:pPr marL="685800" lvl="1" indent="-228600">
              <a:buFont typeface="+mj-lt"/>
              <a:buAutoNum type="arabicPeriod"/>
            </a:pPr>
            <a:r>
              <a:rPr lang="en-US" sz="1200" b="0" i="0" kern="1200" dirty="0">
                <a:solidFill>
                  <a:schemeClr val="tx1"/>
                </a:solidFill>
                <a:effectLst/>
                <a:latin typeface="+mn-lt"/>
                <a:ea typeface="+mn-ea"/>
                <a:cs typeface="+mn-cs"/>
              </a:rPr>
              <a:t>Lack of access to and quality of substance use health care  </a:t>
            </a:r>
            <a:endParaRPr lang="en-US" sz="1200" b="0" i="0" kern="1200" dirty="0">
              <a:solidFill>
                <a:schemeClr val="tx1"/>
              </a:solidFill>
              <a:effectLst/>
              <a:latin typeface="+mn-lt"/>
              <a:ea typeface="+mn-ea"/>
              <a:cs typeface="Calibri"/>
            </a:endParaRPr>
          </a:p>
          <a:p>
            <a:pPr marL="1143000" lvl="2" indent="-228600">
              <a:buFont typeface="Arial" panose="020B0604020202020204" pitchFamily="34" charset="0"/>
              <a:buChar char="•"/>
            </a:pPr>
            <a:r>
              <a:rPr lang="en-US" sz="1200" b="0" i="1" kern="1200" dirty="0">
                <a:solidFill>
                  <a:schemeClr val="tx1"/>
                </a:solidFill>
                <a:effectLst/>
                <a:latin typeface="+mn-lt"/>
                <a:ea typeface="+mn-ea"/>
                <a:cs typeface="+mn-cs"/>
              </a:rPr>
              <a:t>What this looks like for our</a:t>
            </a:r>
            <a:r>
              <a:rPr lang="en-US" sz="1200" b="0" i="1" kern="1200" baseline="0" dirty="0">
                <a:solidFill>
                  <a:schemeClr val="tx1"/>
                </a:solidFill>
                <a:effectLst/>
                <a:latin typeface="+mn-lt"/>
                <a:ea typeface="+mn-ea"/>
                <a:cs typeface="+mn-cs"/>
              </a:rPr>
              <a:t> clients could include:</a:t>
            </a:r>
            <a:r>
              <a:rPr lang="en-US" i="1" dirty="0"/>
              <a:t> </a:t>
            </a:r>
            <a:r>
              <a:rPr lang="en-US" sz="1200" b="0" i="1" kern="1200" dirty="0">
                <a:solidFill>
                  <a:schemeClr val="tx1"/>
                </a:solidFill>
                <a:effectLst/>
                <a:latin typeface="+mn-lt"/>
                <a:ea typeface="+mn-ea"/>
                <a:cs typeface="+mn-cs"/>
              </a:rPr>
              <a:t>Transportation costs, inaccessible hours of operation, requiring identification to access</a:t>
            </a:r>
            <a:r>
              <a:rPr lang="en-US" sz="1200" b="0" i="1" kern="1200" baseline="0" dirty="0">
                <a:solidFill>
                  <a:schemeClr val="tx1"/>
                </a:solidFill>
                <a:effectLst/>
                <a:latin typeface="+mn-lt"/>
                <a:ea typeface="+mn-ea"/>
                <a:cs typeface="+mn-cs"/>
              </a:rPr>
              <a:t> services</a:t>
            </a:r>
            <a:br>
              <a:rPr lang="en-US" sz="1200" b="0" i="1" kern="1200" baseline="0" dirty="0">
                <a:solidFill>
                  <a:schemeClr val="tx1"/>
                </a:solidFill>
                <a:effectLst/>
                <a:latin typeface="+mn-lt"/>
                <a:ea typeface="+mn-ea"/>
                <a:cs typeface="Calibri"/>
              </a:rPr>
            </a:br>
            <a:endParaRPr lang="en-US" sz="1200" b="0" i="1" kern="1200" baseline="0" dirty="0">
              <a:solidFill>
                <a:schemeClr val="tx1"/>
              </a:solidFill>
              <a:effectLst/>
              <a:latin typeface="+mn-lt"/>
              <a:ea typeface="+mn-ea"/>
              <a:cs typeface="Calibri"/>
            </a:endParaRPr>
          </a:p>
          <a:p>
            <a:pPr marL="685800" lvl="1" indent="-228600">
              <a:buFont typeface="+mj-lt"/>
              <a:buAutoNum type="arabicPeriod"/>
            </a:pPr>
            <a:r>
              <a:rPr lang="en-US" sz="1200" b="0" i="0" kern="1200" dirty="0">
                <a:solidFill>
                  <a:schemeClr val="tx1"/>
                </a:solidFill>
                <a:effectLst/>
                <a:latin typeface="+mn-lt"/>
                <a:ea typeface="+mn-ea"/>
                <a:cs typeface="+mn-cs"/>
              </a:rPr>
              <a:t>Lack of harm reduction program options or policies  </a:t>
            </a:r>
            <a:endParaRPr lang="en-US" sz="1200" b="0" i="0" kern="1200" dirty="0">
              <a:solidFill>
                <a:schemeClr val="tx1"/>
              </a:solidFill>
              <a:effectLst/>
              <a:latin typeface="+mn-lt"/>
              <a:ea typeface="+mn-ea"/>
              <a:cs typeface="Calibri"/>
            </a:endParaRPr>
          </a:p>
          <a:p>
            <a:pPr marL="1143000" lvl="2" indent="-228600">
              <a:buFont typeface="Arial" panose="020B0604020202020204" pitchFamily="34" charset="0"/>
              <a:buChar char="•"/>
            </a:pPr>
            <a:r>
              <a:rPr lang="en-US" i="1" dirty="0"/>
              <a:t>Imposing mandatory</a:t>
            </a:r>
            <a:r>
              <a:rPr lang="en-US" sz="1200" b="0" i="1" kern="1200" dirty="0">
                <a:solidFill>
                  <a:schemeClr val="tx1"/>
                </a:solidFill>
                <a:effectLst/>
                <a:latin typeface="+mn-lt"/>
                <a:ea typeface="+mn-ea"/>
                <a:cs typeface="+mn-cs"/>
              </a:rPr>
              <a:t> abstinenc</a:t>
            </a:r>
            <a:r>
              <a:rPr lang="en-US" sz="1200" b="0" i="1" kern="1200" baseline="0" dirty="0">
                <a:solidFill>
                  <a:schemeClr val="tx1"/>
                </a:solidFill>
                <a:effectLst/>
                <a:latin typeface="+mn-lt"/>
                <a:ea typeface="+mn-ea"/>
                <a:cs typeface="+mn-cs"/>
              </a:rPr>
              <a:t>e requirements rather than offering multiples service options to support substance use health (harm reduction services that meet people where they are)</a:t>
            </a:r>
            <a:r>
              <a:rPr lang="en-US" i="1" dirty="0"/>
              <a:t> </a:t>
            </a:r>
            <a:br>
              <a:rPr lang="en-US" sz="1200" b="0" i="0" kern="1200" dirty="0">
                <a:solidFill>
                  <a:schemeClr val="tx1"/>
                </a:solidFill>
                <a:effectLst/>
                <a:latin typeface="+mn-lt"/>
                <a:ea typeface="+mn-ea"/>
                <a:cs typeface="Calibri"/>
              </a:rPr>
            </a:br>
            <a:endParaRPr lang="en-US" sz="1200" b="0" i="0" kern="1200" dirty="0">
              <a:solidFill>
                <a:schemeClr val="tx1"/>
              </a:solidFill>
              <a:effectLst/>
              <a:latin typeface="+mn-lt"/>
              <a:ea typeface="+mn-ea"/>
              <a:cs typeface="Calibri"/>
            </a:endParaRPr>
          </a:p>
          <a:p>
            <a:pPr marL="685800" lvl="1" indent="-228600">
              <a:buFont typeface="+mj-lt"/>
              <a:buAutoNum type="arabicPeriod"/>
            </a:pPr>
            <a:r>
              <a:rPr lang="en-US" sz="1200" b="0" i="0" kern="1200" dirty="0">
                <a:solidFill>
                  <a:schemeClr val="tx1"/>
                </a:solidFill>
                <a:effectLst/>
                <a:latin typeface="+mn-lt"/>
                <a:ea typeface="+mn-ea"/>
                <a:cs typeface="+mn-cs"/>
              </a:rPr>
              <a:t>Unclear referral pathways </a:t>
            </a:r>
            <a:endParaRPr lang="en-US" sz="1200" b="0" i="0" kern="1200" dirty="0">
              <a:solidFill>
                <a:schemeClr val="tx1"/>
              </a:solidFill>
              <a:effectLst/>
              <a:latin typeface="+mn-lt"/>
              <a:cs typeface="Calibri"/>
            </a:endParaRPr>
          </a:p>
          <a:p>
            <a:pPr marL="1143000" lvl="2" indent="-228600" rtl="0" fontAlgn="base">
              <a:buFont typeface="Arial" panose="020B0604020202020204" pitchFamily="34" charset="0"/>
              <a:buChar char="•"/>
            </a:pPr>
            <a:r>
              <a:rPr lang="en-US" sz="1200" b="0" i="1" kern="1200" dirty="0">
                <a:solidFill>
                  <a:schemeClr val="tx1"/>
                </a:solidFill>
                <a:effectLst/>
                <a:latin typeface="+mn-lt"/>
                <a:ea typeface="+mn-ea"/>
                <a:cs typeface="+mn-cs"/>
              </a:rPr>
              <a:t>Difficulty in navigating health and social services system (inability of existing programs to meet client needs, lack of provider knowledge regarding where to refer clients)  </a:t>
            </a:r>
            <a:br>
              <a:rPr lang="en-US" sz="1200" b="0" i="1" kern="1200" dirty="0">
                <a:solidFill>
                  <a:schemeClr val="tx1"/>
                </a:solidFill>
                <a:effectLst/>
                <a:latin typeface="+mn-lt"/>
                <a:ea typeface="+mn-ea"/>
                <a:cs typeface="Calibri"/>
              </a:rPr>
            </a:br>
            <a:endParaRPr lang="en-US" sz="1200" b="0" i="1" kern="1200" dirty="0">
              <a:solidFill>
                <a:schemeClr val="tx1"/>
              </a:solidFill>
              <a:effectLst/>
              <a:latin typeface="+mn-lt"/>
              <a:ea typeface="+mn-ea"/>
              <a:cs typeface="Calibri"/>
            </a:endParaRPr>
          </a:p>
          <a:p>
            <a:pPr marL="685800" lvl="1" indent="-228600" rtl="0" fontAlgn="base">
              <a:buFont typeface="+mj-lt"/>
              <a:buAutoNum type="arabicPeriod"/>
            </a:pPr>
            <a:r>
              <a:rPr lang="en-US" sz="1200" b="0" i="0" kern="1200" dirty="0">
                <a:solidFill>
                  <a:schemeClr val="tx1"/>
                </a:solidFill>
                <a:effectLst/>
                <a:latin typeface="+mn-lt"/>
                <a:ea typeface="+mn-ea"/>
                <a:cs typeface="+mn-cs"/>
              </a:rPr>
              <a:t>Discriminatory practices from professionals, especially for those with intersectional identities  </a:t>
            </a:r>
            <a:endParaRPr lang="en-US" sz="1200" b="0" i="0" kern="1200" dirty="0">
              <a:solidFill>
                <a:schemeClr val="tx1"/>
              </a:solidFill>
              <a:effectLst/>
              <a:latin typeface="+mn-lt"/>
              <a:cs typeface="Calibri"/>
            </a:endParaRPr>
          </a:p>
          <a:p>
            <a:pPr marL="1085850" lvl="2" indent="-171450" fontAlgn="base">
              <a:buFont typeface="Arial" panose="020B0604020202020204" pitchFamily="34" charset="0"/>
              <a:buChar char="•"/>
            </a:pPr>
            <a:r>
              <a:rPr lang="en-US" sz="1200" b="0" i="1" kern="1200" dirty="0">
                <a:solidFill>
                  <a:schemeClr val="tx1"/>
                </a:solidFill>
                <a:effectLst/>
                <a:latin typeface="+mn-lt"/>
                <a:ea typeface="+mn-ea"/>
                <a:cs typeface="+mn-cs"/>
              </a:rPr>
              <a:t>Searching</a:t>
            </a:r>
            <a:r>
              <a:rPr lang="en-US" sz="1200" b="0" i="1" kern="1200" baseline="0" dirty="0">
                <a:solidFill>
                  <a:schemeClr val="tx1"/>
                </a:solidFill>
                <a:effectLst/>
                <a:latin typeface="+mn-lt"/>
                <a:ea typeface="+mn-ea"/>
                <a:cs typeface="+mn-cs"/>
              </a:rPr>
              <a:t> bags of PWUD and c</a:t>
            </a:r>
            <a:r>
              <a:rPr lang="en-US" sz="1200" b="0" i="1" kern="1200" dirty="0">
                <a:solidFill>
                  <a:schemeClr val="tx1"/>
                </a:solidFill>
                <a:effectLst/>
                <a:latin typeface="+mn-lt"/>
                <a:ea typeface="+mn-ea"/>
                <a:cs typeface="+mn-cs"/>
              </a:rPr>
              <a:t>onfiscating drug equipment,</a:t>
            </a:r>
            <a:r>
              <a:rPr lang="en-US" sz="1200" b="0" i="1" kern="1200" baseline="0" dirty="0">
                <a:solidFill>
                  <a:schemeClr val="tx1"/>
                </a:solidFill>
                <a:effectLst/>
                <a:latin typeface="+mn-lt"/>
                <a:ea typeface="+mn-ea"/>
                <a:cs typeface="+mn-cs"/>
              </a:rPr>
              <a:t>,</a:t>
            </a:r>
            <a:r>
              <a:rPr lang="en-US" sz="1200" b="0" i="1" kern="1200" dirty="0">
                <a:solidFill>
                  <a:schemeClr val="tx1"/>
                </a:solidFill>
                <a:effectLst/>
                <a:latin typeface="+mn-lt"/>
                <a:ea typeface="+mn-ea"/>
                <a:cs typeface="+mn-cs"/>
              </a:rPr>
              <a:t> restricting bathroom use under the assumption that PWUD will overdose</a:t>
            </a:r>
            <a:r>
              <a:rPr lang="en-US" sz="1200" b="0" i="1" kern="1200" baseline="0" dirty="0">
                <a:solidFill>
                  <a:schemeClr val="tx1"/>
                </a:solidFill>
                <a:effectLst/>
                <a:latin typeface="+mn-lt"/>
                <a:ea typeface="+mn-ea"/>
                <a:cs typeface="+mn-cs"/>
              </a:rPr>
              <a:t> (i.e. these practices do not stop overdoses but make it more likely staff will not respond to them appropriately)</a:t>
            </a:r>
            <a:r>
              <a:rPr lang="en-US" i="1" dirty="0"/>
              <a:t> </a:t>
            </a:r>
            <a:br>
              <a:rPr lang="en-US" sz="1200" b="0" i="1" kern="1200" dirty="0">
                <a:solidFill>
                  <a:schemeClr val="tx1"/>
                </a:solidFill>
                <a:effectLst/>
                <a:latin typeface="+mn-lt"/>
                <a:ea typeface="+mn-ea"/>
                <a:cs typeface="Calibri"/>
              </a:rPr>
            </a:br>
            <a:endParaRPr lang="en-US" sz="1200" b="0" i="1" kern="1200" dirty="0">
              <a:solidFill>
                <a:schemeClr val="tx1"/>
              </a:solidFill>
              <a:effectLst/>
              <a:latin typeface="+mn-lt"/>
              <a:ea typeface="+mn-ea"/>
              <a:cs typeface="Calibri"/>
            </a:endParaRPr>
          </a:p>
          <a:p>
            <a:pPr marL="685800" lvl="1" indent="-228600" fontAlgn="base">
              <a:buFont typeface="+mj-lt"/>
              <a:buAutoNum type="arabicPeriod"/>
            </a:pPr>
            <a:r>
              <a:rPr lang="en-US" sz="1200" b="0" i="0" kern="1200" dirty="0">
                <a:solidFill>
                  <a:schemeClr val="tx1"/>
                </a:solidFill>
                <a:effectLst/>
                <a:latin typeface="+mn-lt"/>
                <a:ea typeface="+mn-ea"/>
                <a:cs typeface="+mn-cs"/>
              </a:rPr>
              <a:t>Policies based on criminal/coercive principles </a:t>
            </a:r>
            <a:endParaRPr lang="en-US" sz="1200" b="0" i="0" kern="1200" dirty="0">
              <a:solidFill>
                <a:schemeClr val="tx1"/>
              </a:solidFill>
              <a:effectLst/>
              <a:latin typeface="+mn-lt"/>
              <a:cs typeface="Calibri"/>
            </a:endParaRPr>
          </a:p>
          <a:p>
            <a:pPr marL="1143000" lvl="2" indent="-228600" fontAlgn="base">
              <a:buFont typeface="Arial" panose="020B0604020202020204" pitchFamily="34" charset="0"/>
              <a:buChar char="•"/>
              <a:defRPr/>
            </a:pPr>
            <a:r>
              <a:rPr lang="en-US" sz="1200" b="0" i="1" kern="1200" dirty="0">
                <a:solidFill>
                  <a:schemeClr val="tx1"/>
                </a:solidFill>
                <a:effectLst/>
                <a:latin typeface="+mn-lt"/>
                <a:ea typeface="+mn-ea"/>
                <a:cs typeface="+mn-cs"/>
              </a:rPr>
              <a:t>Having police on site -</a:t>
            </a:r>
            <a:r>
              <a:rPr lang="en-US" sz="1200" b="0" i="1" kern="1200" baseline="0" dirty="0">
                <a:solidFill>
                  <a:schemeClr val="tx1"/>
                </a:solidFill>
                <a:effectLst/>
                <a:latin typeface="+mn-lt"/>
                <a:ea typeface="+mn-ea"/>
                <a:cs typeface="+mn-cs"/>
              </a:rPr>
              <a:t> PWUD as a whole have a negative relationship with police use to criminalization of substance use so having police on site creates a lack of emotional/physical safety for PWUD</a:t>
            </a:r>
            <a:r>
              <a:rPr lang="en-US" i="1" dirty="0"/>
              <a:t> </a:t>
            </a:r>
            <a:endParaRPr lang="en-US" sz="1200" b="0" i="1" kern="1200" dirty="0">
              <a:solidFill>
                <a:schemeClr val="tx1"/>
              </a:solidFill>
              <a:effectLst/>
              <a:latin typeface="+mn-lt"/>
              <a:cs typeface="Calibri"/>
            </a:endParaRPr>
          </a:p>
          <a:p>
            <a:pPr marL="1143000" lvl="2" indent="-228600">
              <a:buFont typeface="Arial" panose="020B0604020202020204" pitchFamily="34" charset="0"/>
              <a:buChar char="•"/>
            </a:pPr>
            <a:r>
              <a:rPr lang="en-US" i="1" dirty="0">
                <a:cs typeface="Calibri"/>
              </a:rPr>
              <a:t>Compulsory treatment: mandating treatment as in response to a drug-related offense (i.e. Drug Treatment Courts)  </a:t>
            </a:r>
            <a:endParaRPr lang="en-US" sz="1200" b="0" i="1" kern="1200" dirty="0">
              <a:solidFill>
                <a:schemeClr val="tx1"/>
              </a:solidFill>
              <a:effectLst/>
              <a:latin typeface="+mn-lt"/>
              <a:cs typeface="Calibri"/>
            </a:endParaRPr>
          </a:p>
          <a:p>
            <a:pPr lvl="1" fontAlgn="base">
              <a:buFont typeface="Arial" panose="020B0604020202020204" pitchFamily="34" charset="0"/>
            </a:pPr>
            <a:endParaRPr lang="en-US" dirty="0"/>
          </a:p>
          <a:p>
            <a:pPr marL="171450" marR="0" lvl="0" indent="-171450" algn="l" defTabSz="914400" rtl="0" eaLnBrk="1" fontAlgn="base" latinLnBrk="0" hangingPunct="1">
              <a:lnSpc>
                <a:spcPct val="100000"/>
              </a:lnSpc>
              <a:spcBef>
                <a:spcPts val="0"/>
              </a:spcBef>
              <a:spcAft>
                <a:spcPts val="0"/>
              </a:spcAft>
              <a:buClrTx/>
              <a:buSzTx/>
              <a:buFontTx/>
              <a:buChar char="-"/>
              <a:tabLst/>
              <a:defRPr/>
            </a:pPr>
            <a:r>
              <a:rPr lang="en-US" b="0" dirty="0"/>
              <a:t>These examples are available on page 7 of participant</a:t>
            </a:r>
            <a:r>
              <a:rPr lang="en-US" sz="1200" b="0" i="0" kern="1200" baseline="0" dirty="0">
                <a:solidFill>
                  <a:schemeClr val="tx1"/>
                </a:solidFill>
                <a:effectLst/>
                <a:latin typeface="+mn-lt"/>
                <a:ea typeface="+mn-ea"/>
                <a:cs typeface="+mn-cs"/>
              </a:rPr>
              <a:t> workbook</a:t>
            </a:r>
            <a:endParaRPr lang="en-US" sz="1200" b="1" i="0" kern="1200" dirty="0">
              <a:solidFill>
                <a:schemeClr val="tx1"/>
              </a:solidFill>
              <a:effectLst/>
              <a:latin typeface="+mn-lt"/>
              <a:ea typeface="+mn-ea"/>
              <a:cs typeface="+mn-cs"/>
            </a:endParaRPr>
          </a:p>
          <a:p>
            <a:pPr marL="171450" indent="-171450" rtl="0" fontAlgn="base">
              <a:buFontTx/>
              <a:buChar char="-"/>
            </a:pPr>
            <a:r>
              <a:rPr lang="en-US" sz="1200" b="1" i="0" kern="1200" dirty="0">
                <a:solidFill>
                  <a:schemeClr val="tx1"/>
                </a:solidFill>
                <a:effectLst/>
                <a:latin typeface="+mn-lt"/>
                <a:ea typeface="+mn-ea"/>
                <a:cs typeface="+mn-cs"/>
              </a:rPr>
              <a:t>Discussion Prompt: </a:t>
            </a:r>
            <a:r>
              <a:rPr lang="en-US" sz="1200" b="0" i="0" kern="1200" dirty="0">
                <a:solidFill>
                  <a:schemeClr val="tx1"/>
                </a:solidFill>
                <a:effectLst/>
                <a:latin typeface="+mn-lt"/>
                <a:ea typeface="+mn-ea"/>
                <a:cs typeface="+mn-cs"/>
              </a:rPr>
              <a:t>Can you name some examples of structural stigma that are not included here?  </a:t>
            </a:r>
            <a:endParaRPr lang="en-US" sz="1200" b="0" i="0" kern="1200" dirty="0">
              <a:solidFill>
                <a:schemeClr val="tx1"/>
              </a:solidFill>
              <a:effectLst/>
              <a:latin typeface="+mn-lt"/>
              <a:ea typeface="+mn-ea"/>
              <a:cs typeface="Calibri"/>
            </a:endParaRPr>
          </a:p>
          <a:p>
            <a:pPr marL="171450" indent="-171450" fontAlgn="base">
              <a:buFontTx/>
              <a:buChar char="-"/>
            </a:pPr>
            <a:endParaRPr lang="en-US" sz="1200" b="0" i="0" kern="1200" dirty="0">
              <a:solidFill>
                <a:schemeClr val="tx1"/>
              </a:solidFill>
              <a:effectLst/>
              <a:latin typeface="+mn-lt"/>
              <a:cs typeface="Calibri"/>
            </a:endParaRPr>
          </a:p>
          <a:p>
            <a:endParaRPr lang="en-CA" dirty="0">
              <a:latin typeface="+mn-lt"/>
            </a:endParaRPr>
          </a:p>
          <a:p>
            <a:pPr rtl="0" fontAlgn="base"/>
            <a:r>
              <a:rPr lang="en-US" sz="1200" b="0" i="0" kern="1200" dirty="0">
                <a:solidFill>
                  <a:schemeClr val="tx1"/>
                </a:solidFill>
                <a:effectLst/>
                <a:latin typeface="+mn-lt"/>
                <a:ea typeface="+mn-ea"/>
                <a:cs typeface="+mn-cs"/>
              </a:rPr>
              <a:t> </a:t>
            </a:r>
            <a:endParaRPr lang="en-US" sz="1200" b="0" i="0" kern="1200" dirty="0">
              <a:solidFill>
                <a:schemeClr val="tx1"/>
              </a:solidFill>
              <a:effectLst/>
              <a:latin typeface="+mn-lt"/>
              <a:cs typeface="Calibri"/>
            </a:endParaRPr>
          </a:p>
          <a:p>
            <a:endParaRPr lang="en-CA" dirty="0">
              <a:latin typeface="+mn-lt"/>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29</a:t>
            </a:fld>
            <a:endParaRPr lang="en-CA"/>
          </a:p>
        </p:txBody>
      </p:sp>
    </p:spTree>
    <p:extLst>
      <p:ext uri="{BB962C8B-B14F-4D97-AF65-F5344CB8AC3E}">
        <p14:creationId xmlns:p14="http://schemas.microsoft.com/office/powerpoint/2010/main" val="14350649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latin typeface="+mn-lt"/>
                <a:cs typeface="Calibri"/>
              </a:rPr>
              <a:t>Instructions:</a:t>
            </a:r>
          </a:p>
          <a:p>
            <a:pPr marL="285750" indent="-285750">
              <a:buFont typeface="Calibri"/>
              <a:buChar char="-"/>
            </a:pPr>
            <a:r>
              <a:rPr lang="en-CA" dirty="0">
                <a:solidFill>
                  <a:srgbClr val="000000"/>
                </a:solidFill>
                <a:latin typeface="+mn-lt"/>
                <a:cs typeface="Calibri"/>
              </a:rPr>
              <a:t>Adjust the agenda based on 1 or 2 day </a:t>
            </a:r>
            <a:r>
              <a:rPr lang="en-CA" dirty="0">
                <a:solidFill>
                  <a:srgbClr val="000000"/>
                </a:solidFill>
                <a:cs typeface="Calibri"/>
              </a:rPr>
              <a:t>workshop</a:t>
            </a:r>
          </a:p>
          <a:p>
            <a:pPr marL="742950" lvl="1" indent="-285750">
              <a:buFont typeface="Courier New"/>
              <a:buChar char="o"/>
            </a:pPr>
            <a:r>
              <a:rPr lang="en-CA" dirty="0">
                <a:solidFill>
                  <a:srgbClr val="000000"/>
                </a:solidFill>
                <a:cs typeface="Calibri"/>
              </a:rPr>
              <a:t>Remove highlight</a:t>
            </a:r>
            <a:endParaRPr lang="en-CA" dirty="0"/>
          </a:p>
          <a:p>
            <a:pPr marL="114300" indent="-285750">
              <a:buFont typeface="Calibri"/>
              <a:buChar char="-"/>
            </a:pPr>
            <a:r>
              <a:rPr lang="en-CA" dirty="0">
                <a:solidFill>
                  <a:srgbClr val="000000"/>
                </a:solidFill>
                <a:latin typeface="+mn-lt"/>
                <a:cs typeface="Calibri"/>
              </a:rPr>
              <a:t>Change breaks and lunch times</a:t>
            </a:r>
            <a:r>
              <a:rPr lang="en-CA" dirty="0">
                <a:solidFill>
                  <a:srgbClr val="000000"/>
                </a:solidFill>
                <a:cs typeface="Calibri"/>
              </a:rPr>
              <a:t> as</a:t>
            </a:r>
            <a:r>
              <a:rPr lang="en-CA" dirty="0">
                <a:solidFill>
                  <a:srgbClr val="000000"/>
                </a:solidFill>
                <a:latin typeface="+mn-lt"/>
                <a:cs typeface="Calibri"/>
              </a:rPr>
              <a:t> needed</a:t>
            </a:r>
          </a:p>
          <a:p>
            <a:pPr marL="285750" indent="-285750">
              <a:buFont typeface="Calibri"/>
              <a:buChar char="-"/>
            </a:pPr>
            <a:r>
              <a:rPr lang="en-CA" sz="1200" b="0" i="0" dirty="0">
                <a:solidFill>
                  <a:srgbClr val="000000"/>
                </a:solidFill>
                <a:effectLst/>
                <a:latin typeface="+mn-lt"/>
                <a:cs typeface="Calibri"/>
              </a:rPr>
              <a:t>Give a high level overview of the agenda  </a:t>
            </a:r>
            <a:endParaRPr lang="en-CA" dirty="0">
              <a:solidFill>
                <a:srgbClr val="000000"/>
              </a:solidFill>
              <a:cs typeface="Calibri"/>
            </a:endParaRPr>
          </a:p>
          <a:p>
            <a:pPr marL="0" indent="0">
              <a:buFont typeface="Calibri"/>
              <a:buNone/>
            </a:pPr>
            <a:endParaRPr lang="en-US" b="1" strike="sngStrike" dirty="0">
              <a:solidFill>
                <a:srgbClr val="000000"/>
              </a:solidFill>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3</a:t>
            </a:fld>
            <a:endParaRPr lang="fr-CA"/>
          </a:p>
        </p:txBody>
      </p:sp>
    </p:spTree>
    <p:extLst>
      <p:ext uri="{BB962C8B-B14F-4D97-AF65-F5344CB8AC3E}">
        <p14:creationId xmlns:p14="http://schemas.microsoft.com/office/powerpoint/2010/main" val="22145612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Speaking Notes: </a:t>
            </a:r>
            <a:endParaRPr lang="en-US" dirty="0">
              <a:ea typeface="+mn-ea"/>
              <a:cs typeface="+mn-cs"/>
            </a:endParaRPr>
          </a:p>
          <a:p>
            <a:endParaRPr lang="en-US" b="1" dirty="0"/>
          </a:p>
          <a:p>
            <a:pPr marL="171450" indent="-171450" rtl="0" fontAlgn="base">
              <a:buFontTx/>
              <a:buChar char="-"/>
            </a:pPr>
            <a:r>
              <a:rPr lang="en-US" sz="1200" b="1" i="0" kern="1200" dirty="0">
                <a:solidFill>
                  <a:schemeClr val="tx1"/>
                </a:solidFill>
                <a:effectLst/>
                <a:latin typeface="+mn-lt"/>
                <a:ea typeface="+mn-ea"/>
                <a:cs typeface="+mn-cs"/>
              </a:rPr>
              <a:t>Iceberg analogy </a:t>
            </a:r>
            <a:endParaRPr lang="en-US" sz="1200" b="1" i="0" kern="1200" dirty="0">
              <a:solidFill>
                <a:schemeClr val="tx1"/>
              </a:solidFill>
              <a:effectLst/>
              <a:latin typeface="+mn-lt"/>
              <a:ea typeface="+mn-ea"/>
              <a:cs typeface="Calibri"/>
            </a:endParaRPr>
          </a:p>
          <a:p>
            <a:pPr marL="628650" lvl="1" indent="-171450" rtl="0" fontAlgn="base">
              <a:buFontTx/>
              <a:buChar char="-"/>
            </a:pPr>
            <a:r>
              <a:rPr lang="en-US" sz="1200" b="0" i="0" kern="1200" dirty="0">
                <a:solidFill>
                  <a:schemeClr val="tx1"/>
                </a:solidFill>
                <a:effectLst/>
                <a:latin typeface="+mn-lt"/>
                <a:ea typeface="+mn-ea"/>
                <a:cs typeface="+mn-cs"/>
              </a:rPr>
              <a:t>The iceberg image is used to illustrate the root causes of stigmatizing policies and practices, and how larger systems shape existing policies and procedures.</a:t>
            </a:r>
            <a:r>
              <a:rPr lang="en-US" dirty="0"/>
              <a:t> </a:t>
            </a:r>
          </a:p>
          <a:p>
            <a:pPr marL="628650" lvl="1" indent="-171450" rtl="0" fontAlgn="base">
              <a:buFontTx/>
              <a:buChar char="-"/>
            </a:pPr>
            <a:r>
              <a:rPr lang="en-US" sz="1200" b="0" i="0" kern="1200" dirty="0">
                <a:solidFill>
                  <a:schemeClr val="tx1"/>
                </a:solidFill>
                <a:effectLst/>
                <a:latin typeface="+mn-lt"/>
                <a:ea typeface="+mn-ea"/>
                <a:cs typeface="+mn-cs"/>
              </a:rPr>
              <a:t>The way in which society is used to managing substance use is not rooted in science, logic or evidence.</a:t>
            </a:r>
            <a:r>
              <a:rPr lang="en-US" sz="1200" b="0" i="0" kern="1200" baseline="0" dirty="0">
                <a:solidFill>
                  <a:schemeClr val="tx1"/>
                </a:solidFill>
                <a:effectLst/>
                <a:latin typeface="+mn-lt"/>
                <a:ea typeface="+mn-ea"/>
                <a:cs typeface="+mn-cs"/>
              </a:rPr>
              <a:t> Rather,</a:t>
            </a:r>
            <a:r>
              <a:rPr lang="en-US" dirty="0">
                <a:latin typeface="+mn-lt"/>
              </a:rPr>
              <a:t> they are rooted in</a:t>
            </a:r>
            <a:r>
              <a:rPr lang="en-US" sz="1200" b="0" i="0" kern="1200" baseline="0" dirty="0">
                <a:solidFill>
                  <a:schemeClr val="tx1"/>
                </a:solidFill>
                <a:effectLst/>
                <a:latin typeface="+mn-lt"/>
                <a:ea typeface="+mn-ea"/>
                <a:cs typeface="+mn-cs"/>
              </a:rPr>
              <a:t> the systems of oppression we see here at the bottom of the iceberg. Substance use policy is based largely on harmful stereotypes and assumptions that result from these larger systems</a:t>
            </a:r>
            <a:r>
              <a:rPr lang="en-US" dirty="0">
                <a:latin typeface="+mn-lt"/>
              </a:rPr>
              <a:t> of oppression</a:t>
            </a:r>
            <a:r>
              <a:rPr lang="en-US" sz="1200" b="0" i="0" kern="1200" baseline="0" dirty="0">
                <a:solidFill>
                  <a:schemeClr val="tx1"/>
                </a:solidFill>
                <a:effectLst/>
                <a:latin typeface="+mn-lt"/>
                <a:ea typeface="+mn-ea"/>
                <a:cs typeface="+mn-cs"/>
              </a:rPr>
              <a:t>.</a:t>
            </a:r>
            <a:r>
              <a:rPr lang="en-US" dirty="0">
                <a:latin typeface="+mn-lt"/>
              </a:rPr>
              <a:t> </a:t>
            </a:r>
            <a:endParaRPr lang="en-US" sz="1200" b="0" i="0" kern="1200" baseline="0" dirty="0">
              <a:solidFill>
                <a:schemeClr val="tx1"/>
              </a:solidFill>
              <a:effectLst/>
              <a:latin typeface="+mn-lt"/>
              <a:cs typeface="Calibri"/>
            </a:endParaRPr>
          </a:p>
          <a:p>
            <a:pPr marL="171450" indent="-171450">
              <a:buFont typeface="Arial" panose="020B0604020202020204" pitchFamily="34" charset="0"/>
              <a:buChar char="•"/>
              <a:defRPr/>
            </a:pPr>
            <a:endParaRPr lang="en-US" dirty="0">
              <a:latin typeface="+mn-lt"/>
            </a:endParaRPr>
          </a:p>
          <a:p>
            <a:pPr marL="171450" indent="-171450">
              <a:buFontTx/>
              <a:buChar char="-"/>
              <a:defRPr/>
            </a:pPr>
            <a:r>
              <a:rPr lang="en-US" b="1" dirty="0">
                <a:latin typeface="+mn-lt"/>
                <a:cs typeface="Calibri" panose="020F0502020204030204"/>
              </a:rPr>
              <a:t>What we see </a:t>
            </a:r>
            <a:r>
              <a:rPr lang="en-US" b="0" i="0" dirty="0">
                <a:latin typeface="+mn-lt"/>
                <a:cs typeface="Calibri" panose="020F0502020204030204"/>
              </a:rPr>
              <a:t>(</a:t>
            </a:r>
            <a:r>
              <a:rPr lang="en-US" b="0" i="1" dirty="0">
                <a:latin typeface="+mn-lt"/>
                <a:cs typeface="Calibri" panose="020F0502020204030204"/>
              </a:rPr>
              <a:t>use animations to display each section</a:t>
            </a:r>
            <a:r>
              <a:rPr lang="en-US" b="0" dirty="0">
                <a:latin typeface="+mn-lt"/>
                <a:cs typeface="Calibri" panose="020F0502020204030204"/>
              </a:rPr>
              <a:t>):</a:t>
            </a:r>
            <a:endParaRPr lang="en-US" b="1" dirty="0">
              <a:latin typeface="+mn-lt"/>
              <a:cs typeface="Calibri" panose="020F0502020204030204"/>
            </a:endParaRPr>
          </a:p>
          <a:p>
            <a:pPr marL="628650" lvl="1" indent="-171450">
              <a:buFontTx/>
              <a:buChar char="-"/>
              <a:defRPr/>
            </a:pPr>
            <a:r>
              <a:rPr lang="en-US" sz="1200" b="0" i="0" kern="1200" dirty="0">
                <a:solidFill>
                  <a:schemeClr val="tx1"/>
                </a:solidFill>
                <a:effectLst/>
                <a:latin typeface="+mn-lt"/>
                <a:ea typeface="+mn-ea"/>
                <a:cs typeface="+mn-cs"/>
              </a:rPr>
              <a:t>At the tip of the iceberg, we see the most obvious</a:t>
            </a:r>
            <a:r>
              <a:rPr lang="en-US" sz="1200" b="0" i="0" kern="1200" baseline="0" dirty="0">
                <a:solidFill>
                  <a:schemeClr val="tx1"/>
                </a:solidFill>
                <a:effectLst/>
                <a:latin typeface="+mn-lt"/>
                <a:ea typeface="+mn-ea"/>
                <a:cs typeface="+mn-cs"/>
              </a:rPr>
              <a:t> forms of</a:t>
            </a:r>
            <a:r>
              <a:rPr lang="en-US" sz="1200" b="0" i="0" kern="1200" dirty="0">
                <a:solidFill>
                  <a:schemeClr val="tx1"/>
                </a:solidFill>
                <a:effectLst/>
                <a:latin typeface="+mn-lt"/>
                <a:ea typeface="+mn-ea"/>
                <a:cs typeface="+mn-cs"/>
              </a:rPr>
              <a:t> substance use stigma that are most easily observable (i.e. stigmatizing language). </a:t>
            </a:r>
            <a:br>
              <a:rPr lang="en-US" sz="1200" b="0" i="0" kern="1200" dirty="0">
                <a:solidFill>
                  <a:schemeClr val="tx1"/>
                </a:solidFill>
                <a:effectLst/>
                <a:latin typeface="+mn-lt"/>
                <a:ea typeface="+mn-ea"/>
                <a:cs typeface="+mn-cs"/>
              </a:rPr>
            </a:br>
            <a:endParaRPr lang="en-US" sz="1200" b="0" i="0" kern="1200" dirty="0">
              <a:solidFill>
                <a:schemeClr val="tx1"/>
              </a:solidFill>
              <a:effectLst/>
              <a:latin typeface="+mn-lt"/>
              <a:ea typeface="+mn-ea"/>
              <a:cs typeface="Calibri"/>
            </a:endParaRPr>
          </a:p>
          <a:p>
            <a:pPr marL="628650" lvl="1" indent="-171450">
              <a:buFontTx/>
              <a:buChar char="-"/>
              <a:defRPr/>
            </a:pPr>
            <a:r>
              <a:rPr lang="en-US" sz="1200" b="0" kern="1200" dirty="0">
                <a:solidFill>
                  <a:schemeClr val="tx1"/>
                </a:solidFill>
                <a:effectLst/>
                <a:latin typeface="+mn-lt"/>
                <a:ea typeface="+mn-ea"/>
                <a:cs typeface="+mn-cs"/>
              </a:rPr>
              <a:t>The middle part of the iceberg includes policies</a:t>
            </a:r>
            <a:r>
              <a:rPr lang="en-US" sz="1200" b="0" kern="1200" baseline="0" dirty="0">
                <a:solidFill>
                  <a:schemeClr val="tx1"/>
                </a:solidFill>
                <a:effectLst/>
                <a:latin typeface="+mn-lt"/>
                <a:ea typeface="+mn-ea"/>
                <a:cs typeface="+mn-cs"/>
              </a:rPr>
              <a:t> and practices that perpetuate health inequities towards PWUD </a:t>
            </a:r>
            <a:r>
              <a:rPr lang="en-US" dirty="0">
                <a:latin typeface="+mn-lt"/>
              </a:rPr>
              <a:t>–</a:t>
            </a:r>
            <a:r>
              <a:rPr lang="en-US" sz="1200" b="0" kern="1200" baseline="0" dirty="0">
                <a:solidFill>
                  <a:schemeClr val="tx1"/>
                </a:solidFill>
                <a:effectLst/>
                <a:latin typeface="+mn-lt"/>
                <a:ea typeface="+mn-ea"/>
                <a:cs typeface="+mn-cs"/>
              </a:rPr>
              <a:t> these include examples such as compulsory treatment and lack of access to services that we saw in the previous slide (primarily within healthcare organizations)</a:t>
            </a:r>
            <a:r>
              <a:rPr lang="en-US" dirty="0">
                <a:latin typeface="+mn-lt"/>
              </a:rPr>
              <a:t> </a:t>
            </a:r>
            <a:endParaRPr lang="en-US" sz="1200" b="0" kern="1200" baseline="0" dirty="0">
              <a:solidFill>
                <a:schemeClr val="tx1"/>
              </a:solidFill>
              <a:effectLst/>
              <a:latin typeface="+mn-lt"/>
              <a:ea typeface="+mn-ea"/>
              <a:cs typeface="Calibri"/>
            </a:endParaRPr>
          </a:p>
          <a:p>
            <a:pPr marL="1085850" lvl="2" indent="-171450">
              <a:buFont typeface="Arial" panose="020B0604020202020204" pitchFamily="34" charset="0"/>
              <a:buChar char="•"/>
              <a:defRPr/>
            </a:pPr>
            <a:r>
              <a:rPr lang="en-US" sz="1200" b="0" kern="1200" baseline="0" dirty="0">
                <a:solidFill>
                  <a:schemeClr val="tx1"/>
                </a:solidFill>
                <a:effectLst/>
                <a:latin typeface="+mn-lt"/>
                <a:ea typeface="+mn-ea"/>
                <a:cs typeface="+mn-cs"/>
              </a:rPr>
              <a:t>Also included in the middle section of the iceberg are examples of structural stigma that exist within other social institutions outside of healthcare (e.g. criminal justice system) but strongly influence experiences within the healthcare system. </a:t>
            </a:r>
            <a:r>
              <a:rPr lang="en-US" sz="1200" b="0" i="0" kern="1200" baseline="0" dirty="0">
                <a:solidFill>
                  <a:schemeClr val="tx1"/>
                </a:solidFill>
                <a:effectLst/>
                <a:latin typeface="+mn-lt"/>
                <a:ea typeface="+mn-ea"/>
                <a:cs typeface="+mn-cs"/>
              </a:rPr>
              <a:t>For example, the </a:t>
            </a:r>
            <a:r>
              <a:rPr lang="en-US" sz="1200" b="0" kern="1200" baseline="0" dirty="0">
                <a:solidFill>
                  <a:schemeClr val="tx1"/>
                </a:solidFill>
                <a:effectLst/>
                <a:latin typeface="+mn-lt"/>
                <a:ea typeface="+mn-ea"/>
                <a:cs typeface="+mn-cs"/>
              </a:rPr>
              <a:t>over-policing of BIPOC communities and specifically the heavier drug penalties that BIPOC communities face for similar levels of use increases the stigma that these communities experience when accessing healthcare</a:t>
            </a:r>
            <a:r>
              <a:rPr lang="en-US" dirty="0">
                <a:latin typeface="+mn-lt"/>
              </a:rPr>
              <a:t>, especially if they also use drugs. </a:t>
            </a:r>
            <a:endParaRPr lang="en-US" sz="1200" b="0" i="0" kern="1200" baseline="0" dirty="0">
              <a:solidFill>
                <a:schemeClr val="tx1"/>
              </a:solidFill>
              <a:effectLst/>
              <a:latin typeface="+mn-lt"/>
              <a:ea typeface="+mn-ea"/>
              <a:cs typeface="Calibri"/>
            </a:endParaRPr>
          </a:p>
          <a:p>
            <a:pPr marL="1085850" lvl="2" indent="-171450">
              <a:buFont typeface="Arial" panose="020B0604020202020204" pitchFamily="34" charset="0"/>
              <a:buChar char="•"/>
              <a:defRPr/>
            </a:pPr>
            <a:r>
              <a:rPr lang="en-US" sz="1200" b="0" i="1" kern="1200" baseline="0" dirty="0">
                <a:solidFill>
                  <a:schemeClr val="tx1"/>
                </a:solidFill>
                <a:effectLst/>
                <a:latin typeface="+mn-lt"/>
                <a:ea typeface="+mn-ea"/>
                <a:cs typeface="+mn-cs"/>
              </a:rPr>
              <a:t>Optional stat to share: </a:t>
            </a:r>
            <a:r>
              <a:rPr lang="en-US" sz="1200" b="0" i="1" kern="1200" dirty="0">
                <a:solidFill>
                  <a:schemeClr val="tx1"/>
                </a:solidFill>
                <a:effectLst/>
                <a:latin typeface="+mn-lt"/>
                <a:ea typeface="+mn-ea"/>
                <a:cs typeface="+mn-cs"/>
              </a:rPr>
              <a:t>According to </a:t>
            </a:r>
            <a:r>
              <a:rPr lang="en-US" sz="1200" b="1" i="1" u="none" strike="noStrike" kern="1200" dirty="0">
                <a:solidFill>
                  <a:schemeClr val="tx1"/>
                </a:solidFill>
                <a:effectLst/>
                <a:latin typeface="+mn-lt"/>
                <a:ea typeface="+mn-ea"/>
                <a:cs typeface="+mn-cs"/>
                <a:hlinkClick r:id="rId3"/>
              </a:rPr>
              <a:t>the Ontario Human Rights Commission</a:t>
            </a:r>
            <a:r>
              <a:rPr lang="en-US" sz="1200" b="0" i="1" kern="1200" dirty="0">
                <a:solidFill>
                  <a:schemeClr val="tx1"/>
                </a:solidFill>
                <a:effectLst/>
                <a:latin typeface="+mn-lt"/>
                <a:ea typeface="+mn-ea"/>
                <a:cs typeface="+mn-cs"/>
              </a:rPr>
              <a:t>, Black people in Toronto represent 37.6 per cent of those involved in cannabis possession charges prior to legislation</a:t>
            </a:r>
            <a:r>
              <a:rPr lang="en-US" sz="1200" b="0" i="1" kern="1200" baseline="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 despite representing just 8.8 per cent of the city’s population. White people are underrepresented, it also found.</a:t>
            </a:r>
            <a:br>
              <a:rPr lang="en-US" sz="1200" b="0" i="1" kern="1200" dirty="0">
                <a:solidFill>
                  <a:schemeClr val="tx1"/>
                </a:solidFill>
                <a:effectLst/>
                <a:latin typeface="+mn-lt"/>
                <a:ea typeface="+mn-ea"/>
                <a:cs typeface="+mn-cs"/>
              </a:rPr>
            </a:br>
            <a:endParaRPr lang="en-US" sz="1200" b="0" i="1" kern="1200" dirty="0">
              <a:solidFill>
                <a:schemeClr val="tx1"/>
              </a:solidFill>
              <a:effectLst/>
              <a:latin typeface="+mn-lt"/>
              <a:ea typeface="+mn-ea"/>
              <a:cs typeface="+mn-cs"/>
            </a:endParaRPr>
          </a:p>
          <a:p>
            <a:pPr marL="628650" lvl="1" indent="-171450">
              <a:buFontTx/>
              <a:buChar char="-"/>
              <a:defRPr/>
            </a:pPr>
            <a:r>
              <a:rPr lang="en-US" sz="1200" b="1" i="0" kern="1200" dirty="0">
                <a:solidFill>
                  <a:schemeClr val="tx1"/>
                </a:solidFill>
                <a:effectLst/>
                <a:latin typeface="+mn-lt"/>
                <a:ea typeface="+mn-ea"/>
                <a:cs typeface="+mn-cs"/>
              </a:rPr>
              <a:t>At</a:t>
            </a:r>
            <a:r>
              <a:rPr lang="en-US" sz="1200" b="1" i="0" kern="1200" baseline="0" dirty="0">
                <a:solidFill>
                  <a:schemeClr val="tx1"/>
                </a:solidFill>
                <a:effectLst/>
                <a:latin typeface="+mn-lt"/>
                <a:ea typeface="+mn-ea"/>
                <a:cs typeface="+mn-cs"/>
              </a:rPr>
              <a:t> the very bottom of the iceberg, we see the root causes of structural substance use stigma</a:t>
            </a:r>
            <a:r>
              <a:rPr lang="en-US" b="1" dirty="0">
                <a:latin typeface="+mn-lt"/>
              </a:rPr>
              <a:t> (why we create stigmatizing policy and act in stigmatizing ways) </a:t>
            </a:r>
            <a:endParaRPr lang="en-US" sz="1200" b="1" i="0" kern="1200" dirty="0">
              <a:solidFill>
                <a:schemeClr val="tx1"/>
              </a:solidFill>
              <a:effectLst/>
              <a:latin typeface="+mn-lt"/>
              <a:ea typeface="+mn-ea"/>
              <a:cs typeface="Calibri"/>
            </a:endParaRPr>
          </a:p>
          <a:p>
            <a:pPr marL="1085850" lvl="2" indent="-171450">
              <a:buFont typeface="Arial" panose="020B0604020202020204" pitchFamily="34" charset="0"/>
              <a:buChar char="•"/>
              <a:defRPr/>
            </a:pPr>
            <a:r>
              <a:rPr lang="en-US" sz="1200" b="0" i="0" kern="1200" dirty="0">
                <a:solidFill>
                  <a:schemeClr val="tx1"/>
                </a:solidFill>
                <a:effectLst/>
                <a:latin typeface="+mn-lt"/>
                <a:ea typeface="+mn-ea"/>
                <a:cs typeface="+mn-cs"/>
              </a:rPr>
              <a:t>The root causes </a:t>
            </a:r>
            <a:r>
              <a:rPr lang="en-US" dirty="0">
                <a:latin typeface="+mn-lt"/>
              </a:rPr>
              <a:t>of structural stigma are</a:t>
            </a:r>
            <a:r>
              <a:rPr lang="en-US" sz="1200" b="0" i="0" kern="1200" dirty="0">
                <a:solidFill>
                  <a:schemeClr val="tx1"/>
                </a:solidFill>
                <a:effectLst/>
                <a:latin typeface="+mn-lt"/>
                <a:ea typeface="+mn-ea"/>
                <a:cs typeface="+mn-cs"/>
              </a:rPr>
              <a:t> ideologies and systems</a:t>
            </a:r>
            <a:r>
              <a:rPr lang="en-US" sz="1200" b="0" i="0" kern="1200" baseline="0" dirty="0">
                <a:solidFill>
                  <a:schemeClr val="tx1"/>
                </a:solidFill>
                <a:effectLst/>
                <a:latin typeface="+mn-lt"/>
                <a:ea typeface="+mn-ea"/>
                <a:cs typeface="+mn-cs"/>
              </a:rPr>
              <a:t> of oppression </a:t>
            </a:r>
            <a:r>
              <a:rPr lang="en-US" sz="1200" b="0" i="0" kern="1200" dirty="0">
                <a:solidFill>
                  <a:schemeClr val="tx1"/>
                </a:solidFill>
                <a:effectLst/>
                <a:latin typeface="+mn-lt"/>
                <a:ea typeface="+mn-ea"/>
                <a:cs typeface="+mn-cs"/>
              </a:rPr>
              <a:t>at the bottom of the iceberg</a:t>
            </a:r>
            <a:r>
              <a:rPr lang="en-US" dirty="0">
                <a:latin typeface="+mn-lt"/>
              </a:rPr>
              <a:t>. These systems are </a:t>
            </a:r>
            <a:r>
              <a:rPr lang="en-US" sz="1200" b="0" i="0" kern="1200" dirty="0">
                <a:solidFill>
                  <a:schemeClr val="tx1"/>
                </a:solidFill>
                <a:effectLst/>
                <a:latin typeface="+mn-lt"/>
                <a:ea typeface="+mn-ea"/>
                <a:cs typeface="+mn-cs"/>
              </a:rPr>
              <a:t>generally </a:t>
            </a:r>
            <a:r>
              <a:rPr lang="en-US" sz="1200" b="0" i="1" kern="1200" dirty="0">
                <a:solidFill>
                  <a:schemeClr val="tx1"/>
                </a:solidFill>
                <a:effectLst/>
                <a:latin typeface="+mn-lt"/>
                <a:ea typeface="+mn-ea"/>
                <a:cs typeface="+mn-cs"/>
              </a:rPr>
              <a:t>invisible and unquestioned </a:t>
            </a:r>
            <a:r>
              <a:rPr lang="en-US" sz="1200" b="0" i="0" kern="1200" dirty="0">
                <a:solidFill>
                  <a:schemeClr val="tx1"/>
                </a:solidFill>
                <a:effectLst/>
                <a:latin typeface="+mn-lt"/>
                <a:ea typeface="+mn-ea"/>
                <a:cs typeface="+mn-cs"/>
              </a:rPr>
              <a:t>within the health and social services system.</a:t>
            </a:r>
            <a:r>
              <a:rPr lang="en-US" dirty="0">
                <a:latin typeface="+mn-lt"/>
              </a:rPr>
              <a:t> </a:t>
            </a:r>
            <a:endParaRPr lang="en-US" dirty="0">
              <a:latin typeface="+mn-lt"/>
              <a:cs typeface="Calibri"/>
            </a:endParaRPr>
          </a:p>
          <a:p>
            <a:pPr marL="1085850" lvl="2" indent="-171450">
              <a:buFont typeface="Arial" panose="020B0604020202020204" pitchFamily="34" charset="0"/>
              <a:buChar char="•"/>
              <a:defRPr/>
            </a:pPr>
            <a:r>
              <a:rPr lang="en-US" dirty="0">
                <a:latin typeface="+mn-lt"/>
              </a:rPr>
              <a:t>These systems of oppression are often left out of the conversation when we discuss stigma – it is easier to talk about causes of stigma as being located in the individual rather than located in the way society is structured. </a:t>
            </a:r>
            <a:endParaRPr lang="en-US" sz="1200" b="0" i="0" kern="1200" dirty="0">
              <a:solidFill>
                <a:schemeClr val="tx1"/>
              </a:solidFill>
              <a:effectLst/>
              <a:latin typeface="+mn-lt"/>
              <a:ea typeface="+mn-ea"/>
              <a:cs typeface="Calibri"/>
            </a:endParaRPr>
          </a:p>
          <a:p>
            <a:pPr marL="1085850" lvl="2" indent="-171450">
              <a:buFont typeface="Arial" panose="020B0604020202020204" pitchFamily="34" charset="0"/>
              <a:buChar char="•"/>
              <a:defRPr/>
            </a:pPr>
            <a:r>
              <a:rPr lang="en-US" sz="1200" b="0" i="0" kern="1200" dirty="0">
                <a:solidFill>
                  <a:schemeClr val="tx1"/>
                </a:solidFill>
                <a:effectLst/>
                <a:latin typeface="+mn-lt"/>
                <a:ea typeface="+mn-ea"/>
                <a:cs typeface="+mn-cs"/>
              </a:rPr>
              <a:t>Note that this not an exhaustive list of all the factors/root causes that influence structural stigma </a:t>
            </a:r>
            <a:endParaRPr lang="en-US" sz="1200" b="0" i="0" kern="1200" dirty="0">
              <a:solidFill>
                <a:schemeClr val="tx1"/>
              </a:solidFill>
              <a:effectLst/>
              <a:latin typeface="+mn-lt"/>
              <a:ea typeface="+mn-ea"/>
              <a:cs typeface="Calibri"/>
            </a:endParaRPr>
          </a:p>
          <a:p>
            <a:pPr marL="1085850" lvl="2" indent="-171450">
              <a:buFont typeface="Arial" panose="020B0604020202020204" pitchFamily="34" charset="0"/>
              <a:buChar char="•"/>
              <a:defRPr/>
            </a:pPr>
            <a:r>
              <a:rPr lang="en-US" b="1" dirty="0">
                <a:latin typeface="+mn-lt"/>
                <a:cs typeface="Calibri"/>
              </a:rPr>
              <a:t>While it may not be possible to change these systems of oppression directly, by understanding </a:t>
            </a:r>
            <a:r>
              <a:rPr lang="en-US" b="1" i="1" dirty="0">
                <a:latin typeface="+mn-lt"/>
                <a:cs typeface="Calibri"/>
              </a:rPr>
              <a:t>how</a:t>
            </a:r>
            <a:r>
              <a:rPr lang="en-US" b="1" dirty="0">
                <a:latin typeface="+mn-lt"/>
                <a:cs typeface="Calibri"/>
              </a:rPr>
              <a:t> these systems influence our policies, practices and actions, we are better positioned to identify and implement the changes necessary to create better outcomes for PWUD</a:t>
            </a:r>
            <a:r>
              <a:rPr lang="en-US" dirty="0">
                <a:latin typeface="+mn-lt"/>
                <a:cs typeface="Calibri"/>
              </a:rPr>
              <a:t> </a:t>
            </a:r>
            <a:endParaRPr lang="en-US" dirty="0">
              <a:latin typeface="+mn-lt"/>
            </a:endParaRPr>
          </a:p>
          <a:p>
            <a:pPr marL="171450" indent="-171450" rtl="0" fontAlgn="base">
              <a:buFontTx/>
              <a:buChar char="-"/>
            </a:pPr>
            <a:endParaRPr lang="en-US" sz="1200" b="0" i="0" kern="1200" dirty="0">
              <a:solidFill>
                <a:schemeClr val="tx1"/>
              </a:solidFill>
              <a:effectLst/>
              <a:latin typeface="+mn-lt"/>
              <a:ea typeface="+mn-ea"/>
              <a:cs typeface="+mn-cs"/>
            </a:endParaRPr>
          </a:p>
          <a:p>
            <a:pPr marL="171450" indent="-171450" rtl="0" fontAlgn="base">
              <a:buFontTx/>
              <a:buChar char="-"/>
            </a:pPr>
            <a:r>
              <a:rPr lang="en-US" sz="1200" b="0" i="0" kern="1200" dirty="0">
                <a:solidFill>
                  <a:schemeClr val="tx1"/>
                </a:solidFill>
                <a:effectLst/>
                <a:latin typeface="+mn-lt"/>
                <a:ea typeface="+mn-ea"/>
                <a:cs typeface="+mn-cs"/>
              </a:rPr>
              <a:t>Participants can find this diagram in the participant workbook on page 8.</a:t>
            </a:r>
            <a:endParaRPr lang="en-US" sz="1200" b="0" i="0" kern="1200" dirty="0">
              <a:solidFill>
                <a:schemeClr val="tx1"/>
              </a:solidFill>
              <a:effectLst/>
              <a:latin typeface="+mn-lt"/>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30</a:t>
            </a:fld>
            <a:endParaRPr lang="fr-CA"/>
          </a:p>
        </p:txBody>
      </p:sp>
    </p:spTree>
    <p:extLst>
      <p:ext uri="{BB962C8B-B14F-4D97-AF65-F5344CB8AC3E}">
        <p14:creationId xmlns:p14="http://schemas.microsoft.com/office/powerpoint/2010/main" val="27158748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Speaking Notes: </a:t>
            </a:r>
          </a:p>
          <a:p>
            <a:pPr marL="285750" indent="-285750">
              <a:buFont typeface="Calibri"/>
              <a:buChar char="-"/>
            </a:pPr>
            <a:r>
              <a:rPr lang="en-US" dirty="0"/>
              <a:t>Introduce this </a:t>
            </a:r>
            <a:r>
              <a:rPr lang="en-US" sz="1200" b="0" i="0" kern="1200" dirty="0">
                <a:solidFill>
                  <a:schemeClr val="tx1"/>
                </a:solidFill>
                <a:effectLst/>
                <a:ea typeface="+mn-ea"/>
                <a:cs typeface="+mn-cs"/>
              </a:rPr>
              <a:t>video</a:t>
            </a:r>
            <a:r>
              <a:rPr lang="en-US" dirty="0"/>
              <a:t> </a:t>
            </a:r>
            <a:r>
              <a:rPr lang="en-US" sz="1200" b="0" i="0" kern="1200" dirty="0">
                <a:solidFill>
                  <a:schemeClr val="tx1"/>
                </a:solidFill>
                <a:effectLst/>
                <a:ea typeface="+mn-ea"/>
                <a:cs typeface="+mn-cs"/>
              </a:rPr>
              <a:t>co-created by CAPSA, the Vancouver Community Action Team Anti-Stigma Working Group, </a:t>
            </a:r>
            <a:r>
              <a:rPr lang="en-US" sz="1200" b="0" i="0" kern="1200" dirty="0" err="1">
                <a:solidFill>
                  <a:schemeClr val="tx1"/>
                </a:solidFill>
                <a:effectLst/>
                <a:ea typeface="+mn-ea"/>
                <a:cs typeface="+mn-cs"/>
              </a:rPr>
              <a:t>Kílala</a:t>
            </a:r>
            <a:r>
              <a:rPr lang="en-US" sz="1200" b="0" i="0" kern="1200" dirty="0">
                <a:solidFill>
                  <a:schemeClr val="tx1"/>
                </a:solidFill>
                <a:effectLst/>
                <a:ea typeface="+mn-ea"/>
                <a:cs typeface="+mn-cs"/>
              </a:rPr>
              <a:t> </a:t>
            </a:r>
            <a:r>
              <a:rPr lang="en-US" sz="1200" b="0" i="0" kern="1200" dirty="0" err="1">
                <a:solidFill>
                  <a:schemeClr val="tx1"/>
                </a:solidFill>
                <a:effectLst/>
                <a:ea typeface="+mn-ea"/>
                <a:cs typeface="+mn-cs"/>
              </a:rPr>
              <a:t>Lelum</a:t>
            </a:r>
            <a:r>
              <a:rPr lang="en-US" sz="1200" b="0" i="0" kern="1200" dirty="0">
                <a:solidFill>
                  <a:schemeClr val="tx1"/>
                </a:solidFill>
                <a:effectLst/>
                <a:ea typeface="+mn-ea"/>
                <a:cs typeface="+mn-cs"/>
              </a:rPr>
              <a:t> Urban Indigenous Health and Healing Cooperative and the EQUIP Health Care Research team.</a:t>
            </a:r>
          </a:p>
          <a:p>
            <a:pPr marL="742950" lvl="1" indent="-285750">
              <a:buFont typeface="Calibri"/>
              <a:buChar char="-"/>
            </a:pPr>
            <a:r>
              <a:rPr lang="en-US" dirty="0"/>
              <a:t>This video</a:t>
            </a:r>
            <a:r>
              <a:rPr lang="en-US" sz="1200" b="0" i="0" kern="1200" dirty="0">
                <a:solidFill>
                  <a:schemeClr val="tx1"/>
                </a:solidFill>
                <a:effectLst/>
                <a:ea typeface="+mn-ea"/>
                <a:cs typeface="+mn-cs"/>
              </a:rPr>
              <a:t> reflects the experiences of people with lived experiences of structural stigma. </a:t>
            </a:r>
          </a:p>
          <a:p>
            <a:endParaRPr lang="en-US" dirty="0">
              <a:ea typeface="+mn-ea"/>
              <a:cs typeface="+mn-cs"/>
            </a:endParaRPr>
          </a:p>
          <a:p>
            <a:pPr marL="171450" indent="-171450" rtl="0" fontAlgn="base">
              <a:buFontTx/>
              <a:buChar char="-"/>
            </a:pPr>
            <a:r>
              <a:rPr lang="en-US" sz="1200" b="0" i="0" kern="1200" dirty="0">
                <a:solidFill>
                  <a:schemeClr val="tx1"/>
                </a:solidFill>
                <a:effectLst/>
                <a:ea typeface="+mn-ea"/>
                <a:cs typeface="+mn-cs"/>
              </a:rPr>
              <a:t>Prompt participants to think about previously discussed systems (i.e., iceberg image) influence how structural stigma impacts PWLLE</a:t>
            </a:r>
          </a:p>
          <a:p>
            <a:pPr marL="171450" indent="-171450" rtl="0" fontAlgn="base">
              <a:buFontTx/>
              <a:buChar char="-"/>
            </a:pPr>
            <a:endParaRPr lang="en-US" sz="1200" b="0" i="0" kern="1200" dirty="0">
              <a:solidFill>
                <a:schemeClr val="tx1"/>
              </a:solidFill>
              <a:effectLst/>
              <a:cs typeface="Calibri"/>
            </a:endParaRPr>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31</a:t>
            </a:fld>
            <a:endParaRPr lang="en-CA"/>
          </a:p>
        </p:txBody>
      </p:sp>
    </p:spTree>
    <p:extLst>
      <p:ext uri="{BB962C8B-B14F-4D97-AF65-F5344CB8AC3E}">
        <p14:creationId xmlns:p14="http://schemas.microsoft.com/office/powerpoint/2010/main" val="232653074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b="1" dirty="0">
                <a:cs typeface="Calibri"/>
              </a:rPr>
              <a:t>Instructions:</a:t>
            </a:r>
            <a:endParaRPr lang="en-US" sz="1200" b="1" kern="1200" dirty="0">
              <a:solidFill>
                <a:schemeClr val="tx1"/>
              </a:solidFill>
              <a:effectLst/>
              <a:cs typeface="Calibri"/>
            </a:endParaRPr>
          </a:p>
          <a:p>
            <a:pPr marL="171450" marR="0" lvl="0" indent="-171450" algn="l" defTabSz="914400" rtl="0" eaLnBrk="1" fontAlgn="base" latinLnBrk="0" hangingPunct="1">
              <a:lnSpc>
                <a:spcPct val="100000"/>
              </a:lnSpc>
              <a:spcBef>
                <a:spcPts val="0"/>
              </a:spcBef>
              <a:spcAft>
                <a:spcPts val="0"/>
              </a:spcAft>
              <a:buClrTx/>
              <a:buSzTx/>
              <a:buFontTx/>
              <a:buChar char="-"/>
              <a:tabLst/>
              <a:defRPr/>
            </a:pPr>
            <a:r>
              <a:rPr lang="en-US" sz="1200" b="0" i="0" kern="1200" dirty="0">
                <a:solidFill>
                  <a:schemeClr val="tx1"/>
                </a:solidFill>
                <a:effectLst/>
                <a:ea typeface="+mn-ea"/>
                <a:cs typeface="+mn-cs"/>
              </a:rPr>
              <a:t>Play video </a:t>
            </a:r>
            <a:r>
              <a:rPr lang="en-US" dirty="0"/>
              <a:t>(ensure computer audio is being shared)</a:t>
            </a:r>
            <a:endParaRPr lang="en-US" sz="1200" b="0" i="0" kern="1200" dirty="0">
              <a:solidFill>
                <a:schemeClr val="tx1"/>
              </a:solidFill>
              <a:effectLst/>
              <a:ea typeface="+mn-ea"/>
              <a:cs typeface="+mn-cs"/>
            </a:endParaRPr>
          </a:p>
          <a:p>
            <a:pPr marL="171450" indent="-171450" rtl="0" fontAlgn="base">
              <a:buFontTx/>
              <a:buChar char="-"/>
            </a:pPr>
            <a:r>
              <a:rPr lang="en-US" sz="1200" b="0" i="0" kern="1200" dirty="0">
                <a:solidFill>
                  <a:schemeClr val="tx1"/>
                </a:solidFill>
                <a:effectLst/>
                <a:ea typeface="+mn-ea"/>
                <a:cs typeface="+mn-cs"/>
              </a:rPr>
              <a:t>Post link in chat: </a:t>
            </a:r>
            <a:r>
              <a:rPr lang="en-US" sz="1200" b="0" i="0" kern="1200" dirty="0">
                <a:solidFill>
                  <a:schemeClr val="tx1"/>
                </a:solidFill>
                <a:effectLst/>
                <a:ea typeface="+mn-ea"/>
                <a:cs typeface="+mn-cs"/>
                <a:hlinkClick r:id="rId3"/>
              </a:rPr>
              <a:t>https://www.youtube.com/watch?v=ATUpklvz3kE</a:t>
            </a:r>
            <a:r>
              <a:rPr lang="en-US" dirty="0"/>
              <a:t> </a:t>
            </a:r>
            <a:endParaRPr lang="en-US" sz="1200" b="0" i="0" kern="1200" dirty="0">
              <a:solidFill>
                <a:schemeClr val="tx1"/>
              </a:solidFill>
              <a:effectLst/>
              <a:cs typeface="Calibri"/>
            </a:endParaRPr>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32</a:t>
            </a:fld>
            <a:endParaRPr lang="en-CA"/>
          </a:p>
        </p:txBody>
      </p:sp>
    </p:spTree>
    <p:extLst>
      <p:ext uri="{BB962C8B-B14F-4D97-AF65-F5344CB8AC3E}">
        <p14:creationId xmlns:p14="http://schemas.microsoft.com/office/powerpoint/2010/main" val="10809145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a:rPr>
              <a:t>Instructions: </a:t>
            </a:r>
            <a:endParaRPr lang="en-US" b="1" dirty="0"/>
          </a:p>
          <a:p>
            <a:pPr marL="171450" indent="-171450">
              <a:buFontTx/>
              <a:buChar char="-"/>
            </a:pPr>
            <a:r>
              <a:rPr lang="en-US" sz="1200" b="0" i="0" kern="1200" dirty="0">
                <a:solidFill>
                  <a:schemeClr val="tx1"/>
                </a:solidFill>
                <a:effectLst/>
                <a:ea typeface="+mn-ea"/>
                <a:cs typeface="+mn-cs"/>
              </a:rPr>
              <a:t>Leave a few minutes for participants to share any comments on the video, and make connections to structural stigma </a:t>
            </a:r>
          </a:p>
          <a:p>
            <a:pPr rtl="0" fontAlgn="base">
              <a:buFont typeface="Arial" panose="020B0604020202020204" pitchFamily="34" charset="0"/>
            </a:pPr>
            <a:endParaRPr lang="en-US" sz="1200" b="0" i="0" kern="1200" dirty="0">
              <a:solidFill>
                <a:schemeClr val="tx1"/>
              </a:solidFill>
              <a:effectLst/>
              <a:cs typeface="Calibri"/>
            </a:endParaRPr>
          </a:p>
          <a:p>
            <a:r>
              <a:rPr lang="en-US" b="1" dirty="0"/>
              <a:t>Speaking Notes: </a:t>
            </a:r>
          </a:p>
          <a:p>
            <a:r>
              <a:rPr lang="en-US" b="0" dirty="0"/>
              <a:t>Questions for Discussion:</a:t>
            </a:r>
          </a:p>
          <a:p>
            <a:pPr marL="171450" indent="-171450" rtl="0" fontAlgn="base">
              <a:buFontTx/>
              <a:buChar char="-"/>
            </a:pPr>
            <a:r>
              <a:rPr lang="en-US" sz="1200" b="0" i="0" kern="1200" dirty="0">
                <a:solidFill>
                  <a:schemeClr val="tx1"/>
                </a:solidFill>
                <a:effectLst/>
                <a:ea typeface="+mn-ea"/>
                <a:cs typeface="+mn-cs"/>
              </a:rPr>
              <a:t>What are some consequences of structural stigma on PWLLE? </a:t>
            </a:r>
          </a:p>
          <a:p>
            <a:pPr marL="0" indent="0" rtl="0" fontAlgn="base">
              <a:buFontTx/>
              <a:buNone/>
            </a:pPr>
            <a:endParaRPr lang="en-US" sz="1200" b="0" i="0" kern="1200" dirty="0">
              <a:solidFill>
                <a:schemeClr val="tx1"/>
              </a:solidFill>
              <a:effectLst/>
              <a:ea typeface="+mn-ea"/>
              <a:cs typeface="Calibri"/>
            </a:endParaRPr>
          </a:p>
          <a:p>
            <a:pPr marL="171450" indent="-171450" rtl="0" fontAlgn="base">
              <a:buFontTx/>
              <a:buChar char="-"/>
            </a:pPr>
            <a:r>
              <a:rPr lang="en-US" sz="1200" b="0" i="0" kern="1200" dirty="0">
                <a:solidFill>
                  <a:schemeClr val="tx1"/>
                </a:solidFill>
                <a:effectLst/>
                <a:ea typeface="+mn-ea"/>
                <a:cs typeface="+mn-cs"/>
              </a:rPr>
              <a:t>What</a:t>
            </a:r>
            <a:r>
              <a:rPr lang="en-US" sz="1200" b="0" i="0" kern="1200" baseline="0" dirty="0">
                <a:solidFill>
                  <a:schemeClr val="tx1"/>
                </a:solidFill>
                <a:effectLst/>
                <a:ea typeface="+mn-ea"/>
                <a:cs typeface="+mn-cs"/>
              </a:rPr>
              <a:t> are the forms of stigma present in this video? </a:t>
            </a:r>
            <a:br>
              <a:rPr lang="en-US" sz="1200" b="0" i="0" kern="1200" baseline="0" dirty="0">
                <a:solidFill>
                  <a:schemeClr val="tx1"/>
                </a:solidFill>
                <a:effectLst/>
                <a:ea typeface="+mn-ea"/>
                <a:cs typeface="+mn-cs"/>
              </a:rPr>
            </a:br>
            <a:endParaRPr lang="en-US" sz="1200" b="0" i="0" kern="1200" baseline="0" dirty="0">
              <a:solidFill>
                <a:schemeClr val="tx1"/>
              </a:solidFill>
              <a:effectLst/>
              <a:ea typeface="+mn-ea"/>
              <a:cs typeface="+mn-cs"/>
            </a:endParaRPr>
          </a:p>
          <a:p>
            <a:pPr marL="171450" indent="-171450" rtl="0" fontAlgn="base">
              <a:buFontTx/>
              <a:buChar char="-"/>
            </a:pPr>
            <a:r>
              <a:rPr lang="en-US" sz="1200" b="0" i="0" kern="1200" baseline="0" dirty="0">
                <a:solidFill>
                  <a:schemeClr val="tx1"/>
                </a:solidFill>
                <a:effectLst/>
                <a:ea typeface="+mn-ea"/>
                <a:cs typeface="+mn-cs"/>
              </a:rPr>
              <a:t>How do these forms of stigma inform one another?</a:t>
            </a:r>
            <a:r>
              <a:rPr lang="en-US" dirty="0"/>
              <a:t> </a:t>
            </a:r>
            <a:br>
              <a:rPr lang="en-US" dirty="0"/>
            </a:br>
            <a:endParaRPr lang="en-US" dirty="0"/>
          </a:p>
          <a:p>
            <a:pPr marL="171450" indent="-171450" rtl="0" fontAlgn="base">
              <a:buFontTx/>
              <a:buChar char="-"/>
            </a:pPr>
            <a:r>
              <a:rPr lang="en-US" sz="1200" b="0" i="0" kern="1200" baseline="0" dirty="0">
                <a:solidFill>
                  <a:schemeClr val="tx1"/>
                </a:solidFill>
                <a:effectLst/>
                <a:ea typeface="+mn-ea"/>
                <a:cs typeface="+mn-cs"/>
              </a:rPr>
              <a:t>How do these consequences influence PWUD’s relationship with the healthcare system or shape their experiences when seeking services?</a:t>
            </a:r>
            <a:r>
              <a:rPr lang="en-US" dirty="0"/>
              <a:t> </a:t>
            </a:r>
            <a:endParaRPr lang="en-US" sz="1200" b="0" i="0" kern="1200" dirty="0">
              <a:solidFill>
                <a:schemeClr val="tx1"/>
              </a:solidFill>
              <a:effectLst/>
              <a:cs typeface="Calibri"/>
            </a:endParaRPr>
          </a:p>
          <a:p>
            <a:pPr marL="0" indent="0" rtl="0" fontAlgn="base">
              <a:buFont typeface="Arial" panose="020B0604020202020204" pitchFamily="34" charset="0"/>
              <a:buNone/>
            </a:pPr>
            <a:endParaRPr lang="en-US" sz="1200" b="0" i="0" strike="sngStrike" kern="1200" dirty="0">
              <a:solidFill>
                <a:schemeClr val="tx1"/>
              </a:solidFill>
              <a:effectLst/>
              <a:ea typeface="+mn-ea"/>
              <a:cs typeface="+mn-cs"/>
            </a:endParaRPr>
          </a:p>
          <a:p>
            <a:r>
              <a:rPr lang="en-US" b="1" dirty="0"/>
              <a:t>Potential responses may include: </a:t>
            </a:r>
            <a:endParaRPr lang="en-US" b="1" dirty="0">
              <a:cs typeface="Calibri"/>
            </a:endParaRPr>
          </a:p>
          <a:p>
            <a:pPr marL="171450" indent="-171450" fontAlgn="base">
              <a:buFontTx/>
              <a:buChar char="-"/>
            </a:pPr>
            <a:r>
              <a:rPr lang="en-US" sz="1200" b="0" i="0" kern="1200" baseline="0" dirty="0">
                <a:solidFill>
                  <a:schemeClr val="tx1"/>
                </a:solidFill>
                <a:effectLst/>
                <a:ea typeface="+mn-ea"/>
                <a:cs typeface="+mn-cs"/>
              </a:rPr>
              <a:t>PWUD are reduced to their substance use</a:t>
            </a:r>
            <a:r>
              <a:rPr lang="en-US" dirty="0"/>
              <a:t> and other</a:t>
            </a:r>
            <a:r>
              <a:rPr lang="en-US" sz="1200" b="0" i="0" kern="1200" baseline="0" dirty="0">
                <a:solidFill>
                  <a:schemeClr val="tx1"/>
                </a:solidFill>
                <a:effectLst/>
                <a:ea typeface="+mn-ea"/>
                <a:cs typeface="+mn-cs"/>
              </a:rPr>
              <a:t> aspects of their identity are erased</a:t>
            </a:r>
            <a:r>
              <a:rPr lang="en-US" dirty="0"/>
              <a:t>.</a:t>
            </a:r>
            <a:endParaRPr lang="en-US" sz="1200" b="0" i="0" kern="1200" baseline="0" dirty="0">
              <a:solidFill>
                <a:schemeClr val="tx1"/>
              </a:solidFill>
              <a:effectLst/>
              <a:cs typeface="Calibri"/>
            </a:endParaRPr>
          </a:p>
          <a:p>
            <a:pPr marL="171450" indent="-171450" fontAlgn="base">
              <a:buFontTx/>
              <a:buChar char="-"/>
            </a:pPr>
            <a:r>
              <a:rPr lang="en-US" sz="1200" b="0" i="0" kern="1200" dirty="0">
                <a:solidFill>
                  <a:schemeClr val="tx1"/>
                </a:solidFill>
                <a:effectLst/>
                <a:latin typeface="+mn-lt"/>
                <a:ea typeface="+mn-ea"/>
                <a:cs typeface="+mn-cs"/>
              </a:rPr>
              <a:t>PWUD</a:t>
            </a:r>
            <a:r>
              <a:rPr lang="en-US" sz="1200" b="0" i="0" kern="1200" baseline="0" dirty="0">
                <a:solidFill>
                  <a:schemeClr val="tx1"/>
                </a:solidFill>
                <a:effectLst/>
                <a:latin typeface="+mn-lt"/>
                <a:ea typeface="+mn-ea"/>
                <a:cs typeface="+mn-cs"/>
              </a:rPr>
              <a:t> are</a:t>
            </a:r>
            <a:r>
              <a:rPr lang="en-US" dirty="0"/>
              <a:t> seen as</a:t>
            </a:r>
            <a:r>
              <a:rPr lang="en-US" sz="1200" b="0" i="0" kern="1200" baseline="0" dirty="0">
                <a:solidFill>
                  <a:schemeClr val="tx1"/>
                </a:solidFill>
                <a:effectLst/>
                <a:latin typeface="+mn-lt"/>
                <a:ea typeface="+mn-ea"/>
                <a:cs typeface="+mn-cs"/>
              </a:rPr>
              <a:t> l</a:t>
            </a:r>
            <a:r>
              <a:rPr lang="en-US" sz="1200" b="0" i="0" kern="1200" dirty="0">
                <a:solidFill>
                  <a:schemeClr val="tx1"/>
                </a:solidFill>
                <a:effectLst/>
                <a:latin typeface="+mn-lt"/>
                <a:ea typeface="+mn-ea"/>
                <a:cs typeface="+mn-cs"/>
              </a:rPr>
              <a:t>ess deserving of care</a:t>
            </a:r>
            <a:r>
              <a:rPr lang="en-US" sz="1200" b="0" i="0" kern="1200" baseline="0" dirty="0">
                <a:solidFill>
                  <a:schemeClr val="tx1"/>
                </a:solidFill>
                <a:effectLst/>
                <a:latin typeface="+mn-lt"/>
                <a:ea typeface="+mn-ea"/>
                <a:cs typeface="+mn-cs"/>
              </a:rPr>
              <a:t> and</a:t>
            </a:r>
            <a:r>
              <a:rPr lang="en-US" dirty="0"/>
              <a:t> more difficult</a:t>
            </a:r>
            <a:r>
              <a:rPr lang="en-US" sz="1200" b="0" i="0" kern="1200" baseline="0" dirty="0">
                <a:solidFill>
                  <a:schemeClr val="tx1"/>
                </a:solidFill>
                <a:effectLst/>
                <a:latin typeface="+mn-lt"/>
                <a:ea typeface="+mn-ea"/>
                <a:cs typeface="+mn-cs"/>
              </a:rPr>
              <a:t> to treat</a:t>
            </a:r>
            <a:r>
              <a:rPr lang="en-US" dirty="0"/>
              <a:t>. </a:t>
            </a:r>
            <a:endParaRPr lang="en-US" sz="1200" b="0" i="0" kern="1200" baseline="0" dirty="0">
              <a:solidFill>
                <a:schemeClr val="tx1"/>
              </a:solidFill>
              <a:effectLst/>
              <a:latin typeface="+mn-lt"/>
              <a:cs typeface="Calibri"/>
            </a:endParaRPr>
          </a:p>
          <a:p>
            <a:pPr marL="171450" indent="-171450" fontAlgn="base">
              <a:buFontTx/>
              <a:buChar char="-"/>
            </a:pPr>
            <a:r>
              <a:rPr lang="en-US" sz="1200" b="0" i="0" kern="1200" baseline="0" dirty="0">
                <a:solidFill>
                  <a:schemeClr val="tx1"/>
                </a:solidFill>
                <a:effectLst/>
                <a:ea typeface="+mn-ea"/>
                <a:cs typeface="+mn-cs"/>
              </a:rPr>
              <a:t>Discrimination is perpetuated throughout all levels of the healthcare system and “follows PWUD everywhere they go”</a:t>
            </a:r>
            <a:r>
              <a:rPr lang="en-US" dirty="0"/>
              <a:t> </a:t>
            </a:r>
            <a:endParaRPr lang="en-US" sz="1200" b="0" i="0" kern="1200" baseline="0">
              <a:solidFill>
                <a:schemeClr val="tx1"/>
              </a:solidFill>
              <a:effectLst/>
              <a:cs typeface="Calibri"/>
            </a:endParaRPr>
          </a:p>
          <a:p>
            <a:pPr marL="171450" indent="-171450" fontAlgn="base">
              <a:buFontTx/>
              <a:buChar char="-"/>
            </a:pPr>
            <a:r>
              <a:rPr lang="en-US" sz="1200" b="0" i="0" kern="1200" baseline="0" dirty="0">
                <a:solidFill>
                  <a:schemeClr val="tx1"/>
                </a:solidFill>
                <a:effectLst/>
                <a:ea typeface="+mn-ea"/>
                <a:cs typeface="+mn-cs"/>
              </a:rPr>
              <a:t>PWUD feel disillusioned with </a:t>
            </a:r>
            <a:r>
              <a:rPr lang="en-US" dirty="0"/>
              <a:t>the medical</a:t>
            </a:r>
            <a:r>
              <a:rPr lang="en-US" sz="1200" b="0" i="0" kern="1200" baseline="0" dirty="0">
                <a:solidFill>
                  <a:schemeClr val="tx1"/>
                </a:solidFill>
                <a:effectLst/>
                <a:ea typeface="+mn-ea"/>
                <a:cs typeface="+mn-cs"/>
              </a:rPr>
              <a:t> system</a:t>
            </a:r>
            <a:r>
              <a:rPr lang="en-US" dirty="0"/>
              <a:t>.</a:t>
            </a:r>
            <a:endParaRPr lang="en-US" sz="1200" b="0" i="0" kern="1200" baseline="0" dirty="0">
              <a:solidFill>
                <a:schemeClr val="tx1"/>
              </a:solidFill>
              <a:effectLst/>
              <a:cs typeface="Calibri"/>
            </a:endParaRPr>
          </a:p>
          <a:p>
            <a:pPr marL="171450" indent="-171450" fontAlgn="base">
              <a:buFontTx/>
              <a:buChar char="-"/>
            </a:pPr>
            <a:r>
              <a:rPr lang="en-US" sz="1200" b="0" i="0" kern="1200" baseline="0" dirty="0">
                <a:solidFill>
                  <a:schemeClr val="tx1"/>
                </a:solidFill>
                <a:effectLst/>
                <a:ea typeface="+mn-ea"/>
                <a:cs typeface="+mn-cs"/>
              </a:rPr>
              <a:t>PWUD feel they are unable to get the health care they need because of harmful attitudes and </a:t>
            </a:r>
            <a:r>
              <a:rPr lang="en-US" dirty="0"/>
              <a:t>practices.</a:t>
            </a:r>
          </a:p>
        </p:txBody>
      </p:sp>
      <p:sp>
        <p:nvSpPr>
          <p:cNvPr id="4" name="Slide Number Placeholder 3"/>
          <p:cNvSpPr>
            <a:spLocks noGrp="1"/>
          </p:cNvSpPr>
          <p:nvPr>
            <p:ph type="sldNum" sz="quarter" idx="10"/>
          </p:nvPr>
        </p:nvSpPr>
        <p:spPr/>
        <p:txBody>
          <a:bodyPr/>
          <a:lstStyle/>
          <a:p>
            <a:fld id="{04CF8972-41E8-46F7-B585-CB0E7A81BCBF}" type="slidenum">
              <a:rPr lang="en-CA" smtClean="0"/>
              <a:t>33</a:t>
            </a:fld>
            <a:endParaRPr lang="en-CA"/>
          </a:p>
        </p:txBody>
      </p:sp>
    </p:spTree>
    <p:extLst>
      <p:ext uri="{BB962C8B-B14F-4D97-AF65-F5344CB8AC3E}">
        <p14:creationId xmlns:p14="http://schemas.microsoft.com/office/powerpoint/2010/main" val="29735559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Speaking Notes: </a:t>
            </a:r>
            <a:endParaRPr lang="en-US" dirty="0">
              <a:ea typeface="+mn-ea"/>
              <a:cs typeface="+mn-cs"/>
            </a:endParaRPr>
          </a:p>
          <a:p>
            <a:pPr marL="171450" indent="-171450" fontAlgn="base">
              <a:buFontTx/>
              <a:buChar char="-"/>
              <a:defRPr/>
            </a:pPr>
            <a:r>
              <a:rPr lang="en-US" sz="1200" b="0" i="0" kern="1200" dirty="0">
                <a:solidFill>
                  <a:schemeClr val="tx1"/>
                </a:solidFill>
                <a:effectLst/>
                <a:latin typeface="+mn-lt"/>
                <a:ea typeface="+mn-ea"/>
                <a:cs typeface="+mn-cs"/>
              </a:rPr>
              <a:t>This image shows how individual attitudes shape the systems</a:t>
            </a:r>
            <a:r>
              <a:rPr lang="en-US" sz="1200" b="0" i="0" kern="1200" baseline="0" dirty="0">
                <a:solidFill>
                  <a:schemeClr val="tx1"/>
                </a:solidFill>
                <a:effectLst/>
                <a:latin typeface="+mn-lt"/>
                <a:ea typeface="+mn-ea"/>
                <a:cs typeface="+mn-cs"/>
              </a:rPr>
              <a:t> we interact with everyday and how these systems shape/reinforce our own attitudes about substance use.</a:t>
            </a:r>
            <a:r>
              <a:rPr lang="en-US" dirty="0"/>
              <a:t> </a:t>
            </a:r>
            <a:br>
              <a:rPr lang="en-US" sz="1200" b="0" i="0" strike="noStrike" kern="1200" baseline="0" dirty="0">
                <a:solidFill>
                  <a:schemeClr val="tx1"/>
                </a:solidFill>
                <a:effectLst/>
                <a:latin typeface="+mn-lt"/>
                <a:ea typeface="+mn-ea"/>
                <a:cs typeface="Calibri"/>
              </a:rPr>
            </a:br>
            <a:endParaRPr lang="en-US" sz="1200" b="0" i="0" strike="noStrike" kern="1200" baseline="0" dirty="0">
              <a:solidFill>
                <a:schemeClr val="tx1"/>
              </a:solidFill>
              <a:effectLst/>
              <a:latin typeface="+mn-lt"/>
              <a:ea typeface="+mn-ea"/>
              <a:cs typeface="Calibri"/>
            </a:endParaRPr>
          </a:p>
          <a:p>
            <a:pPr marL="171450" indent="-171450" fontAlgn="base">
              <a:buFontTx/>
              <a:buChar char="-"/>
              <a:defRPr/>
            </a:pPr>
            <a:r>
              <a:rPr lang="en-US" sz="1200" b="0" i="0" u="sng" strike="noStrike" kern="1200" dirty="0">
                <a:solidFill>
                  <a:schemeClr val="tx1"/>
                </a:solidFill>
                <a:effectLst/>
                <a:latin typeface="+mn-lt"/>
                <a:ea typeface="+mn-ea"/>
                <a:cs typeface="+mn-cs"/>
              </a:rPr>
              <a:t>Connect to last video using an example:</a:t>
            </a:r>
            <a:endParaRPr lang="en-US" sz="1200" b="0" i="0" u="sng" strike="noStrike" kern="1200" baseline="0" dirty="0">
              <a:solidFill>
                <a:schemeClr val="tx1"/>
              </a:solidFill>
              <a:effectLst/>
              <a:latin typeface="+mn-lt"/>
              <a:ea typeface="+mn-ea"/>
              <a:cs typeface="+mn-cs"/>
            </a:endParaRPr>
          </a:p>
          <a:p>
            <a:pPr marL="628650" lvl="1" indent="-171450" fontAlgn="base">
              <a:buFontTx/>
              <a:buChar char="-"/>
              <a:defRPr/>
            </a:pPr>
            <a:r>
              <a:rPr lang="en-US" sz="1200" b="0" i="0" strike="noStrike" kern="1200" baseline="0" dirty="0">
                <a:solidFill>
                  <a:schemeClr val="tx1"/>
                </a:solidFill>
                <a:effectLst/>
                <a:latin typeface="+mn-lt"/>
                <a:ea typeface="+mn-ea"/>
                <a:cs typeface="+mn-cs"/>
              </a:rPr>
              <a:t>Video “Where else am I supposed to go” showed that health care professionals frequently reduce PWUD to their substance use and undertreat them as a result.</a:t>
            </a:r>
          </a:p>
          <a:p>
            <a:pPr marL="628650" lvl="1" indent="-171450" fontAlgn="base">
              <a:buFontTx/>
              <a:buChar char="-"/>
              <a:defRPr/>
            </a:pPr>
            <a:r>
              <a:rPr lang="en-US" sz="1200" b="0" i="0" strike="noStrike" kern="1200" baseline="0" dirty="0">
                <a:solidFill>
                  <a:schemeClr val="tx1"/>
                </a:solidFill>
                <a:effectLst/>
                <a:latin typeface="+mn-lt"/>
                <a:ea typeface="+mn-ea"/>
                <a:cs typeface="+mn-cs"/>
              </a:rPr>
              <a:t>These behaviours result from polices and practices within the medical system that endorse these attitudes, either through an absence of substance use health/harm reduction frameworks or through existing polices/practices that are punitive/abstinence focused (connect to examples of structural stigma mentioned previously). </a:t>
            </a:r>
          </a:p>
          <a:p>
            <a:pPr marL="628650" lvl="1" indent="-171450" fontAlgn="base">
              <a:buFontTx/>
              <a:buChar char="-"/>
              <a:defRPr/>
            </a:pPr>
            <a:r>
              <a:rPr lang="en-US" sz="1200" b="0" i="0" strike="noStrike" kern="1200" baseline="0" dirty="0">
                <a:solidFill>
                  <a:schemeClr val="tx1"/>
                </a:solidFill>
                <a:effectLst/>
                <a:latin typeface="+mn-lt"/>
                <a:ea typeface="+mn-ea"/>
                <a:cs typeface="+mn-cs"/>
              </a:rPr>
              <a:t>Individuals holding these attitudes then go on to inform policies and practices, reinforcing the cycle.</a:t>
            </a:r>
            <a:r>
              <a:rPr lang="en-US" dirty="0"/>
              <a:t> </a:t>
            </a:r>
            <a:br>
              <a:rPr lang="en-US" sz="1200" b="0" i="0" strike="noStrike" kern="1200" baseline="0" dirty="0">
                <a:solidFill>
                  <a:schemeClr val="tx1"/>
                </a:solidFill>
                <a:effectLst/>
                <a:latin typeface="+mn-lt"/>
                <a:ea typeface="+mn-ea"/>
                <a:cs typeface="Calibri"/>
              </a:rPr>
            </a:br>
            <a:endParaRPr lang="en-US" sz="1200" b="0" i="0" strike="noStrike" kern="1200" baseline="0" dirty="0">
              <a:solidFill>
                <a:schemeClr val="tx1"/>
              </a:solidFill>
              <a:effectLst/>
              <a:latin typeface="+mn-lt"/>
              <a:ea typeface="+mn-ea"/>
              <a:cs typeface="Calibri"/>
            </a:endParaRPr>
          </a:p>
          <a:p>
            <a:pPr marL="171450" lvl="0" indent="-171450" fontAlgn="base">
              <a:buFontTx/>
              <a:buChar char="-"/>
              <a:defRPr/>
            </a:pPr>
            <a:r>
              <a:rPr lang="en-CA" sz="1200" kern="1200" dirty="0">
                <a:solidFill>
                  <a:schemeClr val="tx1"/>
                </a:solidFill>
                <a:effectLst/>
                <a:latin typeface="+mn-lt"/>
                <a:ea typeface="+mn-ea"/>
                <a:cs typeface="+mn-cs"/>
              </a:rPr>
              <a:t>We can disrupt this cycle of harm by questioning the ways in which our attitudes are shaped by these systems</a:t>
            </a:r>
            <a:r>
              <a:rPr lang="en-CA" sz="1200" kern="1200" baseline="0" dirty="0">
                <a:solidFill>
                  <a:schemeClr val="tx1"/>
                </a:solidFill>
                <a:effectLst/>
                <a:latin typeface="+mn-lt"/>
                <a:ea typeface="+mn-ea"/>
                <a:cs typeface="+mn-cs"/>
              </a:rPr>
              <a:t> and the </a:t>
            </a:r>
            <a:r>
              <a:rPr lang="en-CA" sz="1200" kern="1200" dirty="0">
                <a:solidFill>
                  <a:schemeClr val="tx1"/>
                </a:solidFill>
                <a:effectLst/>
                <a:latin typeface="+mn-lt"/>
                <a:ea typeface="+mn-ea"/>
                <a:cs typeface="+mn-cs"/>
              </a:rPr>
              <a:t>policies and practices contained</a:t>
            </a:r>
            <a:r>
              <a:rPr lang="en-CA" sz="1200" kern="1200" baseline="0" dirty="0">
                <a:solidFill>
                  <a:schemeClr val="tx1"/>
                </a:solidFill>
                <a:effectLst/>
                <a:latin typeface="+mn-lt"/>
                <a:ea typeface="+mn-ea"/>
                <a:cs typeface="+mn-cs"/>
              </a:rPr>
              <a:t> within them</a:t>
            </a:r>
            <a:r>
              <a:rPr lang="en-CA" sz="1200" kern="1200" dirty="0">
                <a:solidFill>
                  <a:schemeClr val="tx1"/>
                </a:solidFill>
                <a:effectLst/>
                <a:latin typeface="+mn-lt"/>
                <a:ea typeface="+mn-ea"/>
                <a:cs typeface="+mn-cs"/>
              </a:rPr>
              <a:t>.</a:t>
            </a:r>
            <a:r>
              <a:rPr lang="en-CA" sz="1200" kern="1200" baseline="0" dirty="0">
                <a:solidFill>
                  <a:schemeClr val="tx1"/>
                </a:solidFill>
                <a:effectLst/>
                <a:latin typeface="+mn-lt"/>
                <a:ea typeface="+mn-ea"/>
                <a:cs typeface="+mn-cs"/>
              </a:rPr>
              <a:t> </a:t>
            </a:r>
          </a:p>
          <a:p>
            <a:pPr marL="171450" lvl="0" indent="-171450" fontAlgn="base">
              <a:buFontTx/>
              <a:buChar char="-"/>
              <a:defRPr/>
            </a:pPr>
            <a:r>
              <a:rPr lang="en-CA" sz="1200" kern="1200" dirty="0">
                <a:solidFill>
                  <a:schemeClr val="tx1"/>
                </a:solidFill>
                <a:effectLst/>
                <a:latin typeface="+mn-lt"/>
                <a:ea typeface="+mn-ea"/>
                <a:cs typeface="+mn-cs"/>
              </a:rPr>
              <a:t>When we address our</a:t>
            </a:r>
            <a:r>
              <a:rPr lang="en-CA" sz="1200" kern="1200" baseline="0" dirty="0">
                <a:solidFill>
                  <a:schemeClr val="tx1"/>
                </a:solidFill>
                <a:effectLst/>
                <a:latin typeface="+mn-lt"/>
                <a:ea typeface="+mn-ea"/>
                <a:cs typeface="+mn-cs"/>
              </a:rPr>
              <a:t> biases </a:t>
            </a:r>
            <a:r>
              <a:rPr lang="en-CA" sz="1200" kern="1200" dirty="0">
                <a:solidFill>
                  <a:schemeClr val="tx1"/>
                </a:solidFill>
                <a:effectLst/>
                <a:latin typeface="+mn-lt"/>
                <a:ea typeface="+mn-ea"/>
                <a:cs typeface="+mn-cs"/>
              </a:rPr>
              <a:t>towards substance use and increase</a:t>
            </a:r>
            <a:r>
              <a:rPr lang="en-CA" sz="1200" kern="1200" baseline="0" dirty="0">
                <a:solidFill>
                  <a:schemeClr val="tx1"/>
                </a:solidFill>
                <a:effectLst/>
                <a:latin typeface="+mn-lt"/>
                <a:ea typeface="+mn-ea"/>
                <a:cs typeface="+mn-cs"/>
              </a:rPr>
              <a:t> our</a:t>
            </a:r>
            <a:r>
              <a:rPr lang="en-CA" sz="1200" kern="1200" dirty="0">
                <a:solidFill>
                  <a:schemeClr val="tx1"/>
                </a:solidFill>
                <a:effectLst/>
                <a:latin typeface="+mn-lt"/>
                <a:ea typeface="+mn-ea"/>
                <a:cs typeface="+mn-cs"/>
              </a:rPr>
              <a:t> knowledge of how structural stigma operates, we are</a:t>
            </a:r>
            <a:r>
              <a:rPr lang="en-CA" sz="1200" kern="1200" baseline="0" dirty="0">
                <a:solidFill>
                  <a:schemeClr val="tx1"/>
                </a:solidFill>
                <a:effectLst/>
                <a:latin typeface="+mn-lt"/>
                <a:ea typeface="+mn-ea"/>
                <a:cs typeface="+mn-cs"/>
              </a:rPr>
              <a:t> better able to take </a:t>
            </a:r>
            <a:r>
              <a:rPr lang="en-CA" sz="1200" kern="1200" dirty="0">
                <a:solidFill>
                  <a:schemeClr val="tx1"/>
                </a:solidFill>
                <a:effectLst/>
                <a:latin typeface="+mn-lt"/>
                <a:ea typeface="+mn-ea"/>
                <a:cs typeface="+mn-cs"/>
              </a:rPr>
              <a:t>steps to reduce stigma when we see</a:t>
            </a:r>
            <a:r>
              <a:rPr lang="en-CA" sz="1200" kern="1200" baseline="0" dirty="0">
                <a:solidFill>
                  <a:schemeClr val="tx1"/>
                </a:solidFill>
                <a:effectLst/>
                <a:latin typeface="+mn-lt"/>
                <a:ea typeface="+mn-ea"/>
                <a:cs typeface="+mn-cs"/>
              </a:rPr>
              <a:t> it.</a:t>
            </a:r>
            <a:r>
              <a:rPr lang="en-CA" dirty="0"/>
              <a:t> </a:t>
            </a:r>
            <a:endParaRPr lang="en-US" sz="1200" b="0" i="0" kern="1200" dirty="0">
              <a:solidFill>
                <a:schemeClr val="tx1"/>
              </a:solidFill>
              <a:effectLst/>
              <a:latin typeface="+mn-lt"/>
              <a:ea typeface="+mn-ea"/>
              <a:cs typeface="+mn-cs"/>
            </a:endParaRPr>
          </a:p>
          <a:p>
            <a:pPr marL="171450" marR="0" lvl="0" indent="-171450" algn="l" defTabSz="9144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lang="en-US" sz="1200" b="0" i="0" strike="noStrike" kern="1200" baseline="0" dirty="0">
              <a:solidFill>
                <a:schemeClr val="tx1"/>
              </a:solidFill>
              <a:effectLst/>
              <a:latin typeface="+mn-lt"/>
              <a:ea typeface="+mn-ea"/>
              <a:cs typeface="+mn-cs"/>
            </a:endParaRPr>
          </a:p>
          <a:p>
            <a:endParaRPr lang="en-US" dirty="0">
              <a:latin typeface="+mn-lt"/>
              <a:cs typeface="Calibri"/>
            </a:endParaRPr>
          </a:p>
        </p:txBody>
      </p:sp>
      <p:sp>
        <p:nvSpPr>
          <p:cNvPr id="4" name="Slide Number Placeholder 3"/>
          <p:cNvSpPr>
            <a:spLocks noGrp="1"/>
          </p:cNvSpPr>
          <p:nvPr>
            <p:ph type="sldNum" sz="quarter" idx="5"/>
          </p:nvPr>
        </p:nvSpPr>
        <p:spPr/>
        <p:txBody>
          <a:bodyPr/>
          <a:lstStyle/>
          <a:p>
            <a:fld id="{04CF8972-41E8-46F7-B585-CB0E7A81BCBF}" type="slidenum">
              <a:t>34</a:t>
            </a:fld>
            <a:endParaRPr lang="en-US"/>
          </a:p>
        </p:txBody>
      </p:sp>
    </p:spTree>
    <p:extLst>
      <p:ext uri="{BB962C8B-B14F-4D97-AF65-F5344CB8AC3E}">
        <p14:creationId xmlns:p14="http://schemas.microsoft.com/office/powerpoint/2010/main" val="528571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kern="1200" noProof="0" dirty="0">
                <a:solidFill>
                  <a:schemeClr val="tx1"/>
                </a:solidFill>
                <a:effectLst/>
                <a:latin typeface="+mn-lt"/>
                <a:ea typeface="+mn-ea"/>
                <a:cs typeface="+mn-cs"/>
              </a:rPr>
              <a:t>Speaking</a:t>
            </a:r>
            <a:r>
              <a:rPr lang="fr-CA" sz="1200" b="1" kern="1200" dirty="0">
                <a:solidFill>
                  <a:schemeClr val="tx1"/>
                </a:solidFill>
                <a:effectLst/>
                <a:latin typeface="+mn-lt"/>
                <a:ea typeface="+mn-ea"/>
                <a:cs typeface="+mn-cs"/>
              </a:rPr>
              <a:t> Notes </a:t>
            </a:r>
          </a:p>
          <a:p>
            <a:pPr marL="171450" indent="-171450">
              <a:buFontTx/>
              <a:buChar char="-"/>
            </a:pPr>
            <a:r>
              <a:rPr lang="en-CA" sz="1200" b="0" i="1" kern="1200" noProof="0" dirty="0">
                <a:solidFill>
                  <a:schemeClr val="tx1"/>
                </a:solidFill>
                <a:effectLst/>
                <a:latin typeface="+mn-lt"/>
                <a:ea typeface="+mn-ea"/>
                <a:cs typeface="+mn-cs"/>
              </a:rPr>
              <a:t>Understanding</a:t>
            </a:r>
            <a:r>
              <a:rPr lang="fr-CA" sz="1200" b="0" i="1" kern="1200" dirty="0">
                <a:solidFill>
                  <a:schemeClr val="tx1"/>
                </a:solidFill>
                <a:effectLst/>
                <a:latin typeface="+mn-lt"/>
                <a:ea typeface="+mn-ea"/>
                <a:cs typeface="+mn-cs"/>
              </a:rPr>
              <a:t> Substance Use Health: A </a:t>
            </a:r>
            <a:r>
              <a:rPr lang="fr-CA" sz="1200" b="0" i="1" kern="1200" dirty="0" err="1">
                <a:solidFill>
                  <a:schemeClr val="tx1"/>
                </a:solidFill>
                <a:effectLst/>
                <a:latin typeface="+mn-lt"/>
                <a:ea typeface="+mn-ea"/>
                <a:cs typeface="+mn-cs"/>
              </a:rPr>
              <a:t>Matter</a:t>
            </a:r>
            <a:r>
              <a:rPr lang="fr-CA" sz="1200" b="0" i="1" kern="1200" dirty="0">
                <a:solidFill>
                  <a:schemeClr val="tx1"/>
                </a:solidFill>
                <a:effectLst/>
                <a:latin typeface="+mn-lt"/>
                <a:ea typeface="+mn-ea"/>
                <a:cs typeface="+mn-cs"/>
              </a:rPr>
              <a:t> of </a:t>
            </a:r>
            <a:r>
              <a:rPr lang="fr-CA" sz="1200" b="0" i="1" kern="1200" dirty="0" err="1">
                <a:solidFill>
                  <a:schemeClr val="tx1"/>
                </a:solidFill>
                <a:effectLst/>
                <a:latin typeface="+mn-lt"/>
                <a:ea typeface="+mn-ea"/>
                <a:cs typeface="+mn-cs"/>
              </a:rPr>
              <a:t>Equity</a:t>
            </a:r>
            <a:r>
              <a:rPr lang="fr-CA" sz="1200" b="0" i="1" kern="1200" dirty="0">
                <a:solidFill>
                  <a:schemeClr val="tx1"/>
                </a:solidFill>
                <a:effectLst/>
                <a:latin typeface="+mn-lt"/>
                <a:ea typeface="+mn-ea"/>
                <a:cs typeface="+mn-cs"/>
              </a:rPr>
              <a:t> </a:t>
            </a:r>
            <a:r>
              <a:rPr lang="fr-CA" sz="1200" b="0" kern="1200" dirty="0">
                <a:solidFill>
                  <a:schemeClr val="tx1"/>
                </a:solidFill>
                <a:effectLst/>
                <a:latin typeface="+mn-lt"/>
                <a:ea typeface="+mn-ea"/>
                <a:cs typeface="+mn-cs"/>
              </a:rPr>
              <a:t>by CAPSA</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CA" sz="1200" kern="1200" dirty="0">
                <a:solidFill>
                  <a:schemeClr val="tx1"/>
                </a:solidFill>
                <a:effectLst/>
                <a:latin typeface="+mn-lt"/>
                <a:ea typeface="+mn-ea"/>
                <a:cs typeface="+mn-cs"/>
              </a:rPr>
              <a:t>This tool was developed by a leading national organization of PWLLE working to reduce stigma for people who use substances or have a substance use disorder. </a:t>
            </a:r>
            <a:r>
              <a:rPr lang="fr-CA" sz="1200" b="0" kern="1200" dirty="0">
                <a:solidFill>
                  <a:schemeClr val="tx1"/>
                </a:solidFill>
                <a:effectLst/>
                <a:latin typeface="+mn-lt"/>
                <a:ea typeface="+mn-ea"/>
                <a:cs typeface="+mn-cs"/>
              </a:rPr>
              <a:t> </a:t>
            </a:r>
          </a:p>
          <a:p>
            <a:pPr marL="171450" indent="-171450">
              <a:buFontTx/>
              <a:buChar char="-"/>
            </a:pPr>
            <a:endParaRPr lang="fr-CA" sz="1200" b="0" kern="1200" dirty="0">
              <a:solidFill>
                <a:schemeClr val="tx1"/>
              </a:solidFill>
              <a:effectLst/>
              <a:latin typeface="+mn-lt"/>
              <a:ea typeface="+mn-ea"/>
              <a:cs typeface="+mn-cs"/>
            </a:endParaRPr>
          </a:p>
          <a:p>
            <a:pPr marL="171450" lvl="0" indent="-171450">
              <a:buFont typeface="Calibri" panose="020F0502020204030204" pitchFamily="34" charset="0"/>
              <a:buChar char="-"/>
            </a:pPr>
            <a:r>
              <a:rPr lang="en-CA" sz="1200" kern="1200" dirty="0">
                <a:solidFill>
                  <a:schemeClr val="tx1"/>
                </a:solidFill>
                <a:effectLst/>
                <a:latin typeface="+mn-lt"/>
                <a:ea typeface="+mn-ea"/>
                <a:cs typeface="+mn-cs"/>
              </a:rPr>
              <a:t>This tool introduces the concept of Substance Use Health, which aims to meet the needs of people where they are and end system-level stigma.</a:t>
            </a:r>
            <a:endParaRPr lang="fr-CA" sz="1200" kern="1200" dirty="0">
              <a:solidFill>
                <a:schemeClr val="tx1"/>
              </a:solidFill>
              <a:effectLst/>
              <a:latin typeface="+mn-lt"/>
              <a:ea typeface="+mn-ea"/>
              <a:cs typeface="+mn-cs"/>
            </a:endParaRPr>
          </a:p>
          <a:p>
            <a:pPr marL="171450" lvl="0" indent="-171450">
              <a:buFont typeface="Calibri" panose="020F0502020204030204" pitchFamily="34" charset="0"/>
              <a:buChar char="-"/>
            </a:pPr>
            <a:r>
              <a:rPr lang="en-CA" sz="1200" kern="1200" dirty="0">
                <a:solidFill>
                  <a:schemeClr val="tx1"/>
                </a:solidFill>
                <a:effectLst/>
                <a:latin typeface="+mn-lt"/>
                <a:ea typeface="+mn-ea"/>
                <a:cs typeface="+mn-cs"/>
              </a:rPr>
              <a:t>Can help to inform conversations about destigmatizing substance use </a:t>
            </a:r>
            <a:endParaRPr lang="fr-CA" sz="1200" kern="1200" dirty="0">
              <a:solidFill>
                <a:schemeClr val="tx1"/>
              </a:solidFill>
              <a:effectLst/>
              <a:latin typeface="+mn-lt"/>
              <a:ea typeface="+mn-ea"/>
              <a:cs typeface="+mn-cs"/>
            </a:endParaRPr>
          </a:p>
          <a:p>
            <a:pPr marL="171450" lvl="0" indent="-171450">
              <a:buFont typeface="Calibri" panose="020F0502020204030204" pitchFamily="34" charset="0"/>
              <a:buChar char="-"/>
            </a:pPr>
            <a:endParaRPr lang="en-CA" sz="1200" kern="1200" dirty="0">
              <a:solidFill>
                <a:schemeClr val="tx1"/>
              </a:solidFill>
              <a:effectLst/>
              <a:latin typeface="+mn-lt"/>
              <a:ea typeface="+mn-ea"/>
              <a:cs typeface="+mn-cs"/>
            </a:endParaRPr>
          </a:p>
          <a:p>
            <a:pPr marL="171450" lvl="0" indent="-171450">
              <a:buFont typeface="Calibri" panose="020F0502020204030204" pitchFamily="34" charset="0"/>
              <a:buChar char="-"/>
            </a:pPr>
            <a:r>
              <a:rPr lang="en-CA" sz="1200" kern="1200" dirty="0">
                <a:solidFill>
                  <a:schemeClr val="tx1"/>
                </a:solidFill>
                <a:effectLst/>
                <a:latin typeface="+mn-lt"/>
                <a:ea typeface="+mn-ea"/>
                <a:cs typeface="+mn-cs"/>
              </a:rPr>
              <a:t>Substance Use Health has already been adopted by many other health organizations, Task Forces, people in different countries, etc.</a:t>
            </a:r>
          </a:p>
          <a:p>
            <a:pPr marL="171450" lvl="0" indent="-171450">
              <a:buFont typeface="Calibri" panose="020F0502020204030204" pitchFamily="34" charset="0"/>
              <a:buChar char="-"/>
            </a:pPr>
            <a:endParaRPr lang="en-CA" sz="1200" kern="1200" dirty="0">
              <a:solidFill>
                <a:schemeClr val="tx1"/>
              </a:solidFill>
              <a:effectLst/>
              <a:latin typeface="+mn-lt"/>
              <a:ea typeface="+mn-ea"/>
              <a:cs typeface="+mn-cs"/>
            </a:endParaRPr>
          </a:p>
          <a:p>
            <a:pPr marL="171450" lvl="0" indent="-171450">
              <a:buFont typeface="Calibri" panose="020F0502020204030204" pitchFamily="34" charset="0"/>
              <a:buChar char="-"/>
            </a:pPr>
            <a:r>
              <a:rPr lang="en-CA" sz="1200" kern="1200" dirty="0">
                <a:solidFill>
                  <a:schemeClr val="tx1"/>
                </a:solidFill>
                <a:effectLst/>
                <a:latin typeface="+mn-lt"/>
                <a:ea typeface="+mn-ea"/>
                <a:cs typeface="+mn-cs"/>
              </a:rPr>
              <a:t>Link this to the cycle of harm: substance use health can interrupt this cycle by breaking the assumption that all substance use is bad and/or disordered.  Better self-determined health outcomes can be achieved when health and social service providers integrate this model into their personal beliefs and attitudes and when health and social service institutions integrate the model into their policies, procedures and systems. </a:t>
            </a:r>
          </a:p>
          <a:p>
            <a:pPr marL="171450" indent="-171450">
              <a:buFontTx/>
              <a:buChar char="-"/>
            </a:pPr>
            <a:r>
              <a:rPr lang="en-CA" sz="1200" kern="1200" dirty="0">
                <a:solidFill>
                  <a:schemeClr val="tx1"/>
                </a:solidFill>
                <a:effectLst/>
                <a:latin typeface="+mn-lt"/>
                <a:ea typeface="+mn-ea"/>
                <a:cs typeface="+mn-cs"/>
              </a:rPr>
              <a:t>The</a:t>
            </a:r>
            <a:r>
              <a:rPr lang="en-CA" sz="1200" kern="1200" baseline="0" dirty="0">
                <a:solidFill>
                  <a:schemeClr val="tx1"/>
                </a:solidFill>
                <a:effectLst/>
                <a:latin typeface="+mn-lt"/>
                <a:ea typeface="+mn-ea"/>
                <a:cs typeface="+mn-cs"/>
              </a:rPr>
              <a:t> link to this tool is available on </a:t>
            </a:r>
            <a:r>
              <a:rPr lang="en-CA" sz="1200" b="1" kern="1200" baseline="0" dirty="0">
                <a:solidFill>
                  <a:schemeClr val="tx1"/>
                </a:solidFill>
                <a:effectLst/>
                <a:latin typeface="+mn-lt"/>
                <a:ea typeface="+mn-ea"/>
                <a:cs typeface="+mn-cs"/>
              </a:rPr>
              <a:t>page 17 </a:t>
            </a:r>
            <a:r>
              <a:rPr lang="en-CA" sz="1200" kern="1200" baseline="0" dirty="0">
                <a:solidFill>
                  <a:schemeClr val="tx1"/>
                </a:solidFill>
                <a:effectLst/>
                <a:latin typeface="+mn-lt"/>
                <a:ea typeface="+mn-ea"/>
                <a:cs typeface="+mn-cs"/>
              </a:rPr>
              <a:t>of the participant workbook</a:t>
            </a:r>
            <a:r>
              <a:rPr lang="en-CA" dirty="0"/>
              <a:t> </a:t>
            </a:r>
            <a:endParaRPr lang="en-CA" dirty="0">
              <a:latin typeface="+mn-lt"/>
              <a:cs typeface="Calibri"/>
            </a:endParaRPr>
          </a:p>
          <a:p>
            <a:endParaRPr lang="en-CA" dirty="0">
              <a:latin typeface="+mn-lt"/>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35</a:t>
            </a:fld>
            <a:endParaRPr lang="en-CA"/>
          </a:p>
        </p:txBody>
      </p:sp>
    </p:spTree>
    <p:extLst>
      <p:ext uri="{BB962C8B-B14F-4D97-AF65-F5344CB8AC3E}">
        <p14:creationId xmlns:p14="http://schemas.microsoft.com/office/powerpoint/2010/main" val="386584447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solidFill>
                  <a:schemeClr val="tx1">
                    <a:lumMod val="65000"/>
                    <a:lumOff val="35000"/>
                  </a:schemeClr>
                </a:solidFill>
                <a:cs typeface="Calibri"/>
              </a:rPr>
              <a:t>Speaking Notes:</a:t>
            </a:r>
            <a:endParaRPr lang="en-GB" sz="1200" b="1" dirty="0">
              <a:solidFill>
                <a:schemeClr val="tx1">
                  <a:lumMod val="65000"/>
                  <a:lumOff val="35000"/>
                </a:schemeClr>
              </a:solidFill>
              <a:latin typeface="+mn-lt"/>
            </a:endParaRPr>
          </a:p>
          <a:p>
            <a:pPr marL="285750" indent="-285750">
              <a:buFont typeface="Calibri,Sans-Serif"/>
              <a:buChar char="-"/>
            </a:pPr>
            <a:r>
              <a:rPr lang="en-GB" sz="1200" dirty="0">
                <a:solidFill>
                  <a:schemeClr val="tx1">
                    <a:lumMod val="65000"/>
                    <a:lumOff val="35000"/>
                  </a:schemeClr>
                </a:solidFill>
                <a:latin typeface="+mn-lt"/>
              </a:rPr>
              <a:t>Thank participants for their contributions and connect to</a:t>
            </a:r>
            <a:r>
              <a:rPr lang="en-GB" sz="1200" baseline="0" dirty="0">
                <a:solidFill>
                  <a:schemeClr val="tx1">
                    <a:lumMod val="65000"/>
                    <a:lumOff val="35000"/>
                  </a:schemeClr>
                </a:solidFill>
                <a:latin typeface="+mn-lt"/>
              </a:rPr>
              <a:t> </a:t>
            </a:r>
            <a:r>
              <a:rPr lang="en-GB" sz="1200" b="1" baseline="0" dirty="0">
                <a:solidFill>
                  <a:schemeClr val="tx1">
                    <a:lumMod val="65000"/>
                    <a:lumOff val="35000"/>
                  </a:schemeClr>
                </a:solidFill>
                <a:latin typeface="+mn-lt"/>
              </a:rPr>
              <a:t>learning objective 1: </a:t>
            </a:r>
            <a:r>
              <a:rPr lang="en-US" dirty="0">
                <a:solidFill>
                  <a:schemeClr val="tx1">
                    <a:lumMod val="65000"/>
                    <a:lumOff val="35000"/>
                  </a:schemeClr>
                </a:solidFill>
              </a:rPr>
              <a:t> </a:t>
            </a:r>
            <a:r>
              <a:rPr lang="en-US" i="1" dirty="0">
                <a:solidFill>
                  <a:schemeClr val="tx1">
                    <a:lumMod val="65000"/>
                    <a:lumOff val="35000"/>
                  </a:schemeClr>
                </a:solidFill>
              </a:rPr>
              <a:t>Strengthened </a:t>
            </a:r>
            <a:r>
              <a:rPr lang="en-US" i="1" baseline="0" dirty="0">
                <a:solidFill>
                  <a:schemeClr val="tx1">
                    <a:lumMod val="65000"/>
                    <a:lumOff val="35000"/>
                  </a:schemeClr>
                </a:solidFill>
              </a:rPr>
              <a:t>understanding of </a:t>
            </a:r>
            <a:r>
              <a:rPr lang="en-US" i="1" dirty="0">
                <a:solidFill>
                  <a:schemeClr val="tx1">
                    <a:lumMod val="65000"/>
                    <a:lumOff val="35000"/>
                  </a:schemeClr>
                </a:solidFill>
              </a:rPr>
              <a:t>the </a:t>
            </a:r>
            <a:r>
              <a:rPr lang="en-US" i="1" baseline="0" dirty="0">
                <a:solidFill>
                  <a:schemeClr val="tx1">
                    <a:lumMod val="65000"/>
                    <a:lumOff val="35000"/>
                  </a:schemeClr>
                </a:solidFill>
              </a:rPr>
              <a:t>various forms of stigma</a:t>
            </a:r>
            <a:r>
              <a:rPr lang="en-US" i="1" dirty="0">
                <a:solidFill>
                  <a:schemeClr val="tx1">
                    <a:lumMod val="65000"/>
                    <a:lumOff val="35000"/>
                  </a:schemeClr>
                </a:solidFill>
              </a:rPr>
              <a:t> and factors that contribute to substance use related stigma  </a:t>
            </a:r>
            <a:endParaRPr lang="en-US" dirty="0">
              <a:solidFill>
                <a:schemeClr val="tx1">
                  <a:lumMod val="65000"/>
                  <a:lumOff val="35000"/>
                </a:schemeClr>
              </a:solidFill>
            </a:endParaRPr>
          </a:p>
          <a:p>
            <a:pPr marL="285750" indent="-285750">
              <a:buFont typeface="Calibri,Sans-Serif"/>
              <a:buChar char="-"/>
            </a:pPr>
            <a:endParaRPr lang="en-US" dirty="0">
              <a:solidFill>
                <a:schemeClr val="tx1">
                  <a:lumMod val="65000"/>
                  <a:lumOff val="35000"/>
                </a:schemeClr>
              </a:solidFill>
            </a:endParaRPr>
          </a:p>
          <a:p>
            <a:pPr>
              <a:buFont typeface="Arial" panose="020B0604020202020204" pitchFamily="34" charset="0"/>
            </a:pPr>
            <a:endParaRPr lang="en-GB" dirty="0">
              <a:solidFill>
                <a:schemeClr val="tx1">
                  <a:lumMod val="65000"/>
                  <a:lumOff val="35000"/>
                </a:schemeClr>
              </a:solidFill>
              <a:cs typeface="Calibri" panose="020F0502020204030204"/>
            </a:endParaRPr>
          </a:p>
          <a:p>
            <a:r>
              <a:rPr lang="en-GB" u="sng" dirty="0">
                <a:solidFill>
                  <a:schemeClr val="tx1">
                    <a:lumMod val="65000"/>
                    <a:lumOff val="35000"/>
                  </a:schemeClr>
                </a:solidFill>
                <a:cs typeface="Calibri" panose="020F0502020204030204"/>
              </a:rPr>
              <a:t>Recap the 'Unpacking Stigma' section:</a:t>
            </a:r>
            <a:endParaRPr lang="en-GB" sz="1200" u="sng" dirty="0">
              <a:solidFill>
                <a:schemeClr val="tx1">
                  <a:lumMod val="65000"/>
                  <a:lumOff val="35000"/>
                </a:schemeClr>
              </a:solidFill>
              <a:latin typeface="+mn-lt"/>
              <a:cs typeface="Calibri" panose="020F0502020204030204"/>
            </a:endParaRPr>
          </a:p>
          <a:p>
            <a:pPr marL="171450" indent="-171450">
              <a:buFontTx/>
              <a:buChar char="-"/>
            </a:pPr>
            <a:r>
              <a:rPr lang="en-GB" sz="1200" dirty="0">
                <a:solidFill>
                  <a:schemeClr val="tx1">
                    <a:lumMod val="65000"/>
                    <a:lumOff val="35000"/>
                  </a:schemeClr>
                </a:solidFill>
                <a:latin typeface="+mn-lt"/>
              </a:rPr>
              <a:t>Many words come to mind when we think of stigma.</a:t>
            </a:r>
            <a:endParaRPr lang="en-GB" sz="1200" dirty="0">
              <a:solidFill>
                <a:schemeClr val="tx1">
                  <a:lumMod val="65000"/>
                  <a:lumOff val="35000"/>
                </a:schemeClr>
              </a:solidFill>
              <a:latin typeface="+mn-lt"/>
              <a:cs typeface="Calibri"/>
            </a:endParaRPr>
          </a:p>
          <a:p>
            <a:pPr marL="171450" indent="-171450">
              <a:buFontTx/>
              <a:buChar char="-"/>
            </a:pPr>
            <a:r>
              <a:rPr lang="en-GB" sz="1200" dirty="0">
                <a:solidFill>
                  <a:schemeClr val="tx1">
                    <a:lumMod val="65000"/>
                    <a:lumOff val="35000"/>
                  </a:schemeClr>
                </a:solidFill>
                <a:latin typeface="+mn-lt"/>
              </a:rPr>
              <a:t>The messages we receive about substance use come various systems and structures.</a:t>
            </a:r>
            <a:endParaRPr lang="en-GB" sz="1200" dirty="0">
              <a:solidFill>
                <a:schemeClr val="tx1">
                  <a:lumMod val="65000"/>
                  <a:lumOff val="35000"/>
                </a:schemeClr>
              </a:solidFill>
              <a:latin typeface="+mn-lt"/>
              <a:cs typeface="Calibri"/>
            </a:endParaRPr>
          </a:p>
          <a:p>
            <a:pPr marL="784860" lvl="1" indent="-301625">
              <a:buFont typeface="Arial" panose="020B0604020202020204" pitchFamily="34" charset="0"/>
              <a:buChar char="•"/>
            </a:pPr>
            <a:r>
              <a:rPr lang="en-GB" sz="1200" dirty="0">
                <a:solidFill>
                  <a:schemeClr val="tx1">
                    <a:lumMod val="65000"/>
                    <a:lumOff val="35000"/>
                  </a:schemeClr>
                </a:solidFill>
                <a:latin typeface="+mn-lt"/>
              </a:rPr>
              <a:t>These are false beliefs,</a:t>
            </a:r>
            <a:r>
              <a:rPr lang="en-GB" sz="1200" baseline="0" dirty="0">
                <a:solidFill>
                  <a:schemeClr val="tx1">
                    <a:lumMod val="65000"/>
                    <a:lumOff val="35000"/>
                  </a:schemeClr>
                </a:solidFill>
                <a:latin typeface="+mn-lt"/>
              </a:rPr>
              <a:t> </a:t>
            </a:r>
            <a:r>
              <a:rPr lang="en-GB" sz="1200" dirty="0">
                <a:solidFill>
                  <a:schemeClr val="tx1">
                    <a:lumMod val="65000"/>
                    <a:lumOff val="35000"/>
                  </a:schemeClr>
                </a:solidFill>
                <a:latin typeface="+mn-lt"/>
              </a:rPr>
              <a:t>negative stereotypes,</a:t>
            </a:r>
            <a:r>
              <a:rPr lang="en-GB" sz="1200" baseline="0" dirty="0">
                <a:solidFill>
                  <a:schemeClr val="tx1">
                    <a:lumMod val="65000"/>
                    <a:lumOff val="35000"/>
                  </a:schemeClr>
                </a:solidFill>
                <a:latin typeface="+mn-lt"/>
              </a:rPr>
              <a:t> or misinformation</a:t>
            </a:r>
            <a:r>
              <a:rPr lang="en-GB" dirty="0">
                <a:solidFill>
                  <a:schemeClr val="tx1">
                    <a:lumMod val="65000"/>
                    <a:lumOff val="35000"/>
                  </a:schemeClr>
                </a:solidFill>
              </a:rPr>
              <a:t> </a:t>
            </a:r>
            <a:endParaRPr lang="en-GB" sz="1200" baseline="0" dirty="0">
              <a:solidFill>
                <a:schemeClr val="tx1">
                  <a:lumMod val="65000"/>
                  <a:lumOff val="35000"/>
                </a:schemeClr>
              </a:solidFill>
              <a:latin typeface="+mn-lt"/>
              <a:cs typeface="Calibri"/>
            </a:endParaRPr>
          </a:p>
          <a:p>
            <a:pPr marL="784860" lvl="1" indent="-301625">
              <a:buFont typeface="Arial" panose="020B0604020202020204" pitchFamily="34" charset="0"/>
              <a:buChar char="•"/>
            </a:pPr>
            <a:r>
              <a:rPr lang="en-GB" sz="1200" dirty="0">
                <a:solidFill>
                  <a:schemeClr val="tx1">
                    <a:lumMod val="65000"/>
                    <a:lumOff val="35000"/>
                  </a:schemeClr>
                </a:solidFill>
                <a:latin typeface="+mn-lt"/>
              </a:rPr>
              <a:t>Many forms of stigma exist (perceived, enacted, internalized, intersectional, structural)</a:t>
            </a:r>
            <a:r>
              <a:rPr lang="en-GB" dirty="0">
                <a:solidFill>
                  <a:schemeClr val="tx1">
                    <a:lumMod val="65000"/>
                    <a:lumOff val="35000"/>
                  </a:schemeClr>
                </a:solidFill>
              </a:rPr>
              <a:t> </a:t>
            </a:r>
            <a:br>
              <a:rPr lang="en-GB" dirty="0">
                <a:solidFill>
                  <a:schemeClr val="tx1">
                    <a:lumMod val="65000"/>
                    <a:lumOff val="35000"/>
                  </a:schemeClr>
                </a:solidFill>
              </a:rPr>
            </a:br>
            <a:endParaRPr lang="en-GB" sz="1200" dirty="0">
              <a:solidFill>
                <a:schemeClr val="tx1">
                  <a:lumMod val="65000"/>
                  <a:lumOff val="35000"/>
                </a:schemeClr>
              </a:solidFill>
              <a:latin typeface="+mn-lt"/>
              <a:cs typeface="Calibri"/>
            </a:endParaRPr>
          </a:p>
          <a:p>
            <a:pPr marL="171450" indent="-171450">
              <a:buFontTx/>
              <a:buChar char="-"/>
            </a:pPr>
            <a:r>
              <a:rPr lang="en-GB" sz="1200" b="1" dirty="0">
                <a:solidFill>
                  <a:schemeClr val="tx1">
                    <a:lumMod val="65000"/>
                    <a:lumOff val="35000"/>
                  </a:schemeClr>
                </a:solidFill>
                <a:latin typeface="+mn-lt"/>
                <a:ea typeface="Arial"/>
                <a:cs typeface="Calibri"/>
                <a:sym typeface="Arial"/>
              </a:rPr>
              <a:t>Structural stigma </a:t>
            </a:r>
            <a:r>
              <a:rPr lang="en-GB" sz="1200" dirty="0">
                <a:solidFill>
                  <a:schemeClr val="tx1">
                    <a:lumMod val="65000"/>
                    <a:lumOff val="35000"/>
                  </a:schemeClr>
                </a:solidFill>
                <a:latin typeface="+mn-lt"/>
                <a:ea typeface="Arial"/>
                <a:cs typeface="Calibri"/>
                <a:sym typeface="Arial"/>
              </a:rPr>
              <a:t>is composed of policies, practices, programs and laws that perpetuate health inequities and discrimination towards people that use drugs.</a:t>
            </a:r>
            <a:r>
              <a:rPr lang="en-GB" dirty="0">
                <a:solidFill>
                  <a:schemeClr val="tx1">
                    <a:lumMod val="65000"/>
                    <a:lumOff val="35000"/>
                  </a:schemeClr>
                </a:solidFill>
              </a:rPr>
              <a:t> </a:t>
            </a:r>
            <a:endParaRPr lang="en-GB" sz="1200" dirty="0">
              <a:solidFill>
                <a:schemeClr val="tx1">
                  <a:lumMod val="65000"/>
                  <a:lumOff val="35000"/>
                </a:schemeClr>
              </a:solidFill>
              <a:latin typeface="+mn-lt"/>
              <a:ea typeface="+mn-ea"/>
              <a:cs typeface="+mn-cs"/>
            </a:endParaRPr>
          </a:p>
          <a:p>
            <a:pPr marL="628650" lvl="1" indent="-171450">
              <a:buFont typeface="Arial" panose="020B0604020202020204" pitchFamily="34" charset="0"/>
              <a:buChar char="•"/>
            </a:pPr>
            <a:r>
              <a:rPr lang="en-GB" sz="1200" dirty="0">
                <a:solidFill>
                  <a:schemeClr val="tx1">
                    <a:lumMod val="65000"/>
                    <a:lumOff val="35000"/>
                  </a:schemeClr>
                </a:solidFill>
                <a:latin typeface="+mn-lt"/>
                <a:ea typeface="Arial"/>
                <a:cs typeface="Calibri"/>
                <a:sym typeface="Arial"/>
              </a:rPr>
              <a:t>Our individual actions and beliefs contribute to these systems and structures.</a:t>
            </a:r>
            <a:r>
              <a:rPr lang="en-GB" dirty="0">
                <a:solidFill>
                  <a:schemeClr val="tx1">
                    <a:lumMod val="65000"/>
                    <a:lumOff val="35000"/>
                  </a:schemeClr>
                </a:solidFill>
                <a:ea typeface="Arial"/>
                <a:cs typeface="Calibri"/>
                <a:sym typeface="Arial"/>
              </a:rPr>
              <a:t> </a:t>
            </a:r>
            <a:endParaRPr lang="en-GB" sz="1200" dirty="0">
              <a:solidFill>
                <a:schemeClr val="tx1">
                  <a:lumMod val="65000"/>
                  <a:lumOff val="35000"/>
                </a:schemeClr>
              </a:solidFill>
              <a:latin typeface="+mn-lt"/>
              <a:ea typeface="Arial"/>
              <a:cs typeface="Calibri"/>
            </a:endParaRPr>
          </a:p>
          <a:p>
            <a:endParaRPr lang="en-CA" sz="1200" dirty="0">
              <a:latin typeface="+mn-lt"/>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36</a:t>
            </a:fld>
            <a:endParaRPr lang="en-CA"/>
          </a:p>
        </p:txBody>
      </p:sp>
    </p:spTree>
    <p:extLst>
      <p:ext uri="{BB962C8B-B14F-4D97-AF65-F5344CB8AC3E}">
        <p14:creationId xmlns:p14="http://schemas.microsoft.com/office/powerpoint/2010/main" val="10289241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Instructions: </a:t>
            </a:r>
            <a:endParaRPr lang="en-CA" dirty="0"/>
          </a:p>
          <a:p>
            <a:pPr marL="171450" indent="-171450">
              <a:buFontTx/>
              <a:buChar char="-"/>
            </a:pPr>
            <a:r>
              <a:rPr lang="en-US" dirty="0"/>
              <a:t>Introduce </a:t>
            </a:r>
            <a:r>
              <a:rPr lang="en-US" sz="1200" kern="1200" dirty="0">
                <a:solidFill>
                  <a:schemeClr val="tx1"/>
                </a:solidFill>
                <a:effectLst/>
                <a:ea typeface="+mn-ea"/>
                <a:cs typeface="+mn-cs"/>
              </a:rPr>
              <a:t>first case scenario</a:t>
            </a:r>
          </a:p>
          <a:p>
            <a:pPr marL="171450" indent="-171450">
              <a:buFontTx/>
              <a:buChar char="-"/>
            </a:pPr>
            <a:endParaRPr lang="en-CA" baseline="0" dirty="0"/>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37</a:t>
            </a:fld>
            <a:endParaRPr lang="en-CA"/>
          </a:p>
        </p:txBody>
      </p:sp>
    </p:spTree>
    <p:extLst>
      <p:ext uri="{BB962C8B-B14F-4D97-AF65-F5344CB8AC3E}">
        <p14:creationId xmlns:p14="http://schemas.microsoft.com/office/powerpoint/2010/main" val="17037629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Instructions: </a:t>
            </a:r>
          </a:p>
          <a:p>
            <a:pPr>
              <a:defRPr/>
            </a:pPr>
            <a:endParaRPr lang="en-US" b="1" dirty="0"/>
          </a:p>
          <a:p>
            <a:pPr marL="171450" indent="-171450">
              <a:buFontTx/>
              <a:buChar char="-"/>
              <a:defRPr/>
            </a:pPr>
            <a:r>
              <a:rPr lang="en-US" b="0" dirty="0"/>
              <a:t>Provide purpose of this activity:</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ea typeface="+mn-ea"/>
                <a:cs typeface="+mn-cs"/>
              </a:rPr>
              <a:t>To encourage participants to think critically about how to apply harm reduction/substance use health principles in real life scenarios.</a:t>
            </a:r>
            <a:r>
              <a:rPr lang="fr-CA" sz="1200" kern="1200" baseline="0" dirty="0">
                <a:solidFill>
                  <a:schemeClr val="tx1"/>
                </a:solidFill>
                <a:effectLst/>
                <a:ea typeface="+mn-ea"/>
                <a:cs typeface="+mn-cs"/>
              </a:rPr>
              <a:t>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ea typeface="+mn-ea"/>
                <a:cs typeface="+mn-cs"/>
              </a:rPr>
              <a:t>Aim to create a space for shared learning and to consider different perspectives</a:t>
            </a:r>
            <a:r>
              <a:rPr lang="en-US" sz="1200" kern="1200" baseline="0" dirty="0">
                <a:solidFill>
                  <a:schemeClr val="tx1"/>
                </a:solidFill>
                <a:effectLst/>
                <a:ea typeface="+mn-ea"/>
                <a:cs typeface="+mn-cs"/>
              </a:rPr>
              <a:t>.</a:t>
            </a:r>
            <a:endParaRPr lang="fr-CA" sz="1200" kern="1200" dirty="0">
              <a:solidFill>
                <a:schemeClr val="tx1"/>
              </a:solidFill>
              <a:effectLst/>
              <a:ea typeface="+mn-ea"/>
              <a:cs typeface="+mn-cs"/>
            </a:endParaRPr>
          </a:p>
          <a:p>
            <a:pPr marL="628650" lvl="1" indent="-171450">
              <a:buFontTx/>
              <a:buChar char="-"/>
              <a:defRPr/>
            </a:pPr>
            <a:endParaRPr lang="en-US" b="0" dirty="0"/>
          </a:p>
          <a:p>
            <a:pPr marL="171450" indent="-171450">
              <a:buFontTx/>
              <a:buChar char="-"/>
              <a:defRPr/>
            </a:pPr>
            <a:r>
              <a:rPr lang="en-US" b="0" dirty="0"/>
              <a:t>Present instructions outlined on slide:</a:t>
            </a:r>
          </a:p>
          <a:p>
            <a:pPr marL="685800" lvl="1" indent="-228600">
              <a:buFont typeface="+mj-lt"/>
              <a:buAutoNum type="arabicPeriod"/>
            </a:pPr>
            <a:r>
              <a:rPr lang="en-US" sz="1200" kern="1200" dirty="0">
                <a:solidFill>
                  <a:schemeClr val="tx1"/>
                </a:solidFill>
                <a:effectLst/>
                <a:ea typeface="+mn-ea"/>
                <a:cs typeface="+mn-cs"/>
              </a:rPr>
              <a:t>After reading the case scenario, we’re going to split up into breakout rooms of 4-5 people to have group discussions.</a:t>
            </a:r>
            <a:endParaRPr lang="fr-CA" sz="1200" kern="1200" dirty="0">
              <a:solidFill>
                <a:schemeClr val="tx1"/>
              </a:solidFill>
              <a:effectLst/>
              <a:ea typeface="+mn-ea"/>
              <a:cs typeface="+mn-cs"/>
            </a:endParaRPr>
          </a:p>
          <a:p>
            <a:pPr marL="685800" lvl="1" indent="-228600">
              <a:buFont typeface="+mj-lt"/>
              <a:buAutoNum type="arabicPeriod"/>
            </a:pPr>
            <a:r>
              <a:rPr lang="en-US" sz="1200" kern="1200" dirty="0">
                <a:solidFill>
                  <a:schemeClr val="tx1"/>
                </a:solidFill>
                <a:effectLst/>
                <a:ea typeface="+mn-ea"/>
                <a:cs typeface="+mn-cs"/>
              </a:rPr>
              <a:t>One of the facilitators will come to your breakout room </a:t>
            </a:r>
            <a:r>
              <a:rPr lang="en-CA" sz="1200" kern="1200" dirty="0">
                <a:solidFill>
                  <a:schemeClr val="tx1"/>
                </a:solidFill>
                <a:effectLst/>
                <a:ea typeface="+mn-ea"/>
                <a:cs typeface="+mn-cs"/>
              </a:rPr>
              <a:t>at the beginning to answer any questions </a:t>
            </a:r>
            <a:endParaRPr lang="fr-CA" sz="1200" kern="1200" dirty="0">
              <a:solidFill>
                <a:schemeClr val="tx1"/>
              </a:solidFill>
              <a:effectLst/>
              <a:ea typeface="+mn-ea"/>
              <a:cs typeface="+mn-cs"/>
            </a:endParaRPr>
          </a:p>
          <a:p>
            <a:pPr marL="685800" lvl="1" indent="-228600">
              <a:buFont typeface="+mj-lt"/>
              <a:buAutoNum type="arabicPeriod"/>
            </a:pPr>
            <a:r>
              <a:rPr lang="en-US" sz="1200" kern="1200" dirty="0">
                <a:solidFill>
                  <a:schemeClr val="tx1"/>
                </a:solidFill>
                <a:effectLst/>
                <a:ea typeface="+mn-ea"/>
                <a:cs typeface="+mn-cs"/>
              </a:rPr>
              <a:t>You will spend about 20 minutes in this breakout room before coming back to the group for a larger discussion.</a:t>
            </a:r>
            <a:endParaRPr lang="fr-CA" sz="1200" kern="1200" dirty="0">
              <a:solidFill>
                <a:schemeClr val="tx1"/>
              </a:solidFill>
              <a:effectLst/>
              <a:ea typeface="+mn-ea"/>
              <a:cs typeface="+mn-cs"/>
            </a:endParaRPr>
          </a:p>
          <a:p>
            <a:pPr marL="685800" lvl="1" indent="-228600">
              <a:buFont typeface="+mj-lt"/>
              <a:buAutoNum type="arabicPeriod"/>
            </a:pPr>
            <a:r>
              <a:rPr lang="en-US" sz="1200" kern="1200" dirty="0">
                <a:solidFill>
                  <a:schemeClr val="tx1"/>
                </a:solidFill>
                <a:effectLst/>
                <a:ea typeface="+mn-ea"/>
                <a:cs typeface="+mn-cs"/>
              </a:rPr>
              <a:t>Any questions?</a:t>
            </a:r>
            <a:endParaRPr lang="fr-CA" sz="1200" kern="1200" dirty="0">
              <a:solidFill>
                <a:schemeClr val="tx1"/>
              </a:solidFill>
              <a:effectLst/>
              <a:ea typeface="+mn-ea"/>
              <a:cs typeface="+mn-cs"/>
            </a:endParaRPr>
          </a:p>
          <a:p>
            <a:pPr marL="628650" lvl="1" indent="-171450">
              <a:buFontTx/>
              <a:buChar char="-"/>
              <a:defRPr/>
            </a:pPr>
            <a:endParaRPr lang="en-US" b="0" dirty="0"/>
          </a:p>
          <a:p>
            <a:pPr marL="628650" lvl="1" indent="-171450">
              <a:buFontTx/>
              <a:buChar char="-"/>
              <a:defRPr/>
            </a:pPr>
            <a:endParaRPr lang="en-US" b="0" dirty="0"/>
          </a:p>
          <a:p>
            <a:endParaRPr lang="fr-CA" dirty="0"/>
          </a:p>
        </p:txBody>
      </p:sp>
      <p:sp>
        <p:nvSpPr>
          <p:cNvPr id="4" name="Slide Number Placeholder 3"/>
          <p:cNvSpPr>
            <a:spLocks noGrp="1"/>
          </p:cNvSpPr>
          <p:nvPr>
            <p:ph type="sldNum" sz="quarter" idx="5"/>
          </p:nvPr>
        </p:nvSpPr>
        <p:spPr/>
        <p:txBody>
          <a:bodyPr/>
          <a:lstStyle/>
          <a:p>
            <a:fld id="{04CF8972-41E8-46F7-B585-CB0E7A81BCBF}" type="slidenum">
              <a:rPr lang="fr-CA" smtClean="0"/>
              <a:t>38</a:t>
            </a:fld>
            <a:endParaRPr lang="fr-CA"/>
          </a:p>
        </p:txBody>
      </p:sp>
    </p:spTree>
    <p:extLst>
      <p:ext uri="{BB962C8B-B14F-4D97-AF65-F5344CB8AC3E}">
        <p14:creationId xmlns:p14="http://schemas.microsoft.com/office/powerpoint/2010/main" val="34800211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a:t>
            </a:r>
            <a:endParaRPr lang="en-US" sz="1200" b="0" i="0" u="none" strike="noStrike" kern="1200" baseline="0" dirty="0">
              <a:solidFill>
                <a:schemeClr val="tx1"/>
              </a:solidFill>
              <a:latin typeface="+mn-lt"/>
              <a:ea typeface="+mn-ea"/>
              <a:cs typeface="+mn-cs"/>
            </a:endParaRPr>
          </a:p>
          <a:p>
            <a:pPr marL="171450" indent="-171450">
              <a:buFontTx/>
              <a:buChar char="-"/>
            </a:pPr>
            <a:r>
              <a:rPr lang="en-US" sz="1200" b="0" i="0" u="none" strike="noStrike" kern="1200" baseline="0" dirty="0">
                <a:solidFill>
                  <a:schemeClr val="tx1"/>
                </a:solidFill>
                <a:latin typeface="+mn-lt"/>
                <a:ea typeface="+mn-ea"/>
                <a:cs typeface="+mn-cs"/>
              </a:rPr>
              <a:t>Ask participants if they have any questions about the scenario or group activity</a:t>
            </a:r>
            <a:r>
              <a:rPr lang="en-US" dirty="0"/>
              <a:t> </a:t>
            </a:r>
            <a:endParaRPr lang="en-US" sz="1200" b="0" i="0" u="none" strike="noStrike" kern="1200" baseline="0" dirty="0">
              <a:solidFill>
                <a:schemeClr val="tx1"/>
              </a:solidFill>
              <a:latin typeface="+mn-lt"/>
              <a:ea typeface="+mn-ea"/>
              <a:cs typeface="Calibri"/>
            </a:endParaRPr>
          </a:p>
          <a:p>
            <a:pPr marL="171450" indent="-171450">
              <a:buFontTx/>
              <a:buChar char="-"/>
            </a:pPr>
            <a:r>
              <a:rPr lang="en-US" sz="1200" b="0" i="0" u="none" strike="noStrike" kern="1200" baseline="0" dirty="0">
                <a:solidFill>
                  <a:schemeClr val="tx1"/>
                </a:solidFill>
                <a:latin typeface="+mn-lt"/>
                <a:ea typeface="+mn-ea"/>
                <a:cs typeface="+mn-cs"/>
              </a:rPr>
              <a:t>Prompt participants to use their participant manual to read the scenario (page 10) and refer to the tips for having challenging conversations that were just covered when working through this case scenario</a:t>
            </a:r>
            <a:endParaRPr lang="en-US" sz="1200" b="0" i="0" u="none" strike="noStrike" kern="1200" baseline="0" dirty="0">
              <a:solidFill>
                <a:schemeClr val="tx1"/>
              </a:solidFill>
              <a:latin typeface="+mn-lt"/>
              <a:cs typeface="Calibri"/>
            </a:endParaRPr>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0" indent="0">
              <a:buFont typeface="Arial" panose="020B0604020202020204" pitchFamily="34" charset="0"/>
              <a:buNone/>
            </a:pPr>
            <a:r>
              <a:rPr lang="en-US" sz="1200" b="1" i="0" u="none" strike="noStrike" kern="1200" baseline="0" dirty="0">
                <a:solidFill>
                  <a:schemeClr val="tx1"/>
                </a:solidFill>
                <a:latin typeface="+mn-lt"/>
                <a:ea typeface="+mn-ea"/>
                <a:cs typeface="+mn-cs"/>
              </a:rPr>
              <a:t>Discussion Questions + Potential Responses:</a:t>
            </a:r>
          </a:p>
          <a:p>
            <a:pPr marL="228600" indent="-228600">
              <a:buFont typeface="+mj-lt"/>
              <a:buAutoNum type="arabicPeriod"/>
            </a:pPr>
            <a:r>
              <a:rPr lang="en-US" sz="1200" b="0" i="0" u="sng" strike="noStrike" kern="1200" baseline="0" dirty="0">
                <a:solidFill>
                  <a:schemeClr val="tx1"/>
                </a:solidFill>
                <a:latin typeface="+mn-lt"/>
                <a:ea typeface="+mn-ea"/>
                <a:cs typeface="+mn-cs"/>
              </a:rPr>
              <a:t>What are your initial reactions to this situation?</a:t>
            </a:r>
          </a:p>
          <a:p>
            <a:pPr marL="628650" lvl="1" indent="-171450">
              <a:buFontTx/>
              <a:buChar char="-"/>
            </a:pPr>
            <a:r>
              <a:rPr lang="en-US" sz="1200" kern="1200" dirty="0">
                <a:solidFill>
                  <a:schemeClr val="tx1"/>
                </a:solidFill>
                <a:latin typeface="+mn-lt"/>
                <a:ea typeface="+mn-ea"/>
                <a:cs typeface="+mn-cs"/>
              </a:rPr>
              <a:t>Feeling: sad, overwhelmed, unsure what to do, having little control over situation</a:t>
            </a:r>
          </a:p>
          <a:p>
            <a:pPr marL="628650" lvl="1" indent="-171450">
              <a:buFontTx/>
              <a:buChar char="-"/>
            </a:pPr>
            <a:r>
              <a:rPr lang="en-US" sz="1200" kern="1200" dirty="0">
                <a:solidFill>
                  <a:schemeClr val="tx1"/>
                </a:solidFill>
                <a:latin typeface="+mn-lt"/>
                <a:ea typeface="+mn-ea"/>
                <a:cs typeface="+mn-cs"/>
              </a:rPr>
              <a:t>Acknowledging that this is a common occurrence </a:t>
            </a:r>
          </a:p>
          <a:p>
            <a:pPr marL="0" indent="0">
              <a:buFont typeface="+mj-lt"/>
              <a:buNone/>
            </a:pPr>
            <a:r>
              <a:rPr lang="en-US" dirty="0"/>
              <a:t> </a:t>
            </a:r>
            <a:endParaRPr lang="en-US" sz="1200" b="0" i="0" u="none" strike="noStrike" kern="1200" baseline="0" dirty="0">
              <a:solidFill>
                <a:schemeClr val="tx1"/>
              </a:solidFill>
              <a:latin typeface="+mn-lt"/>
              <a:cs typeface="Calibri"/>
            </a:endParaRPr>
          </a:p>
          <a:p>
            <a:r>
              <a:rPr lang="en-US" sz="1200" b="0" i="0" u="none" strike="noStrike" kern="1200" baseline="0" dirty="0">
                <a:solidFill>
                  <a:schemeClr val="tx1"/>
                </a:solidFill>
                <a:latin typeface="+mn-lt"/>
                <a:ea typeface="+mn-ea"/>
                <a:cs typeface="+mn-cs"/>
              </a:rPr>
              <a:t>2. </a:t>
            </a:r>
            <a:r>
              <a:rPr lang="en-US" sz="1200" b="0" i="0" u="sng" strike="noStrike" kern="1200" baseline="0" dirty="0">
                <a:solidFill>
                  <a:schemeClr val="tx1"/>
                </a:solidFill>
                <a:latin typeface="+mn-lt"/>
                <a:ea typeface="+mn-ea"/>
                <a:cs typeface="+mn-cs"/>
              </a:rPr>
              <a:t>What are the stigmatizing assumptions present in this scenario?</a:t>
            </a:r>
            <a:r>
              <a:rPr lang="en-US" u="sng" dirty="0"/>
              <a:t> </a:t>
            </a:r>
          </a:p>
          <a:p>
            <a:pPr marL="628650" lvl="1" indent="-171450">
              <a:buFontTx/>
              <a:buChar char="-"/>
            </a:pPr>
            <a:r>
              <a:rPr lang="en-US" sz="1200" kern="1200" dirty="0">
                <a:solidFill>
                  <a:schemeClr val="tx1"/>
                </a:solidFill>
                <a:latin typeface="+mn-lt"/>
                <a:ea typeface="+mn-ea"/>
                <a:cs typeface="+mn-cs"/>
              </a:rPr>
              <a:t>Abstinence is the goal for everyone</a:t>
            </a:r>
          </a:p>
          <a:p>
            <a:pPr marL="628650" lvl="1" indent="-171450">
              <a:buFontTx/>
              <a:buChar char="-"/>
            </a:pPr>
            <a:r>
              <a:rPr lang="en-CA" sz="1200" kern="1200" dirty="0">
                <a:solidFill>
                  <a:schemeClr val="tx1"/>
                </a:solidFill>
                <a:latin typeface="+mn-lt"/>
                <a:ea typeface="+mn-ea"/>
                <a:cs typeface="+mn-cs"/>
              </a:rPr>
              <a:t>Recovery requires abstinence</a:t>
            </a:r>
          </a:p>
          <a:p>
            <a:pPr marL="628650" lvl="1" indent="-171450">
              <a:buFontTx/>
              <a:buChar char="-"/>
            </a:pPr>
            <a:r>
              <a:rPr lang="en-US" sz="1200" kern="1200" dirty="0">
                <a:solidFill>
                  <a:schemeClr val="tx1"/>
                </a:solidFill>
                <a:latin typeface="+mn-lt"/>
                <a:ea typeface="+mn-ea"/>
                <a:cs typeface="+mn-cs"/>
              </a:rPr>
              <a:t>Recurrence of drug use means failure</a:t>
            </a:r>
          </a:p>
          <a:p>
            <a:pPr marL="628650" lvl="1" indent="-171450">
              <a:buFontTx/>
              <a:buChar char="-"/>
            </a:pPr>
            <a:r>
              <a:rPr lang="en-US" sz="1200" kern="1200" dirty="0">
                <a:solidFill>
                  <a:schemeClr val="tx1"/>
                </a:solidFill>
                <a:latin typeface="+mn-lt"/>
                <a:ea typeface="+mn-ea"/>
                <a:cs typeface="+mn-cs"/>
              </a:rPr>
              <a:t>Harm reduction and treatment cannot coexist</a:t>
            </a:r>
          </a:p>
          <a:p>
            <a:pPr marL="628650" lvl="1" indent="-171450">
              <a:buFontTx/>
              <a:buChar char="-"/>
            </a:pPr>
            <a:r>
              <a:rPr lang="en-US" sz="1200" kern="1200" dirty="0">
                <a:solidFill>
                  <a:schemeClr val="tx1"/>
                </a:solidFill>
                <a:latin typeface="+mn-lt"/>
                <a:ea typeface="+mn-ea"/>
                <a:cs typeface="+mn-cs"/>
              </a:rPr>
              <a:t>Recurrence means the individual is not taking the program seriously </a:t>
            </a:r>
          </a:p>
          <a:p>
            <a:pPr marL="628650" lvl="1" indent="-171450">
              <a:buFontTx/>
              <a:buChar char="-"/>
            </a:pPr>
            <a:r>
              <a:rPr lang="en-US" sz="1200" kern="1200" dirty="0">
                <a:solidFill>
                  <a:schemeClr val="tx1"/>
                </a:solidFill>
                <a:latin typeface="+mn-lt"/>
                <a:ea typeface="+mn-ea"/>
                <a:cs typeface="+mn-cs"/>
              </a:rPr>
              <a:t>If someone uses drugs in the program, they are to blame or lack willpower</a:t>
            </a:r>
          </a:p>
          <a:p>
            <a:pPr marL="628650" lvl="1" indent="-171450">
              <a:buFontTx/>
              <a:buChar char="-"/>
            </a:pPr>
            <a:r>
              <a:rPr lang="en-US" sz="1200" kern="1200" dirty="0">
                <a:solidFill>
                  <a:schemeClr val="tx1"/>
                </a:solidFill>
                <a:latin typeface="+mn-lt"/>
                <a:ea typeface="+mn-ea"/>
                <a:cs typeface="+mn-cs"/>
              </a:rPr>
              <a:t>This policy is in the best interest of participants</a:t>
            </a:r>
          </a:p>
          <a:p>
            <a:endParaRPr lang="en-US" sz="1200" b="0" i="0" u="none" strike="noStrike" kern="1200" baseline="0" dirty="0">
              <a:solidFill>
                <a:schemeClr val="tx1"/>
              </a:solidFill>
              <a:latin typeface="+mn-lt"/>
              <a:cs typeface="Calibri"/>
            </a:endParaRPr>
          </a:p>
          <a:p>
            <a:r>
              <a:rPr lang="en-US" sz="1200" b="0" i="0" u="none" strike="noStrike" kern="1200" baseline="0" dirty="0">
                <a:solidFill>
                  <a:schemeClr val="tx1"/>
                </a:solidFill>
                <a:latin typeface="+mn-lt"/>
                <a:ea typeface="+mn-ea"/>
                <a:cs typeface="+mn-cs"/>
              </a:rPr>
              <a:t>3. </a:t>
            </a:r>
            <a:r>
              <a:rPr lang="en-US" sz="1200" b="0" i="0" u="sng" strike="noStrike" kern="1200" baseline="0" dirty="0">
                <a:solidFill>
                  <a:schemeClr val="tx1"/>
                </a:solidFill>
                <a:latin typeface="+mn-lt"/>
                <a:ea typeface="+mn-ea"/>
                <a:cs typeface="+mn-cs"/>
              </a:rPr>
              <a:t>What could be done in this situation, considering the challenges or opportunities </a:t>
            </a:r>
            <a:r>
              <a:rPr lang="en-CA" sz="1200" b="0" i="0" u="sng" strike="noStrike" kern="1200" baseline="0" noProof="0" dirty="0">
                <a:solidFill>
                  <a:schemeClr val="tx1"/>
                </a:solidFill>
                <a:latin typeface="+mn-lt"/>
                <a:ea typeface="+mn-ea"/>
                <a:cs typeface="+mn-cs"/>
              </a:rPr>
              <a:t>you</a:t>
            </a:r>
            <a:r>
              <a:rPr lang="fr-CA" sz="1200" b="0" i="0" u="sng" strike="noStrike" kern="1200" baseline="0" dirty="0">
                <a:solidFill>
                  <a:schemeClr val="tx1"/>
                </a:solidFill>
                <a:latin typeface="+mn-lt"/>
                <a:ea typeface="+mn-ea"/>
                <a:cs typeface="+mn-cs"/>
              </a:rPr>
              <a:t> </a:t>
            </a:r>
            <a:r>
              <a:rPr lang="fr-CA" sz="1200" b="0" i="0" u="sng" strike="noStrike" kern="1200" baseline="0" dirty="0" err="1">
                <a:solidFill>
                  <a:schemeClr val="tx1"/>
                </a:solidFill>
                <a:latin typeface="+mn-lt"/>
                <a:ea typeface="+mn-ea"/>
                <a:cs typeface="+mn-cs"/>
              </a:rPr>
              <a:t>might</a:t>
            </a:r>
            <a:r>
              <a:rPr lang="fr-CA" sz="1200" b="0" i="0" u="sng" strike="noStrike" kern="1200" baseline="0" dirty="0">
                <a:solidFill>
                  <a:schemeClr val="tx1"/>
                </a:solidFill>
                <a:latin typeface="+mn-lt"/>
                <a:ea typeface="+mn-ea"/>
                <a:cs typeface="+mn-cs"/>
              </a:rPr>
              <a:t> </a:t>
            </a:r>
            <a:r>
              <a:rPr lang="fr-CA" sz="1200" b="0" i="0" u="sng" strike="noStrike" kern="1200" baseline="0" dirty="0" err="1">
                <a:solidFill>
                  <a:schemeClr val="tx1"/>
                </a:solidFill>
                <a:latin typeface="+mn-lt"/>
                <a:ea typeface="+mn-ea"/>
                <a:cs typeface="+mn-cs"/>
              </a:rPr>
              <a:t>encounter</a:t>
            </a:r>
            <a:r>
              <a:rPr lang="fr-CA" sz="1200" b="0" i="0" u="sng" strike="noStrike" kern="1200" baseline="0" dirty="0">
                <a:solidFill>
                  <a:schemeClr val="tx1"/>
                </a:solidFill>
                <a:latin typeface="+mn-lt"/>
                <a:ea typeface="+mn-ea"/>
                <a:cs typeface="+mn-cs"/>
              </a:rPr>
              <a:t>?</a:t>
            </a:r>
          </a:p>
          <a:p>
            <a:pPr marL="628650" lvl="1" indent="-171450">
              <a:buFontTx/>
              <a:buChar char="-"/>
            </a:pPr>
            <a:r>
              <a:rPr lang="fr-CA" sz="1200" b="0" i="0" u="none" strike="noStrike" kern="1200" baseline="0" dirty="0">
                <a:solidFill>
                  <a:schemeClr val="tx1"/>
                </a:solidFill>
                <a:latin typeface="+mn-lt"/>
                <a:ea typeface="+mn-ea"/>
                <a:cs typeface="+mn-cs"/>
              </a:rPr>
              <a:t>Potential Actions: </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Build community connections: partner with organizations to refer individuals to alternative services if you cannot serve them.</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Collect feedback from PWUD: use this to inform policies and program delivery.</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Adapt or amend policies on drug use: find alternative opportunities or spaces to provide services to people who experience a recurrence. </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Consider recurrence as an opportunity for dialogue: discuss the factors that may contribute to their substance use (i.e., trauma, violence, life events) and identify supports.</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Raise concerns with decision makers: discuss potential policy changes with management or funders (if abstinence is required for program funding)</a:t>
            </a:r>
          </a:p>
          <a:p>
            <a:pPr marL="914400" lvl="2" indent="0">
              <a:buFont typeface="Arial" panose="020B0604020202020204" pitchFamily="34" charset="0"/>
              <a:buNone/>
            </a:pPr>
            <a:endParaRPr lang="en-US" sz="1200" b="0" kern="1200" dirty="0">
              <a:solidFill>
                <a:schemeClr val="tx1"/>
              </a:solidFill>
              <a:latin typeface="+mn-lt"/>
              <a:ea typeface="+mn-ea"/>
              <a:cs typeface="+mn-cs"/>
            </a:endParaRPr>
          </a:p>
          <a:p>
            <a:pPr marL="628650" lvl="1" indent="-171450">
              <a:buFontTx/>
              <a:buChar char="-"/>
            </a:pPr>
            <a:r>
              <a:rPr lang="en-US" sz="1200" b="0" kern="1200" dirty="0">
                <a:solidFill>
                  <a:schemeClr val="tx1"/>
                </a:solidFill>
                <a:latin typeface="+mn-lt"/>
                <a:ea typeface="+mn-ea"/>
                <a:cs typeface="+mn-cs"/>
              </a:rPr>
              <a:t>Potential Challenges:</a:t>
            </a:r>
          </a:p>
          <a:p>
            <a:pPr marL="1085850" lvl="2" indent="-171450">
              <a:buFont typeface="Arial" panose="020B0604020202020204" pitchFamily="34" charset="0"/>
              <a:buChar char="•"/>
            </a:pPr>
            <a:r>
              <a:rPr lang="en-US" sz="1200" kern="1200" dirty="0">
                <a:solidFill>
                  <a:schemeClr val="tx1"/>
                </a:solidFill>
                <a:latin typeface="+mn-lt"/>
                <a:ea typeface="+mn-ea"/>
                <a:cs typeface="+mn-cs"/>
              </a:rPr>
              <a:t>Lack of knowledge or support from staff, management, or organization</a:t>
            </a:r>
          </a:p>
          <a:p>
            <a:pPr marL="1085850" lvl="2" indent="-171450">
              <a:buFont typeface="Arial" panose="020B0604020202020204" pitchFamily="34" charset="0"/>
              <a:buChar char="•"/>
            </a:pPr>
            <a:r>
              <a:rPr lang="en-US" sz="1200" kern="1200" dirty="0">
                <a:solidFill>
                  <a:schemeClr val="tx1"/>
                </a:solidFill>
                <a:latin typeface="+mn-lt"/>
                <a:ea typeface="+mn-ea"/>
                <a:cs typeface="+mn-cs"/>
              </a:rPr>
              <a:t>Possible repercussions for raising concerns</a:t>
            </a:r>
          </a:p>
          <a:p>
            <a:pPr marL="1085850" lvl="2" indent="-171450">
              <a:buFont typeface="Arial" panose="020B0604020202020204" pitchFamily="34" charset="0"/>
              <a:buChar char="•"/>
            </a:pPr>
            <a:r>
              <a:rPr lang="en-US" sz="1200" kern="1200" dirty="0">
                <a:solidFill>
                  <a:schemeClr val="tx1"/>
                </a:solidFill>
                <a:latin typeface="+mn-lt"/>
                <a:ea typeface="+mn-ea"/>
                <a:cs typeface="+mn-cs"/>
              </a:rPr>
              <a:t>Connection to the criminal justice system (e.g., Drug Treatment Court programs)</a:t>
            </a:r>
          </a:p>
          <a:p>
            <a:pPr marL="1085850" lvl="2" indent="-171450">
              <a:buFont typeface="Arial" panose="020B0604020202020204" pitchFamily="34" charset="0"/>
              <a:buChar char="•"/>
            </a:pPr>
            <a:r>
              <a:rPr lang="en-CA" sz="1200" kern="1200" dirty="0">
                <a:solidFill>
                  <a:schemeClr val="tx1"/>
                </a:solidFill>
                <a:latin typeface="+mn-lt"/>
                <a:ea typeface="+mn-ea"/>
                <a:cs typeface="+mn-cs"/>
              </a:rPr>
              <a:t>Limited resources or alternative services available</a:t>
            </a:r>
          </a:p>
          <a:p>
            <a:pPr marL="1085850" lvl="2" indent="-171450">
              <a:buFont typeface="Arial" panose="020B0604020202020204" pitchFamily="34" charset="0"/>
              <a:buChar char="•"/>
            </a:pPr>
            <a:r>
              <a:rPr lang="en-CA" sz="1200" kern="1200" dirty="0">
                <a:solidFill>
                  <a:schemeClr val="tx1"/>
                </a:solidFill>
                <a:latin typeface="+mn-lt"/>
                <a:ea typeface="+mn-ea"/>
                <a:cs typeface="+mn-cs"/>
              </a:rPr>
              <a:t>Program funding requiring abstinence </a:t>
            </a:r>
          </a:p>
          <a:p>
            <a:pPr marL="0" lvl="0" indent="0">
              <a:buFont typeface="Arial" panose="020B0604020202020204" pitchFamily="34" charset="0"/>
              <a:buNone/>
            </a:pPr>
            <a:endParaRPr lang="en-CA" sz="1200" kern="1200" dirty="0">
              <a:solidFill>
                <a:schemeClr val="tx1"/>
              </a:solidFill>
              <a:latin typeface="+mn-lt"/>
              <a:ea typeface="+mn-ea"/>
              <a:cs typeface="+mn-cs"/>
            </a:endParaRPr>
          </a:p>
          <a:p>
            <a:pPr marL="628650" lvl="1" indent="-171450">
              <a:buFontTx/>
              <a:buChar char="-"/>
            </a:pPr>
            <a:r>
              <a:rPr lang="en-US" sz="1200" kern="1200" dirty="0">
                <a:solidFill>
                  <a:schemeClr val="tx1"/>
                </a:solidFill>
                <a:latin typeface="+mn-lt"/>
                <a:ea typeface="+mn-ea"/>
                <a:cs typeface="+mn-cs"/>
              </a:rPr>
              <a:t>P</a:t>
            </a:r>
            <a:r>
              <a:rPr lang="en-CA" sz="1200" kern="1200" dirty="0">
                <a:solidFill>
                  <a:schemeClr val="tx1"/>
                </a:solidFill>
                <a:latin typeface="+mn-lt"/>
                <a:ea typeface="+mn-ea"/>
                <a:cs typeface="+mn-cs"/>
              </a:rPr>
              <a:t>otential Opportunities:</a:t>
            </a:r>
          </a:p>
          <a:p>
            <a:pPr marL="1085850" lvl="2" indent="-171450">
              <a:buFont typeface="Arial" panose="020B0604020202020204" pitchFamily="34" charset="0"/>
              <a:buChar char="•"/>
            </a:pPr>
            <a:r>
              <a:rPr lang="en-US" sz="1200" kern="1200" dirty="0">
                <a:solidFill>
                  <a:schemeClr val="tx1"/>
                </a:solidFill>
                <a:latin typeface="+mn-lt"/>
                <a:ea typeface="+mn-ea"/>
                <a:cs typeface="+mn-cs"/>
              </a:rPr>
              <a:t>Willingness from program participants to share their experiences</a:t>
            </a:r>
          </a:p>
          <a:p>
            <a:pPr marL="1085850" lvl="2" indent="-171450">
              <a:buFont typeface="Arial" panose="020B0604020202020204" pitchFamily="34" charset="0"/>
              <a:buChar char="•"/>
            </a:pPr>
            <a:r>
              <a:rPr lang="en-US" sz="1200" kern="1200" dirty="0">
                <a:solidFill>
                  <a:schemeClr val="tx1"/>
                </a:solidFill>
                <a:latin typeface="+mn-lt"/>
                <a:ea typeface="+mn-ea"/>
                <a:cs typeface="+mn-cs"/>
              </a:rPr>
              <a:t>Existence of committees/groups to support change (e.g., communities of practice, patient partners, PWLLE committee) </a:t>
            </a:r>
          </a:p>
          <a:p>
            <a:pPr marL="1085850" lvl="2" indent="-171450">
              <a:buFont typeface="Arial" panose="020B0604020202020204" pitchFamily="34" charset="0"/>
              <a:buChar char="•"/>
            </a:pPr>
            <a:r>
              <a:rPr lang="en-US" sz="1200" kern="1200" dirty="0">
                <a:solidFill>
                  <a:schemeClr val="tx1"/>
                </a:solidFill>
                <a:latin typeface="+mn-lt"/>
                <a:ea typeface="+mn-ea"/>
                <a:cs typeface="+mn-cs"/>
              </a:rPr>
              <a:t>Knowledge or support from staff, management, or organization on substance use health </a:t>
            </a:r>
          </a:p>
          <a:p>
            <a:pPr marL="1085850" lvl="2" indent="-171450">
              <a:buFont typeface="Arial" panose="020B0604020202020204" pitchFamily="34" charset="0"/>
              <a:buChar char="•"/>
            </a:pPr>
            <a:r>
              <a:rPr lang="en-US" sz="1200" kern="1200" dirty="0">
                <a:solidFill>
                  <a:schemeClr val="tx1"/>
                </a:solidFill>
                <a:latin typeface="+mn-lt"/>
                <a:ea typeface="+mn-ea"/>
                <a:cs typeface="+mn-cs"/>
              </a:rPr>
              <a:t>Support from community organizations or service providers </a:t>
            </a:r>
          </a:p>
          <a:p>
            <a:pPr marL="1085850" lvl="2" indent="-171450">
              <a:buFont typeface="Arial" panose="020B0604020202020204" pitchFamily="34" charset="0"/>
              <a:buChar char="•"/>
            </a:pPr>
            <a:r>
              <a:rPr lang="en-US" sz="1200" kern="1200" dirty="0">
                <a:solidFill>
                  <a:schemeClr val="tx1"/>
                </a:solidFill>
                <a:latin typeface="+mn-lt"/>
                <a:ea typeface="+mn-ea"/>
                <a:cs typeface="+mn-cs"/>
              </a:rPr>
              <a:t>Harm reduction implementation tools, resources, or training opportunities</a:t>
            </a:r>
            <a:endParaRPr lang="en-CA" sz="1200" kern="1200" dirty="0">
              <a:solidFill>
                <a:schemeClr val="tx1"/>
              </a:solidFill>
              <a:latin typeface="+mn-lt"/>
              <a:ea typeface="+mn-ea"/>
              <a:cs typeface="+mn-cs"/>
            </a:endParaRPr>
          </a:p>
          <a:p>
            <a:pPr marL="1085850" lvl="2" indent="-171450">
              <a:buFont typeface="Arial" panose="020B0604020202020204" pitchFamily="34" charset="0"/>
              <a:buChar char="•"/>
            </a:pPr>
            <a:endParaRPr lang="en-US" sz="1200" b="0" kern="1200" dirty="0">
              <a:solidFill>
                <a:schemeClr val="tx1"/>
              </a:solidFill>
              <a:latin typeface="+mn-lt"/>
              <a:ea typeface="+mn-ea"/>
              <a:cs typeface="+mn-cs"/>
            </a:endParaRPr>
          </a:p>
          <a:p>
            <a:endParaRPr lang="en-US" b="1" dirty="0"/>
          </a:p>
          <a:p>
            <a:r>
              <a:rPr lang="en-US" b="1" i="0" u="none" strike="noStrike" kern="1200" baseline="0" dirty="0"/>
              <a:t>Additional Discussion Prompts:</a:t>
            </a:r>
            <a:endParaRPr lang="en-US" dirty="0">
              <a:cs typeface="Calibri"/>
            </a:endParaRPr>
          </a:p>
          <a:p>
            <a:pPr marL="171450" indent="-171450">
              <a:buFontTx/>
              <a:buChar char="-"/>
            </a:pPr>
            <a:r>
              <a:rPr lang="en-US" b="0" i="0" u="none" strike="noStrike" kern="1200" baseline="0" dirty="0"/>
              <a:t>How might your advocacy approach change depending on the circumstances/nuances of your workplace and/or professional role?</a:t>
            </a:r>
            <a:r>
              <a:rPr lang="en-US" dirty="0"/>
              <a:t> </a:t>
            </a:r>
            <a:endParaRPr lang="en-US" b="0" i="0" u="none" strike="noStrike" kern="1200" baseline="0" dirty="0">
              <a:cs typeface="Calibri"/>
            </a:endParaRPr>
          </a:p>
          <a:p>
            <a:pPr marL="171450" indent="-171450">
              <a:buFontTx/>
              <a:buChar char="-"/>
            </a:pPr>
            <a:r>
              <a:rPr lang="en-US" b="0" i="0" u="none" strike="noStrike" kern="1200" baseline="0" dirty="0"/>
              <a:t>How would you approach a conversation about harm reduction or substance use health with a colleague or management?</a:t>
            </a:r>
            <a:r>
              <a:rPr lang="en-US" dirty="0"/>
              <a:t> </a:t>
            </a:r>
            <a:endParaRPr lang="en-US" b="0" i="0" u="none" strike="noStrike" kern="1200" baseline="0" dirty="0">
              <a:cs typeface="Calibri"/>
            </a:endParaRPr>
          </a:p>
          <a:p>
            <a:pPr marL="171450" indent="-171450">
              <a:buFontTx/>
              <a:buChar char="-"/>
            </a:pPr>
            <a:r>
              <a:rPr lang="en-US" b="0" i="0" u="none" strike="noStrike" kern="1200" baseline="0" dirty="0"/>
              <a:t>Ask the participants if they have considered the following factors:</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knowledge of substance use health</a:t>
            </a:r>
          </a:p>
          <a:p>
            <a:pPr marL="628650" lvl="1" indent="-171450">
              <a:buFont typeface="Arial" panose="020B0604020202020204" pitchFamily="34" charset="0"/>
              <a:buChar char="•"/>
            </a:pPr>
            <a:r>
              <a:rPr lang="en-CA" sz="1200" b="0" i="0" u="none" strike="noStrike" kern="1200" baseline="0" dirty="0">
                <a:solidFill>
                  <a:schemeClr val="tx1"/>
                </a:solidFill>
                <a:latin typeface="+mn-lt"/>
                <a:ea typeface="+mn-ea"/>
                <a:cs typeface="+mn-cs"/>
              </a:rPr>
              <a:t>level of organizational readiness</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current policies related to substance use</a:t>
            </a:r>
          </a:p>
          <a:p>
            <a:pPr marL="628650" lvl="1" indent="-171450">
              <a:buFont typeface="Arial" panose="020B0604020202020204" pitchFamily="34" charset="0"/>
              <a:buChar char="•"/>
            </a:pPr>
            <a:r>
              <a:rPr lang="en-CA" sz="1200" b="0" i="0" u="none" strike="noStrike" kern="1200" baseline="0" dirty="0">
                <a:solidFill>
                  <a:schemeClr val="tx1"/>
                </a:solidFill>
                <a:latin typeface="+mn-lt"/>
                <a:ea typeface="+mn-ea"/>
                <a:cs typeface="+mn-cs"/>
              </a:rPr>
              <a:t>opportunities for continuing education</a:t>
            </a:r>
          </a:p>
          <a:p>
            <a:pPr marL="628650" lvl="1" indent="-171450">
              <a:buFont typeface="Arial" panose="020B0604020202020204" pitchFamily="34" charset="0"/>
              <a:buChar char="•"/>
            </a:pPr>
            <a:r>
              <a:rPr lang="en-CA" sz="1200" b="0" i="0" u="none" strike="noStrike" kern="1200" baseline="0" dirty="0">
                <a:solidFill>
                  <a:schemeClr val="tx1"/>
                </a:solidFill>
                <a:latin typeface="+mn-lt"/>
                <a:ea typeface="+mn-ea"/>
                <a:cs typeface="+mn-cs"/>
              </a:rPr>
              <a:t>external factors (e.g., media)</a:t>
            </a:r>
          </a:p>
          <a:p>
            <a:pPr marL="628650" lvl="1"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areas of common ground in the workplace</a:t>
            </a:r>
            <a:endParaRPr lang="en-US" b="0" i="0" u="none" strike="noStrike" kern="1200" baseline="0" dirty="0"/>
          </a:p>
          <a:p>
            <a:pPr marL="628650" lvl="1" indent="-171450">
              <a:buFontTx/>
              <a:buChar char="-"/>
            </a:pPr>
            <a:endParaRPr lang="en-US" b="0" i="0" u="none" strike="noStrike" kern="1200" baseline="0" dirty="0">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39</a:t>
            </a:fld>
            <a:endParaRPr lang="fr-CA"/>
          </a:p>
        </p:txBody>
      </p:sp>
    </p:spTree>
    <p:extLst>
      <p:ext uri="{BB962C8B-B14F-4D97-AF65-F5344CB8AC3E}">
        <p14:creationId xmlns:p14="http://schemas.microsoft.com/office/powerpoint/2010/main" val="5861031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Instructions: </a:t>
            </a:r>
            <a:endParaRPr lang="en-US" b="1" dirty="0"/>
          </a:p>
          <a:p>
            <a:pPr marL="285750" indent="-285750">
              <a:buFont typeface="Arial"/>
              <a:buChar char="•"/>
            </a:pPr>
            <a:r>
              <a:rPr lang="en-US" dirty="0">
                <a:cs typeface="Calibri" panose="020F0502020204030204"/>
              </a:rPr>
              <a:t>If using a platform other than Zoom, replace highlighted text</a:t>
            </a:r>
            <a:endParaRPr lang="en-US" dirty="0">
              <a:ea typeface="Calibri"/>
              <a:cs typeface="Calibri" panose="020F0502020204030204"/>
            </a:endParaRPr>
          </a:p>
          <a:p>
            <a:pPr marL="742950" lvl="1" indent="-285750">
              <a:buFont typeface="Courier New"/>
              <a:buChar char="o"/>
            </a:pPr>
            <a:r>
              <a:rPr lang="en-US" dirty="0">
                <a:cs typeface="Calibri"/>
              </a:rPr>
              <a:t>Remove highlight</a:t>
            </a:r>
          </a:p>
          <a:p>
            <a:endParaRPr lang="en-US" dirty="0">
              <a:cs typeface="Calibri"/>
            </a:endParaRPr>
          </a:p>
          <a:p>
            <a:endParaRPr lang="en-US" b="1" dirty="0"/>
          </a:p>
          <a:p>
            <a:r>
              <a:rPr lang="en-US" b="1" dirty="0"/>
              <a:t>Speaking Notes: </a:t>
            </a:r>
            <a:endParaRPr lang="en-US" dirty="0">
              <a:cs typeface="Calibri"/>
            </a:endParaRPr>
          </a:p>
          <a:p>
            <a:pPr marL="285750" indent="-285750" fontAlgn="base">
              <a:buFont typeface="Arial"/>
              <a:buChar char="•"/>
            </a:pPr>
            <a:r>
              <a:rPr lang="en-US" sz="1200" b="0" i="0" kern="1200" dirty="0">
                <a:solidFill>
                  <a:schemeClr val="tx1"/>
                </a:solidFill>
                <a:effectLst/>
                <a:ea typeface="+mn-ea"/>
                <a:cs typeface="+mn-cs"/>
              </a:rPr>
              <a:t>Please use the chat throughout the day to add any comments or ask questions.</a:t>
            </a:r>
            <a:endParaRPr lang="en-US" dirty="0">
              <a:cs typeface="Calibri"/>
            </a:endParaRPr>
          </a:p>
          <a:p>
            <a:pPr marL="285750" indent="-285750">
              <a:buFont typeface="Arial"/>
              <a:buChar char="•"/>
            </a:pPr>
            <a:r>
              <a:rPr lang="en-US" sz="1200" b="0" i="0" kern="1200" dirty="0">
                <a:solidFill>
                  <a:schemeClr val="tx1"/>
                </a:solidFill>
                <a:effectLst/>
                <a:ea typeface="+mn-ea"/>
                <a:cs typeface="+mn-cs"/>
              </a:rPr>
              <a:t>Videos</a:t>
            </a:r>
            <a:r>
              <a:rPr lang="en-US" sz="1200" b="0" i="0" kern="1200" baseline="0" dirty="0">
                <a:solidFill>
                  <a:schemeClr val="tx1"/>
                </a:solidFill>
                <a:effectLst/>
                <a:ea typeface="+mn-ea"/>
                <a:cs typeface="+mn-cs"/>
              </a:rPr>
              <a:t> can be on or off throughout the session – please do what makes you feel most comfortable.</a:t>
            </a:r>
            <a:r>
              <a:rPr lang="en-US" dirty="0"/>
              <a:t> </a:t>
            </a:r>
            <a:endParaRPr lang="en-US" dirty="0">
              <a:cs typeface="Calibri"/>
            </a:endParaRPr>
          </a:p>
          <a:p>
            <a:pPr marL="285750" indent="-285750">
              <a:buFont typeface="Arial"/>
              <a:buChar char="•"/>
            </a:pPr>
            <a:r>
              <a:rPr lang="en-US" sz="1200" b="0" i="0" kern="1200" dirty="0">
                <a:solidFill>
                  <a:schemeClr val="tx1"/>
                </a:solidFill>
                <a:effectLst/>
                <a:ea typeface="+mn-ea"/>
                <a:cs typeface="+mn-cs"/>
              </a:rPr>
              <a:t>If you’d like to speak, we ask that you use the ‘raise hand’ function</a:t>
            </a:r>
            <a:r>
              <a:rPr lang="en-US" sz="1200" b="0" i="0" kern="1200" baseline="0" dirty="0">
                <a:solidFill>
                  <a:schemeClr val="tx1"/>
                </a:solidFill>
                <a:effectLst/>
                <a:ea typeface="+mn-ea"/>
                <a:cs typeface="+mn-cs"/>
              </a:rPr>
              <a:t>. Please keep yourself muted when not speaking to minimize distractions for others. </a:t>
            </a:r>
            <a:r>
              <a:rPr lang="en-US" sz="1200" b="0" i="0" kern="1200" dirty="0">
                <a:solidFill>
                  <a:schemeClr val="tx1"/>
                </a:solidFill>
                <a:effectLst/>
                <a:ea typeface="+mn-ea"/>
                <a:cs typeface="+mn-cs"/>
              </a:rPr>
              <a:t>We encourage you to use reactions as well to engage in the discussion.</a:t>
            </a:r>
            <a:r>
              <a:rPr lang="en-US" dirty="0"/>
              <a:t> </a:t>
            </a:r>
            <a:endParaRPr lang="en-US" dirty="0">
              <a:cs typeface="Calibri"/>
            </a:endParaRPr>
          </a:p>
          <a:p>
            <a:pPr marL="285750" indent="-285750">
              <a:buFont typeface="Arial"/>
              <a:buChar char="•"/>
            </a:pPr>
            <a:r>
              <a:rPr lang="en-US" sz="1200" b="0" i="0" kern="1200" dirty="0">
                <a:solidFill>
                  <a:schemeClr val="tx1"/>
                </a:solidFill>
                <a:effectLst/>
                <a:ea typeface="+mn-ea"/>
                <a:cs typeface="+mn-cs"/>
              </a:rPr>
              <a:t>Later in the session, we will use breakout rooms to have smaller group discussions - we will go over instructions for this when we get to our case scenarios.</a:t>
            </a:r>
            <a:r>
              <a:rPr lang="en-US" dirty="0"/>
              <a:t> </a:t>
            </a:r>
            <a:endParaRPr lang="fr-CA" dirty="0">
              <a:cs typeface="Calibri" panose="020F0502020204030204"/>
            </a:endParaRPr>
          </a:p>
          <a:p>
            <a:pPr marL="285750" indent="-285750">
              <a:buFont typeface="Arial"/>
              <a:buChar char="•"/>
            </a:pPr>
            <a:r>
              <a:rPr lang="en-US" sz="1200" b="0" i="0" kern="1200" baseline="0" dirty="0">
                <a:solidFill>
                  <a:schemeClr val="tx1"/>
                </a:solidFill>
                <a:effectLst/>
                <a:ea typeface="+mn-ea"/>
                <a:cs typeface="+mn-cs"/>
              </a:rPr>
              <a:t>Does any one have any questions about Zoom before we begin?</a:t>
            </a:r>
            <a:r>
              <a:rPr lang="en-US" sz="1200" b="0" i="0" kern="1200" dirty="0">
                <a:solidFill>
                  <a:schemeClr val="tx1"/>
                </a:solidFill>
                <a:effectLst/>
                <a:ea typeface="+mn-ea"/>
                <a:cs typeface="+mn-cs"/>
              </a:rPr>
              <a:t> </a:t>
            </a:r>
            <a:endParaRPr lang="fr-CA" dirty="0">
              <a:cs typeface="Calibri" panose="020F0502020204030204"/>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4</a:t>
            </a:fld>
            <a:endParaRPr lang="fr-CA"/>
          </a:p>
        </p:txBody>
      </p:sp>
    </p:spTree>
    <p:extLst>
      <p:ext uri="{BB962C8B-B14F-4D97-AF65-F5344CB8AC3E}">
        <p14:creationId xmlns:p14="http://schemas.microsoft.com/office/powerpoint/2010/main" val="15172318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noProof="0" dirty="0"/>
              <a:t>Instructions: </a:t>
            </a:r>
          </a:p>
          <a:p>
            <a:pPr marL="171450" indent="-171450">
              <a:buFontTx/>
              <a:buChar char="-"/>
            </a:pPr>
            <a:r>
              <a:rPr lang="en-CA" b="0" noProof="0" dirty="0"/>
              <a:t>Customize this slide for either 1 or 2 day workshop</a:t>
            </a:r>
          </a:p>
          <a:p>
            <a:pPr marL="628650" lvl="1" indent="-171450">
              <a:buFontTx/>
              <a:buChar char="-"/>
            </a:pPr>
            <a:r>
              <a:rPr lang="en-US" b="0" noProof="0" dirty="0"/>
              <a:t>R</a:t>
            </a:r>
            <a:r>
              <a:rPr lang="en-CA" b="0" noProof="0" dirty="0" err="1"/>
              <a:t>emove</a:t>
            </a:r>
            <a:r>
              <a:rPr lang="en-CA" b="0" noProof="0" dirty="0"/>
              <a:t> highlight</a:t>
            </a:r>
          </a:p>
          <a:p>
            <a:pPr marL="171450" indent="-171450">
              <a:buFontTx/>
              <a:buChar char="-"/>
            </a:pPr>
            <a:r>
              <a:rPr lang="en-CA" b="0" noProof="0" dirty="0"/>
              <a:t>Specify when participants can return from lunch or join the day 2 session</a:t>
            </a:r>
          </a:p>
          <a:p>
            <a:endParaRPr lang="en-CA" b="1" noProof="0" dirty="0"/>
          </a:p>
          <a:p>
            <a:r>
              <a:rPr lang="en-CA" b="1" noProof="0" dirty="0"/>
              <a:t>Speaking Notes: </a:t>
            </a:r>
            <a:r>
              <a:rPr lang="en-CA" b="1" u="sng" noProof="0" dirty="0"/>
              <a:t>1 Day </a:t>
            </a:r>
            <a:r>
              <a:rPr lang="en-CA" b="1" noProof="0" dirty="0"/>
              <a:t>Workshop</a:t>
            </a:r>
          </a:p>
          <a:p>
            <a:pPr marL="171450" indent="-171450">
              <a:buFontTx/>
              <a:buChar char="-"/>
            </a:pPr>
            <a:r>
              <a:rPr lang="en-US" baseline="0" noProof="0" dirty="0"/>
              <a:t>Thank participants for engagement in the workshop thus far</a:t>
            </a:r>
            <a:endParaRPr lang="en-CA" baseline="0" noProof="0" dirty="0"/>
          </a:p>
          <a:p>
            <a:pPr marL="171450" indent="-171450">
              <a:buFontTx/>
              <a:buChar char="-"/>
            </a:pPr>
            <a:r>
              <a:rPr lang="en-CA" baseline="0" noProof="0" dirty="0"/>
              <a:t>Specify when participants should return from lunch</a:t>
            </a:r>
          </a:p>
          <a:p>
            <a:pPr marL="0" indent="0">
              <a:buFontTx/>
              <a:buNone/>
            </a:pPr>
            <a:endParaRPr lang="en-CA" baseline="0" noProof="0" dirty="0"/>
          </a:p>
          <a:p>
            <a:pPr marL="0" indent="0">
              <a:buFontTx/>
              <a:buNone/>
            </a:pPr>
            <a:r>
              <a:rPr lang="en-CA" b="1" baseline="0" noProof="0" dirty="0"/>
              <a:t>Speaking Notes: </a:t>
            </a:r>
            <a:r>
              <a:rPr lang="en-CA" b="1" u="sng" baseline="0" noProof="0" dirty="0"/>
              <a:t>2 Day </a:t>
            </a:r>
            <a:r>
              <a:rPr lang="en-CA" b="1" baseline="0" noProof="0" dirty="0"/>
              <a:t>Workshop</a:t>
            </a:r>
          </a:p>
          <a:p>
            <a:pPr marL="171450" indent="-171450">
              <a:buFontTx/>
              <a:buChar char="-"/>
            </a:pPr>
            <a:r>
              <a:rPr lang="en-US" baseline="0" noProof="0" dirty="0"/>
              <a:t>Thank participants for engagement in the first day of the workshop</a:t>
            </a:r>
            <a:endParaRPr lang="en-CA" baseline="0" noProof="0" dirty="0"/>
          </a:p>
          <a:p>
            <a:pPr marL="171450" indent="-171450">
              <a:buFontTx/>
              <a:buChar char="-"/>
            </a:pPr>
            <a:r>
              <a:rPr lang="en-CA" baseline="0" noProof="0" dirty="0"/>
              <a:t>Invite participants to write a thought/idea they took from the session in the chat, or what they hope to learn in tomorrow’s session. </a:t>
            </a:r>
          </a:p>
          <a:p>
            <a:pPr marL="171450" indent="-171450">
              <a:buFontTx/>
              <a:buChar char="-"/>
            </a:pPr>
            <a:r>
              <a:rPr lang="en-CA" baseline="0" noProof="0" dirty="0"/>
              <a:t>Specify when participants should join the day 2 session</a:t>
            </a:r>
          </a:p>
        </p:txBody>
      </p:sp>
      <p:sp>
        <p:nvSpPr>
          <p:cNvPr id="4" name="Slide Number Placeholder 3"/>
          <p:cNvSpPr>
            <a:spLocks noGrp="1"/>
          </p:cNvSpPr>
          <p:nvPr>
            <p:ph type="sldNum" sz="quarter" idx="5"/>
          </p:nvPr>
        </p:nvSpPr>
        <p:spPr/>
        <p:txBody>
          <a:bodyPr/>
          <a:lstStyle/>
          <a:p>
            <a:fld id="{2D58E8B9-1EA5-4A4D-8A2B-D013C2802B5D}" type="slidenum">
              <a:rPr lang="fr-CA" smtClean="0"/>
              <a:t>40</a:t>
            </a:fld>
            <a:endParaRPr lang="fr-CA"/>
          </a:p>
        </p:txBody>
      </p:sp>
    </p:spTree>
    <p:extLst>
      <p:ext uri="{BB962C8B-B14F-4D97-AF65-F5344CB8AC3E}">
        <p14:creationId xmlns:p14="http://schemas.microsoft.com/office/powerpoint/2010/main" val="30788831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noProof="0" dirty="0">
                <a:latin typeface="+mn-lt"/>
              </a:rPr>
              <a:t>Instructions: </a:t>
            </a:r>
            <a:endParaRPr lang="en-CA" b="1" noProof="0">
              <a:latin typeface="+mn-lt"/>
              <a:cs typeface="Calibri"/>
            </a:endParaRPr>
          </a:p>
          <a:p>
            <a:pPr marL="171450" indent="-171450">
              <a:buFontTx/>
              <a:buChar char="-"/>
            </a:pPr>
            <a:r>
              <a:rPr lang="en-CA" b="0" noProof="0" dirty="0">
                <a:latin typeface="+mn-lt"/>
              </a:rPr>
              <a:t>Provide an overview of the content for the afternoon/day 2 </a:t>
            </a:r>
            <a:endParaRPr lang="en-CA" b="0" noProof="0">
              <a:latin typeface="+mn-lt"/>
              <a:cs typeface="Calibri"/>
            </a:endParaRPr>
          </a:p>
          <a:p>
            <a:endParaRPr lang="en-CA" b="1" noProof="0" dirty="0">
              <a:latin typeface="+mn-lt"/>
            </a:endParaRPr>
          </a:p>
          <a:p>
            <a:r>
              <a:rPr lang="en-CA" b="1" noProof="0" dirty="0">
                <a:latin typeface="+mn-lt"/>
              </a:rPr>
              <a:t>Speaking Notes: </a:t>
            </a:r>
            <a:endParaRPr lang="en-CA" b="1" noProof="0">
              <a:latin typeface="+mn-lt"/>
              <a:cs typeface="Calibri"/>
            </a:endParaRPr>
          </a:p>
          <a:p>
            <a:pPr marL="171450" indent="-171450">
              <a:buFontTx/>
              <a:buChar char="-"/>
            </a:pPr>
            <a:r>
              <a:rPr lang="en-CA" noProof="0" dirty="0">
                <a:latin typeface="+mn-lt"/>
              </a:rPr>
              <a:t>Recap the morning/day 1 session</a:t>
            </a:r>
            <a:endParaRPr lang="en-CA" noProof="0">
              <a:latin typeface="+mn-lt"/>
              <a:cs typeface="Calibri"/>
            </a:endParaRP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CA" baseline="0" noProof="0" dirty="0">
                <a:latin typeface="+mn-lt"/>
              </a:rPr>
              <a:t>Highlight progress towards learning objectives 1 (</a:t>
            </a:r>
            <a:r>
              <a:rPr lang="en-US" i="1" baseline="0" noProof="0" dirty="0">
                <a:latin typeface="+mn-lt"/>
              </a:rPr>
              <a:t>Strengthened understanding of the various forms of stigma and factors that contribute to substance use related stigma</a:t>
            </a:r>
            <a:r>
              <a:rPr lang="en-CA" baseline="0" noProof="0" dirty="0">
                <a:latin typeface="+mn-lt"/>
              </a:rPr>
              <a:t>) and 2 (</a:t>
            </a:r>
            <a:r>
              <a:rPr lang="en-GB" i="1" dirty="0">
                <a:solidFill>
                  <a:schemeClr val="tx1">
                    <a:lumMod val="65000"/>
                    <a:lumOff val="35000"/>
                  </a:schemeClr>
                </a:solidFill>
                <a:ea typeface="+mn-lt"/>
                <a:cs typeface="+mn-lt"/>
              </a:rPr>
              <a:t>Strengthened ability to assess stigmatizing policies, programs, or practices and engage in advocacy to reduce stigma</a:t>
            </a:r>
            <a:r>
              <a:rPr lang="en-CA" baseline="0" noProof="0" dirty="0">
                <a:latin typeface="+mn-lt"/>
              </a:rPr>
              <a:t>). </a:t>
            </a:r>
            <a:br>
              <a:rPr lang="en-CA" baseline="0" noProof="0" dirty="0">
                <a:latin typeface="+mn-lt"/>
              </a:rPr>
            </a:br>
            <a:endParaRPr lang="en-CA" baseline="0" noProof="0" dirty="0">
              <a:latin typeface="+mn-lt"/>
            </a:endParaRPr>
          </a:p>
          <a:p>
            <a:pPr marL="171450" indent="-171450">
              <a:buFont typeface="Arial" panose="020B0604020202020204" pitchFamily="34" charset="0"/>
              <a:buChar char="•"/>
            </a:pPr>
            <a:r>
              <a:rPr lang="en-CA" baseline="0" noProof="0" dirty="0">
                <a:latin typeface="+mn-lt"/>
              </a:rPr>
              <a:t>Provide overview of agenda for the remainder of the workshop</a:t>
            </a:r>
            <a:endParaRPr lang="en-CA" baseline="0" noProof="0">
              <a:latin typeface="+mn-lt"/>
              <a:cs typeface="Calibri"/>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CA" baseline="0" noProof="0" dirty="0">
                <a:latin typeface="+mn-lt"/>
              </a:rPr>
              <a:t>Continue with learning objective 2 and will work towards learning objective 3 (</a:t>
            </a:r>
            <a:r>
              <a:rPr lang="en-GB" i="1" dirty="0">
                <a:solidFill>
                  <a:schemeClr val="tx1">
                    <a:lumMod val="65000"/>
                    <a:lumOff val="35000"/>
                  </a:schemeClr>
                </a:solidFill>
                <a:ea typeface="+mn-lt"/>
                <a:cs typeface="+mn-lt"/>
              </a:rPr>
              <a:t>Strengthened understanding of why PWLLE have an essential role in the healthcare system &amp; policy and program decisions</a:t>
            </a:r>
            <a:r>
              <a:rPr lang="en-CA" baseline="0" noProof="0" dirty="0">
                <a:latin typeface="+mn-lt"/>
              </a:rPr>
              <a:t>). </a:t>
            </a:r>
            <a:endParaRPr lang="en-CA" noProof="0">
              <a:latin typeface="+mn-lt"/>
              <a:cs typeface="Calibri"/>
            </a:endParaRPr>
          </a:p>
          <a:p>
            <a:endParaRPr lang="fr-CA" dirty="0">
              <a:latin typeface="+mn-lt"/>
            </a:endParaRPr>
          </a:p>
        </p:txBody>
      </p:sp>
      <p:sp>
        <p:nvSpPr>
          <p:cNvPr id="4" name="Slide Number Placeholder 3"/>
          <p:cNvSpPr>
            <a:spLocks noGrp="1"/>
          </p:cNvSpPr>
          <p:nvPr>
            <p:ph type="sldNum" sz="quarter" idx="5"/>
          </p:nvPr>
        </p:nvSpPr>
        <p:spPr/>
        <p:txBody>
          <a:bodyPr/>
          <a:lstStyle/>
          <a:p>
            <a:fld id="{2D58E8B9-1EA5-4A4D-8A2B-D013C2802B5D}" type="slidenum">
              <a:rPr lang="fr-CA" smtClean="0"/>
              <a:t>41</a:t>
            </a:fld>
            <a:endParaRPr lang="fr-CA"/>
          </a:p>
        </p:txBody>
      </p:sp>
    </p:spTree>
    <p:extLst>
      <p:ext uri="{BB962C8B-B14F-4D97-AF65-F5344CB8AC3E}">
        <p14:creationId xmlns:p14="http://schemas.microsoft.com/office/powerpoint/2010/main" val="336773802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rtl="0" fontAlgn="base">
              <a:buFont typeface="Arial" panose="020B0604020202020204" pitchFamily="34" charset="0"/>
              <a:buNone/>
            </a:pPr>
            <a:r>
              <a:rPr lang="en-US" sz="1200" b="1" i="0" kern="1200" dirty="0">
                <a:solidFill>
                  <a:schemeClr val="tx1"/>
                </a:solidFill>
                <a:effectLst/>
                <a:latin typeface="+mn-lt"/>
                <a:ea typeface="+mn-ea"/>
                <a:cs typeface="+mn-cs"/>
              </a:rPr>
              <a:t>Instructions: </a:t>
            </a:r>
          </a:p>
          <a:p>
            <a:pPr marL="171450" marR="0" lvl="0" indent="-171450" algn="l" defTabSz="914400" rtl="0" eaLnBrk="1" fontAlgn="base" latinLnBrk="0" hangingPunct="1">
              <a:lnSpc>
                <a:spcPct val="100000"/>
              </a:lnSpc>
              <a:spcBef>
                <a:spcPts val="0"/>
              </a:spcBef>
              <a:spcAft>
                <a:spcPts val="0"/>
              </a:spcAft>
              <a:buClrTx/>
              <a:buSzTx/>
              <a:buFontTx/>
              <a:buChar char="-"/>
              <a:tabLst/>
              <a:defRPr/>
            </a:pPr>
            <a:r>
              <a:rPr lang="en-CA" sz="1200" kern="1200" dirty="0">
                <a:solidFill>
                  <a:schemeClr val="tx1"/>
                </a:solidFill>
                <a:effectLst/>
                <a:latin typeface="+mn-lt"/>
                <a:ea typeface="+mn-ea"/>
                <a:cs typeface="+mn-cs"/>
              </a:rPr>
              <a:t>Introduce Advocacy section</a:t>
            </a:r>
          </a:p>
          <a:p>
            <a:pPr marL="628650" marR="0" lvl="1" indent="-171450" algn="l" defTabSz="914400" rtl="0" eaLnBrk="1" fontAlgn="base" latinLnBrk="0" hangingPunct="1">
              <a:lnSpc>
                <a:spcPct val="100000"/>
              </a:lnSpc>
              <a:spcBef>
                <a:spcPts val="0"/>
              </a:spcBef>
              <a:spcAft>
                <a:spcPts val="0"/>
              </a:spcAft>
              <a:buClrTx/>
              <a:buSzTx/>
              <a:buFontTx/>
              <a:buChar char="-"/>
              <a:tabLst/>
              <a:defRPr/>
            </a:pPr>
            <a:r>
              <a:rPr lang="en-CA" sz="1200" kern="1200" dirty="0">
                <a:solidFill>
                  <a:schemeClr val="tx1"/>
                </a:solidFill>
                <a:effectLst/>
                <a:latin typeface="+mn-lt"/>
                <a:ea typeface="+mn-ea"/>
                <a:cs typeface="+mn-cs"/>
              </a:rPr>
              <a:t>Note the purpose of this section is not to tell participants what they need to do, but to provide tools and examples they can apply to their own workplaces</a:t>
            </a:r>
            <a:r>
              <a:rPr lang="en-CA" sz="1200" kern="1200" baseline="0" dirty="0">
                <a:solidFill>
                  <a:schemeClr val="tx1"/>
                </a:solidFill>
                <a:effectLst/>
                <a:latin typeface="+mn-lt"/>
                <a:ea typeface="+mn-ea"/>
                <a:cs typeface="+mn-cs"/>
              </a:rPr>
              <a:t>. </a:t>
            </a:r>
            <a:endParaRPr lang="en-CA" sz="1200" kern="1200" dirty="0">
              <a:solidFill>
                <a:schemeClr val="tx1"/>
              </a:solidFill>
              <a:effectLst/>
              <a:latin typeface="+mn-lt"/>
              <a:ea typeface="+mn-ea"/>
              <a:cs typeface="+mn-cs"/>
            </a:endParaRPr>
          </a:p>
          <a:p>
            <a:pPr marL="0" indent="0" rtl="0" fontAlgn="base">
              <a:buFont typeface="Arial" panose="020B0604020202020204" pitchFamily="34" charset="0"/>
              <a:buNone/>
            </a:pPr>
            <a:endParaRPr lang="en-US" sz="1200" b="1" i="0" kern="1200" dirty="0">
              <a:solidFill>
                <a:schemeClr val="tx1"/>
              </a:solidFill>
              <a:effectLst/>
              <a:latin typeface="+mn-lt"/>
              <a:ea typeface="+mn-ea"/>
              <a:cs typeface="+mn-cs"/>
            </a:endParaRPr>
          </a:p>
          <a:p>
            <a:pPr marL="0" indent="0" rtl="0" fontAlgn="base">
              <a:buFont typeface="Arial" panose="020B0604020202020204" pitchFamily="34" charset="0"/>
              <a:buNone/>
            </a:pPr>
            <a:r>
              <a:rPr lang="en-US" sz="1200" b="1" i="0" kern="1200" dirty="0">
                <a:solidFill>
                  <a:schemeClr val="tx1"/>
                </a:solidFill>
                <a:effectLst/>
                <a:latin typeface="+mn-lt"/>
                <a:ea typeface="+mn-ea"/>
                <a:cs typeface="+mn-cs"/>
              </a:rPr>
              <a:t>Speaking Notes </a:t>
            </a:r>
          </a:p>
          <a:p>
            <a:pPr marL="171450" indent="-171450" rtl="0" fontAlgn="base">
              <a:buFont typeface="Calibri" panose="020F0502020204030204" pitchFamily="34" charset="0"/>
              <a:buChar char="-"/>
            </a:pPr>
            <a:r>
              <a:rPr lang="en-US" sz="1200" b="0" i="0" kern="1200" dirty="0">
                <a:solidFill>
                  <a:schemeClr val="tx1"/>
                </a:solidFill>
                <a:effectLst/>
                <a:latin typeface="+mn-lt"/>
                <a:ea typeface="+mn-ea"/>
                <a:cs typeface="+mn-cs"/>
              </a:rPr>
              <a:t>We define advocacy as “A set of actions you can take to address structural stigma and create better outcomes for PWLLE” </a:t>
            </a:r>
          </a:p>
          <a:p>
            <a:pPr marL="171450" indent="-171450" rtl="0" fontAlgn="base">
              <a:buFont typeface="Calibri" panose="020F0502020204030204" pitchFamily="34" charset="0"/>
              <a:buChar char="-"/>
            </a:pPr>
            <a:r>
              <a:rPr lang="en-US" sz="1200" b="0" i="0" kern="1200" dirty="0">
                <a:solidFill>
                  <a:schemeClr val="tx1"/>
                </a:solidFill>
                <a:effectLst/>
                <a:latin typeface="+mn-lt"/>
                <a:ea typeface="+mn-ea"/>
                <a:cs typeface="+mn-cs"/>
              </a:rPr>
              <a:t>There are various forms of advocacy, all of which involve working with PWLLE to identify their concerns. </a:t>
            </a:r>
          </a:p>
          <a:p>
            <a:pPr marL="171450" indent="-171450" rtl="0" fontAlgn="base">
              <a:buFont typeface="Calibri" panose="020F0502020204030204" pitchFamily="34" charset="0"/>
              <a:buChar char="-"/>
            </a:pPr>
            <a:r>
              <a:rPr lang="en-US" sz="1200" b="0" i="0" kern="1200" dirty="0">
                <a:solidFill>
                  <a:schemeClr val="tx1"/>
                </a:solidFill>
                <a:effectLst/>
                <a:latin typeface="+mn-lt"/>
                <a:ea typeface="+mn-ea"/>
                <a:cs typeface="+mn-cs"/>
              </a:rPr>
              <a:t>These</a:t>
            </a:r>
            <a:r>
              <a:rPr lang="en-US" sz="1200" b="0" i="0" kern="1200" baseline="0" dirty="0">
                <a:solidFill>
                  <a:schemeClr val="tx1"/>
                </a:solidFill>
                <a:effectLst/>
                <a:latin typeface="+mn-lt"/>
                <a:ea typeface="+mn-ea"/>
                <a:cs typeface="+mn-cs"/>
              </a:rPr>
              <a:t> forms of advocacy involve</a:t>
            </a:r>
            <a:r>
              <a:rPr lang="en-US" sz="1200" b="0" i="0" kern="1200" dirty="0">
                <a:solidFill>
                  <a:schemeClr val="tx1"/>
                </a:solidFill>
                <a:effectLst/>
                <a:latin typeface="+mn-lt"/>
                <a:ea typeface="+mn-ea"/>
                <a:cs typeface="+mn-cs"/>
              </a:rPr>
              <a:t> different strategies for reducing the health inequities and eliminating barriers that PWLLE have identified. </a:t>
            </a:r>
          </a:p>
          <a:p>
            <a:pPr marL="171450" indent="-171450" rtl="0" fontAlgn="base">
              <a:buFont typeface="Calibri" panose="020F0502020204030204" pitchFamily="34" charset="0"/>
              <a:buChar char="-"/>
            </a:pPr>
            <a:endParaRPr lang="en-US" sz="1200" b="0" i="0" kern="1200" dirty="0">
              <a:solidFill>
                <a:schemeClr val="tx1"/>
              </a:solidFill>
              <a:effectLst/>
              <a:latin typeface="+mn-lt"/>
              <a:ea typeface="+mn-ea"/>
              <a:cs typeface="+mn-cs"/>
            </a:endParaRPr>
          </a:p>
          <a:p>
            <a:endParaRPr lang="en-CA" dirty="0">
              <a:latin typeface="+mn-lt"/>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42</a:t>
            </a:fld>
            <a:endParaRPr lang="en-CA"/>
          </a:p>
        </p:txBody>
      </p:sp>
    </p:spTree>
    <p:extLst>
      <p:ext uri="{BB962C8B-B14F-4D97-AF65-F5344CB8AC3E}">
        <p14:creationId xmlns:p14="http://schemas.microsoft.com/office/powerpoint/2010/main" val="71791992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1" i="0" kern="1200" dirty="0">
                <a:solidFill>
                  <a:schemeClr val="tx1"/>
                </a:solidFill>
                <a:effectLst/>
                <a:latin typeface="+mn-lt"/>
                <a:ea typeface="+mn-ea"/>
                <a:cs typeface="+mn-cs"/>
              </a:rPr>
              <a:t>Speaking Notes: </a:t>
            </a:r>
          </a:p>
          <a:p>
            <a:pPr marL="171450" indent="-171450" rtl="0" fontAlgn="base">
              <a:buFontTx/>
              <a:buChar char="-"/>
            </a:pPr>
            <a:r>
              <a:rPr lang="en-US" sz="1200" b="0" i="0" kern="1200" dirty="0">
                <a:solidFill>
                  <a:schemeClr val="tx1"/>
                </a:solidFill>
                <a:effectLst/>
                <a:latin typeface="+mn-lt"/>
                <a:ea typeface="+mn-ea"/>
                <a:cs typeface="+mn-cs"/>
              </a:rPr>
              <a:t>Outline the 4 levels of advocacy on the slide, noting that examples at each level will be discussed in this section:</a:t>
            </a:r>
          </a:p>
          <a:p>
            <a:pPr marL="685800" lvl="1" indent="-228600" rtl="0" fontAlgn="base">
              <a:buFont typeface="+mj-lt"/>
              <a:buAutoNum type="arabicPeriod"/>
            </a:pPr>
            <a:r>
              <a:rPr lang="en-US" sz="1200" b="1" i="0" kern="1200" dirty="0">
                <a:solidFill>
                  <a:schemeClr val="tx1"/>
                </a:solidFill>
                <a:effectLst/>
                <a:latin typeface="+mn-lt"/>
                <a:ea typeface="+mn-ea"/>
                <a:cs typeface="+mn-cs"/>
              </a:rPr>
              <a:t>Individual</a:t>
            </a:r>
            <a:r>
              <a:rPr lang="en-US" sz="1200" b="0" i="0" kern="1200" dirty="0">
                <a:solidFill>
                  <a:schemeClr val="tx1"/>
                </a:solidFill>
                <a:effectLst/>
                <a:latin typeface="+mn-lt"/>
                <a:ea typeface="+mn-ea"/>
                <a:cs typeface="+mn-cs"/>
              </a:rPr>
              <a:t> - </a:t>
            </a:r>
            <a:r>
              <a:rPr lang="en-US" sz="1200" b="0" i="0" u="none" strike="noStrike" kern="1200" baseline="0" dirty="0">
                <a:solidFill>
                  <a:schemeClr val="tx1"/>
                </a:solidFill>
                <a:latin typeface="+mn-lt"/>
                <a:ea typeface="+mn-ea"/>
                <a:cs typeface="+mn-cs"/>
              </a:rPr>
              <a:t>actions aimed at supporting individual autonomy</a:t>
            </a:r>
            <a:br>
              <a:rPr lang="en-US" sz="1200" b="0" i="0" kern="1200" baseline="0" dirty="0">
                <a:solidFill>
                  <a:schemeClr val="tx1"/>
                </a:solidFill>
                <a:effectLst/>
                <a:latin typeface="+mn-lt"/>
                <a:ea typeface="+mn-ea"/>
                <a:cs typeface="+mn-cs"/>
              </a:rPr>
            </a:br>
            <a:endParaRPr lang="en-US" sz="1200" b="0" i="0" kern="1200" dirty="0">
              <a:solidFill>
                <a:schemeClr val="tx1"/>
              </a:solidFill>
              <a:effectLst/>
              <a:latin typeface="+mn-lt"/>
              <a:ea typeface="+mn-ea"/>
              <a:cs typeface="+mn-cs"/>
            </a:endParaRPr>
          </a:p>
          <a:p>
            <a:pPr marL="685800" lvl="1" indent="-228600" rtl="0" fontAlgn="base">
              <a:buFont typeface="+mj-lt"/>
              <a:buAutoNum type="arabicPeriod"/>
            </a:pPr>
            <a:r>
              <a:rPr lang="en-US" sz="1200" b="1" i="0" kern="1200" dirty="0">
                <a:solidFill>
                  <a:schemeClr val="tx1"/>
                </a:solidFill>
                <a:effectLst/>
                <a:latin typeface="+mn-lt"/>
                <a:ea typeface="+mn-ea"/>
                <a:cs typeface="+mn-cs"/>
              </a:rPr>
              <a:t>Program</a:t>
            </a:r>
            <a:r>
              <a:rPr lang="en-US" sz="1200" b="0" i="0" kern="1200" dirty="0">
                <a:solidFill>
                  <a:schemeClr val="tx1"/>
                </a:solidFill>
                <a:effectLst/>
                <a:latin typeface="+mn-lt"/>
                <a:ea typeface="+mn-ea"/>
                <a:cs typeface="+mn-cs"/>
              </a:rPr>
              <a:t> - </a:t>
            </a:r>
            <a:r>
              <a:rPr lang="en-US" sz="1200" b="0" i="0" u="none" strike="noStrike" kern="1200" baseline="0" dirty="0">
                <a:solidFill>
                  <a:schemeClr val="tx1"/>
                </a:solidFill>
                <a:latin typeface="+mn-lt"/>
                <a:ea typeface="+mn-ea"/>
                <a:cs typeface="+mn-cs"/>
              </a:rPr>
              <a:t>implementing programs or making changes to existing programs</a:t>
            </a:r>
            <a:br>
              <a:rPr lang="en-US" sz="1200" b="0" i="0" u="none" strike="noStrike" kern="1200" baseline="0" dirty="0">
                <a:solidFill>
                  <a:schemeClr val="tx1"/>
                </a:solidFill>
                <a:effectLst/>
                <a:latin typeface="+mn-lt"/>
                <a:ea typeface="+mn-ea"/>
                <a:cs typeface="+mn-cs"/>
              </a:rPr>
            </a:br>
            <a:endParaRPr lang="en-US" sz="1200" b="0" i="0" u="none" strike="noStrike" kern="1200" baseline="0" dirty="0">
              <a:solidFill>
                <a:schemeClr val="tx1"/>
              </a:solidFill>
              <a:effectLst/>
              <a:latin typeface="+mn-lt"/>
              <a:ea typeface="+mn-ea"/>
              <a:cs typeface="+mn-cs"/>
            </a:endParaRPr>
          </a:p>
          <a:p>
            <a:pPr marL="685800" lvl="1" indent="-228600" rtl="0" fontAlgn="base">
              <a:buFont typeface="+mj-lt"/>
              <a:buAutoNum type="arabicPeriod"/>
            </a:pPr>
            <a:r>
              <a:rPr lang="en-US" sz="1200" b="1" i="0" kern="1200" dirty="0">
                <a:solidFill>
                  <a:schemeClr val="tx1"/>
                </a:solidFill>
                <a:effectLst/>
                <a:latin typeface="+mn-lt"/>
                <a:ea typeface="+mn-ea"/>
                <a:cs typeface="+mn-cs"/>
              </a:rPr>
              <a:t>Community-</a:t>
            </a:r>
            <a:r>
              <a:rPr lang="en-US" sz="1200" b="0" i="0" kern="1200" dirty="0">
                <a:solidFill>
                  <a:schemeClr val="tx1"/>
                </a:solidFill>
                <a:effectLst/>
                <a:latin typeface="+mn-lt"/>
                <a:ea typeface="+mn-ea"/>
                <a:cs typeface="+mn-cs"/>
              </a:rPr>
              <a:t> </a:t>
            </a:r>
            <a:r>
              <a:rPr lang="en-US" sz="1200" b="0" i="0" u="none" strike="noStrike" kern="1200" baseline="0" dirty="0">
                <a:solidFill>
                  <a:schemeClr val="tx1"/>
                </a:solidFill>
                <a:latin typeface="+mn-lt"/>
                <a:ea typeface="+mn-ea"/>
                <a:cs typeface="+mn-cs"/>
              </a:rPr>
              <a:t>interventions aimed at strengthening communities by building </a:t>
            </a:r>
            <a:r>
              <a:rPr lang="en-CA" sz="1200" b="0" i="0" u="none" strike="noStrike" kern="1200" baseline="0" dirty="0">
                <a:solidFill>
                  <a:schemeClr val="tx1"/>
                </a:solidFill>
                <a:latin typeface="+mn-lt"/>
                <a:ea typeface="+mn-ea"/>
                <a:cs typeface="+mn-cs"/>
              </a:rPr>
              <a:t>social cohesion</a:t>
            </a:r>
            <a:br>
              <a:rPr lang="en-US" sz="1800" b="0" i="0" u="none" strike="noStrike" kern="1200" baseline="0" dirty="0">
                <a:solidFill>
                  <a:schemeClr val="tx1"/>
                </a:solidFill>
                <a:effectLst/>
                <a:latin typeface="+mn-lt"/>
                <a:ea typeface="+mn-ea"/>
                <a:cs typeface="+mn-cs"/>
              </a:rPr>
            </a:br>
            <a:endParaRPr lang="en-US" sz="1800" b="0" i="0" u="none" strike="noStrike" kern="1200" baseline="0" dirty="0">
              <a:solidFill>
                <a:schemeClr val="tx1"/>
              </a:solidFill>
              <a:effectLst/>
              <a:latin typeface="+mn-lt"/>
              <a:ea typeface="+mn-ea"/>
              <a:cs typeface="+mn-cs"/>
            </a:endParaRPr>
          </a:p>
          <a:p>
            <a:pPr marL="685800" lvl="1" indent="-228600" rtl="0" fontAlgn="base">
              <a:buFont typeface="+mj-lt"/>
              <a:buAutoNum type="arabicPeriod"/>
            </a:pPr>
            <a:r>
              <a:rPr lang="en-US" sz="1200" b="1" i="0" kern="1200" dirty="0">
                <a:solidFill>
                  <a:schemeClr val="tx1"/>
                </a:solidFill>
                <a:effectLst/>
                <a:latin typeface="+mn-lt"/>
                <a:ea typeface="+mn-ea"/>
                <a:cs typeface="+mn-cs"/>
              </a:rPr>
              <a:t>Systems</a:t>
            </a:r>
            <a:r>
              <a:rPr lang="en-US" sz="1200" b="0" i="0" kern="1200" dirty="0">
                <a:solidFill>
                  <a:schemeClr val="tx1"/>
                </a:solidFill>
                <a:effectLst/>
                <a:latin typeface="+mn-lt"/>
                <a:ea typeface="+mn-ea"/>
                <a:cs typeface="+mn-cs"/>
              </a:rPr>
              <a:t> - i</a:t>
            </a:r>
            <a:r>
              <a:rPr lang="en-US" sz="1200" b="0" i="0" u="none" strike="noStrike" kern="1200" baseline="0" dirty="0">
                <a:solidFill>
                  <a:schemeClr val="tx1"/>
                </a:solidFill>
                <a:latin typeface="+mn-lt"/>
                <a:ea typeface="+mn-ea"/>
                <a:cs typeface="+mn-cs"/>
              </a:rPr>
              <a:t>nterventions that look at the causes of health inequities and work to promote healthy policies and procedures</a:t>
            </a:r>
          </a:p>
          <a:p>
            <a:pPr marL="457200" lvl="1" indent="0" rtl="0" fontAlgn="base">
              <a:buFont typeface="+mj-lt"/>
              <a:buNone/>
            </a:pPr>
            <a:endParaRPr lang="en-US" sz="1800" b="0" i="0" kern="1200" dirty="0">
              <a:solidFill>
                <a:schemeClr val="tx1"/>
              </a:solidFill>
              <a:effectLst/>
              <a:latin typeface="+mn-lt"/>
              <a:ea typeface="+mn-ea"/>
              <a:cs typeface="+mn-cs"/>
            </a:endParaRPr>
          </a:p>
          <a:p>
            <a:pPr marL="171450" indent="-171450" rtl="0" fontAlgn="base">
              <a:buFont typeface="Calibri" panose="020F0502020204030204" pitchFamily="34" charset="0"/>
              <a:buChar char="-"/>
            </a:pPr>
            <a:r>
              <a:rPr lang="en-US" sz="1200" b="0" i="0" kern="1200" dirty="0">
                <a:solidFill>
                  <a:schemeClr val="tx1"/>
                </a:solidFill>
                <a:effectLst/>
                <a:latin typeface="+mn-lt"/>
                <a:ea typeface="+mn-ea"/>
                <a:cs typeface="+mn-cs"/>
              </a:rPr>
              <a:t>Each of these refers to the level at which we are aiming to make change with our advocacy efforts </a:t>
            </a:r>
          </a:p>
          <a:p>
            <a:pPr marL="171450" indent="-171450" rtl="0" fontAlgn="base">
              <a:buFont typeface="Calibri" panose="020F0502020204030204" pitchFamily="34" charset="0"/>
              <a:buChar char="-"/>
            </a:pPr>
            <a:r>
              <a:rPr lang="en-US" sz="1200" b="0" i="0" kern="1200" dirty="0">
                <a:solidFill>
                  <a:schemeClr val="tx1"/>
                </a:solidFill>
                <a:effectLst/>
                <a:latin typeface="+mn-lt"/>
                <a:ea typeface="+mn-ea"/>
                <a:cs typeface="+mn-cs"/>
              </a:rPr>
              <a:t>While policy change is often central to advocacy, this is not the only way that we can meaningfully advocate - it</a:t>
            </a:r>
            <a:r>
              <a:rPr lang="en-US" sz="1200" b="0" i="0" kern="1200" baseline="0" dirty="0">
                <a:solidFill>
                  <a:schemeClr val="tx1"/>
                </a:solidFill>
                <a:effectLst/>
                <a:latin typeface="+mn-lt"/>
                <a:ea typeface="+mn-ea"/>
                <a:cs typeface="+mn-cs"/>
              </a:rPr>
              <a:t> is also important to remember the role that we can have on the systems in which we work </a:t>
            </a:r>
          </a:p>
          <a:p>
            <a:pPr marL="171450" indent="-171450" rtl="0" fontAlgn="base">
              <a:buFont typeface="Arial" panose="020B0604020202020204" pitchFamily="34" charset="0"/>
              <a:buChar char="•"/>
            </a:pPr>
            <a:endParaRPr lang="en-US" sz="1200" b="0" i="0" kern="1200" dirty="0">
              <a:solidFill>
                <a:schemeClr val="tx1"/>
              </a:solidFill>
              <a:effectLst/>
              <a:latin typeface="+mn-lt"/>
              <a:ea typeface="+mn-ea"/>
              <a:cs typeface="+mn-cs"/>
            </a:endParaRPr>
          </a:p>
          <a:p>
            <a:pPr rtl="0" fontAlgn="base"/>
            <a:r>
              <a:rPr lang="en-US" sz="1200" b="1" i="0" kern="1200" dirty="0">
                <a:solidFill>
                  <a:schemeClr val="tx1"/>
                </a:solidFill>
                <a:effectLst/>
                <a:latin typeface="+mn-lt"/>
                <a:ea typeface="+mn-ea"/>
                <a:cs typeface="+mn-cs"/>
              </a:rPr>
              <a:t>Discussion Prompts:</a:t>
            </a:r>
          </a:p>
          <a:p>
            <a:pPr marL="171450" indent="-171450" rtl="0" fontAlgn="base">
              <a:buFont typeface="Calibri" panose="020F0502020204030204" pitchFamily="34" charset="0"/>
              <a:buChar char="-"/>
            </a:pPr>
            <a:r>
              <a:rPr lang="en-US" sz="1200" b="0" i="0" kern="1200" dirty="0">
                <a:solidFill>
                  <a:schemeClr val="tx1"/>
                </a:solidFill>
                <a:effectLst/>
                <a:latin typeface="+mn-lt"/>
                <a:ea typeface="+mn-ea"/>
                <a:cs typeface="+mn-cs"/>
              </a:rPr>
              <a:t>Emphasize that advocacy efforts can start with a smaller scope  </a:t>
            </a:r>
          </a:p>
          <a:p>
            <a:pPr marL="171450" indent="-171450" rtl="0" fontAlgn="base">
              <a:buFont typeface="Calibri" panose="020F0502020204030204" pitchFamily="34" charset="0"/>
              <a:buChar char="-"/>
            </a:pPr>
            <a:r>
              <a:rPr lang="en-US" sz="1200" b="0" i="0" kern="1200" dirty="0">
                <a:solidFill>
                  <a:schemeClr val="tx1"/>
                </a:solidFill>
                <a:effectLst/>
                <a:latin typeface="+mn-lt"/>
                <a:ea typeface="+mn-ea"/>
                <a:cs typeface="+mn-cs"/>
              </a:rPr>
              <a:t>Are there any other levels or types of advocacy you can think of?  </a:t>
            </a:r>
          </a:p>
          <a:p>
            <a:pPr marL="171450" indent="-171450" rtl="0" fontAlgn="base">
              <a:buFont typeface="Calibri" panose="020F0502020204030204" pitchFamily="34" charset="0"/>
              <a:buChar char="-"/>
            </a:pPr>
            <a:r>
              <a:rPr lang="en-US" sz="1200" b="0" i="0" kern="1200" dirty="0">
                <a:solidFill>
                  <a:schemeClr val="tx1"/>
                </a:solidFill>
                <a:effectLst/>
                <a:latin typeface="+mn-lt"/>
                <a:ea typeface="+mn-ea"/>
                <a:cs typeface="+mn-cs"/>
              </a:rPr>
              <a:t>Are there important components of advocacy that you think are missing from these definitions? </a:t>
            </a:r>
          </a:p>
          <a:p>
            <a:pPr marL="171450" lvl="0" indent="-171450">
              <a:buFont typeface="Calibri" panose="020F0502020204030204" pitchFamily="34" charset="0"/>
              <a:buChar char="-"/>
            </a:pPr>
            <a:endParaRPr lang="en-CA" sz="1200" kern="1200" dirty="0">
              <a:solidFill>
                <a:schemeClr val="tx1"/>
              </a:solidFill>
              <a:effectLst/>
              <a:latin typeface="+mn-lt"/>
              <a:ea typeface="+mn-ea"/>
              <a:cs typeface="+mn-cs"/>
            </a:endParaRPr>
          </a:p>
          <a:p>
            <a:endParaRPr lang="fr-CA" dirty="0">
              <a:latin typeface="+mn-lt"/>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43</a:t>
            </a:fld>
            <a:endParaRPr lang="fr-CA"/>
          </a:p>
        </p:txBody>
      </p:sp>
    </p:spTree>
    <p:extLst>
      <p:ext uri="{BB962C8B-B14F-4D97-AF65-F5344CB8AC3E}">
        <p14:creationId xmlns:p14="http://schemas.microsoft.com/office/powerpoint/2010/main" val="110194512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1" i="0" kern="1200" dirty="0">
                <a:solidFill>
                  <a:schemeClr val="tx1"/>
                </a:solidFill>
                <a:effectLst/>
                <a:ea typeface="+mn-ea"/>
                <a:cs typeface="+mn-cs"/>
              </a:rPr>
              <a:t>Instructions: </a:t>
            </a:r>
          </a:p>
          <a:p>
            <a:pPr marL="171450" indent="-171450" rtl="0" fontAlgn="base">
              <a:buFontTx/>
              <a:buChar char="-"/>
            </a:pPr>
            <a:r>
              <a:rPr lang="en-US" sz="1200" b="0" i="1" kern="1200" dirty="0">
                <a:solidFill>
                  <a:schemeClr val="tx1"/>
                </a:solidFill>
                <a:effectLst/>
                <a:ea typeface="+mn-ea"/>
                <a:cs typeface="+mn-cs"/>
              </a:rPr>
              <a:t>Optional</a:t>
            </a:r>
            <a:r>
              <a:rPr lang="en-US" sz="1200" b="0" i="0" kern="1200" dirty="0">
                <a:solidFill>
                  <a:schemeClr val="tx1"/>
                </a:solidFill>
                <a:effectLst/>
                <a:ea typeface="+mn-ea"/>
                <a:cs typeface="+mn-cs"/>
              </a:rPr>
              <a:t>: customize this slide to provide an example relevant to your work or community if applicable</a:t>
            </a:r>
          </a:p>
          <a:p>
            <a:pPr marL="628650" lvl="1" indent="-171450" rtl="0" fontAlgn="base">
              <a:buFontTx/>
              <a:buChar char="-"/>
            </a:pPr>
            <a:r>
              <a:rPr lang="en-US" sz="1200" b="0" i="0" kern="1200" dirty="0">
                <a:solidFill>
                  <a:schemeClr val="tx1"/>
                </a:solidFill>
                <a:effectLst/>
                <a:ea typeface="+mn-ea"/>
                <a:cs typeface="+mn-cs"/>
              </a:rPr>
              <a:t>Remove highlight.</a:t>
            </a:r>
          </a:p>
          <a:p>
            <a:pPr marL="457200" lvl="1" indent="0" rtl="0" fontAlgn="base">
              <a:buFontTx/>
              <a:buNone/>
            </a:pPr>
            <a:endParaRPr lang="en-US" sz="1200" b="1" i="0" kern="1200" dirty="0">
              <a:solidFill>
                <a:schemeClr val="tx1"/>
              </a:solidFill>
              <a:effectLst/>
              <a:latin typeface="+mn-lt"/>
              <a:ea typeface="+mn-ea"/>
              <a:cs typeface="+mn-cs"/>
            </a:endParaRPr>
          </a:p>
          <a:p>
            <a:r>
              <a:rPr lang="en-US" b="1" dirty="0"/>
              <a:t>Speaking Notes: </a:t>
            </a:r>
            <a:endParaRPr lang="en-US" dirty="0"/>
          </a:p>
          <a:p>
            <a:pPr marL="171450" indent="-171450" rtl="0" fontAlgn="base">
              <a:buFontTx/>
              <a:buChar char="-"/>
            </a:pPr>
            <a:r>
              <a:rPr lang="en-US" sz="1200" b="0" i="0" u="sng" kern="1200" dirty="0">
                <a:solidFill>
                  <a:schemeClr val="tx1"/>
                </a:solidFill>
                <a:effectLst/>
                <a:latin typeface="+mn-lt"/>
                <a:ea typeface="+mn-ea"/>
                <a:cs typeface="+mn-cs"/>
              </a:rPr>
              <a:t>Examples (on slide</a:t>
            </a:r>
            <a:r>
              <a:rPr lang="en-US" b="0" u="sng" dirty="0"/>
              <a:t>):</a:t>
            </a:r>
            <a:endParaRPr lang="en-US" sz="1200" b="0" i="0" u="sng" kern="1200" dirty="0">
              <a:solidFill>
                <a:schemeClr val="tx1"/>
              </a:solidFill>
              <a:effectLst/>
              <a:latin typeface="+mn-lt"/>
              <a:ea typeface="+mn-ea"/>
              <a:cs typeface="Calibri"/>
            </a:endParaRPr>
          </a:p>
          <a:p>
            <a:pPr marL="628650" lvl="1"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Correcting a colleague who is using stigmatizing language toward a person who uses drugs </a:t>
            </a:r>
          </a:p>
          <a:p>
            <a:pPr marL="628650" lvl="1"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Supporting a PWLLE in navigating the system so they can access housing or other resources </a:t>
            </a:r>
          </a:p>
          <a:p>
            <a:pPr marL="628650" lvl="1"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Listening to the perspective of PWUD regarding their values and goals and working with other professionals to ensure these perspectives are incorporated into any care plan, rather than assuming what they need </a:t>
            </a:r>
          </a:p>
          <a:p>
            <a:pPr rtl="0" fontAlgn="base"/>
            <a:r>
              <a:rPr lang="en-US" sz="1200" b="0" i="0" kern="1200" dirty="0">
                <a:solidFill>
                  <a:schemeClr val="tx1"/>
                </a:solidFill>
                <a:effectLst/>
                <a:latin typeface="+mn-lt"/>
                <a:ea typeface="+mn-ea"/>
                <a:cs typeface="+mn-cs"/>
              </a:rPr>
              <a:t> </a:t>
            </a:r>
          </a:p>
          <a:p>
            <a:pPr marL="171450" indent="-171450" rtl="0" fontAlgn="base">
              <a:buFontTx/>
              <a:buChar char="-"/>
            </a:pPr>
            <a:r>
              <a:rPr lang="en-US" sz="1200" b="0" i="0" u="sng" kern="1200" dirty="0">
                <a:solidFill>
                  <a:schemeClr val="tx1"/>
                </a:solidFill>
                <a:effectLst/>
                <a:latin typeface="+mn-lt"/>
                <a:ea typeface="+mn-ea"/>
                <a:cs typeface="+mn-cs"/>
              </a:rPr>
              <a:t>Real World Applications </a:t>
            </a:r>
            <a:r>
              <a:rPr lang="en-US" sz="1200" b="0" i="0" u="sng" kern="1200" dirty="0">
                <a:solidFill>
                  <a:schemeClr val="tx1"/>
                </a:solidFill>
                <a:effectLst/>
                <a:ea typeface="+mn-ea"/>
                <a:cs typeface="+mn-cs"/>
              </a:rPr>
              <a:t>(click to show):</a:t>
            </a:r>
            <a:endParaRPr lang="en-US" sz="1200" b="0" i="0" u="sng" strike="noStrike" kern="1200" baseline="0" dirty="0">
              <a:solidFill>
                <a:schemeClr val="tx1"/>
              </a:solidFill>
              <a:effectLst/>
              <a:ea typeface="+mn-ea"/>
              <a:cs typeface="+mn-cs"/>
            </a:endParaRPr>
          </a:p>
          <a:p>
            <a:pPr marL="628650" lvl="1" indent="-171450" rtl="0" fontAlgn="base">
              <a:buFont typeface="Arial" panose="020B0604020202020204" pitchFamily="34" charset="0"/>
              <a:buChar char="•"/>
            </a:pPr>
            <a:r>
              <a:rPr lang="en-US" sz="1200" b="0" i="0" kern="1200" dirty="0">
                <a:solidFill>
                  <a:schemeClr val="tx1"/>
                </a:solidFill>
                <a:effectLst/>
                <a:latin typeface="+mn-lt"/>
                <a:ea typeface="+mn-ea"/>
                <a:cs typeface="+mn-cs"/>
              </a:rPr>
              <a:t>A police officer is called to help a PWUD, and rather than being aggressive or punitive, they say “We’re here to help you tonight. What do you need?” </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a:t>
            </a:r>
            <a:endParaRPr lang="en-US" sz="1200" b="1" i="0" kern="1200" dirty="0">
              <a:solidFill>
                <a:schemeClr val="tx1"/>
              </a:solidFill>
              <a:effectLst/>
              <a:latin typeface="+mn-lt"/>
              <a:ea typeface="+mn-ea"/>
              <a:cs typeface="+mn-cs"/>
            </a:endParaRPr>
          </a:p>
          <a:p>
            <a:pPr marL="171450" indent="-171450" rtl="0" fontAlgn="base">
              <a:buFontTx/>
              <a:buChar char="-"/>
            </a:pPr>
            <a:r>
              <a:rPr lang="en-US" sz="1200" b="0" i="0" kern="1200" dirty="0">
                <a:solidFill>
                  <a:schemeClr val="tx1"/>
                </a:solidFill>
                <a:effectLst/>
                <a:latin typeface="+mn-lt"/>
                <a:ea typeface="+mn-ea"/>
                <a:cs typeface="+mn-cs"/>
              </a:rPr>
              <a:t>All of these are essential for laying the groundwork for more intensive organizational responses to substance use stigma. </a:t>
            </a:r>
          </a:p>
          <a:p>
            <a:pPr marL="171450" indent="-171450" rtl="0" fontAlgn="base">
              <a:buFontTx/>
              <a:buChar char="-"/>
            </a:pPr>
            <a:r>
              <a:rPr lang="en-US" sz="1200" b="0" i="0" kern="1200" dirty="0">
                <a:solidFill>
                  <a:schemeClr val="tx1"/>
                </a:solidFill>
                <a:effectLst/>
                <a:latin typeface="+mn-lt"/>
                <a:ea typeface="+mn-ea"/>
                <a:cs typeface="+mn-cs"/>
              </a:rPr>
              <a:t>Smaller actions can</a:t>
            </a:r>
            <a:r>
              <a:rPr lang="en-US" sz="1200" b="0" i="0" kern="1200" baseline="0" dirty="0">
                <a:solidFill>
                  <a:schemeClr val="tx1"/>
                </a:solidFill>
                <a:effectLst/>
                <a:latin typeface="+mn-lt"/>
                <a:ea typeface="+mn-ea"/>
                <a:cs typeface="+mn-cs"/>
              </a:rPr>
              <a:t> influence the perspectives and behaviors of those around us. </a:t>
            </a:r>
          </a:p>
          <a:p>
            <a:pPr marL="628650" lvl="1" indent="-171450" rtl="0" fontAlgn="base">
              <a:buFontTx/>
              <a:buChar char="-"/>
            </a:pPr>
            <a:r>
              <a:rPr lang="en-US" sz="1200" b="0" i="0" kern="1200" baseline="0" dirty="0">
                <a:solidFill>
                  <a:schemeClr val="tx1"/>
                </a:solidFill>
                <a:effectLst/>
                <a:latin typeface="+mn-lt"/>
                <a:ea typeface="+mn-ea"/>
                <a:cs typeface="+mn-cs"/>
              </a:rPr>
              <a:t>They can create more awareness and more willingness among staff and management to reexamine policies and current practices that may be stigmatizing. </a:t>
            </a:r>
            <a:endParaRPr lang="en-US" sz="1200" b="0" i="0" kern="1200" dirty="0">
              <a:solidFill>
                <a:schemeClr val="tx1"/>
              </a:solidFill>
              <a:effectLst/>
              <a:latin typeface="+mn-lt"/>
              <a:ea typeface="+mn-ea"/>
              <a:cs typeface="+mn-cs"/>
            </a:endParaRPr>
          </a:p>
          <a:p>
            <a:endParaRPr lang="fr-CA" dirty="0">
              <a:latin typeface="+mn-lt"/>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44</a:t>
            </a:fld>
            <a:endParaRPr lang="fr-CA"/>
          </a:p>
        </p:txBody>
      </p:sp>
    </p:spTree>
    <p:extLst>
      <p:ext uri="{BB962C8B-B14F-4D97-AF65-F5344CB8AC3E}">
        <p14:creationId xmlns:p14="http://schemas.microsoft.com/office/powerpoint/2010/main" val="33739007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1" i="0" kern="1200" dirty="0">
                <a:solidFill>
                  <a:schemeClr val="tx1"/>
                </a:solidFill>
                <a:effectLst/>
                <a:ea typeface="+mn-ea"/>
                <a:cs typeface="+mn-cs"/>
              </a:rPr>
              <a:t>Instructions: </a:t>
            </a:r>
          </a:p>
          <a:p>
            <a:pPr marL="171450" indent="-171450" rtl="0" fontAlgn="base">
              <a:buFontTx/>
              <a:buChar char="-"/>
            </a:pPr>
            <a:r>
              <a:rPr lang="en-US" sz="1200" b="0" i="1" kern="1200" dirty="0">
                <a:solidFill>
                  <a:schemeClr val="tx1"/>
                </a:solidFill>
                <a:effectLst/>
                <a:ea typeface="+mn-ea"/>
                <a:cs typeface="+mn-cs"/>
              </a:rPr>
              <a:t>Optional</a:t>
            </a:r>
            <a:r>
              <a:rPr lang="en-US" sz="1200" b="0" i="0" kern="1200" dirty="0">
                <a:solidFill>
                  <a:schemeClr val="tx1"/>
                </a:solidFill>
                <a:effectLst/>
                <a:ea typeface="+mn-ea"/>
                <a:cs typeface="+mn-cs"/>
              </a:rPr>
              <a:t>: customize this slide to provide an example relevant to your work or community if applicable</a:t>
            </a:r>
          </a:p>
          <a:p>
            <a:pPr marL="628650" lvl="1" indent="-171450" rtl="0" fontAlgn="base">
              <a:buFontTx/>
              <a:buChar char="-"/>
            </a:pPr>
            <a:r>
              <a:rPr lang="en-US" sz="1200" b="0" i="0" kern="1200" dirty="0">
                <a:solidFill>
                  <a:schemeClr val="tx1"/>
                </a:solidFill>
                <a:effectLst/>
                <a:ea typeface="+mn-ea"/>
                <a:cs typeface="+mn-cs"/>
              </a:rPr>
              <a:t>Remove highlight.</a:t>
            </a:r>
          </a:p>
          <a:p>
            <a:pPr marL="457200" lvl="1" indent="0" rtl="0" fontAlgn="base">
              <a:buFontTx/>
              <a:buNone/>
            </a:pPr>
            <a:endParaRPr lang="en-US" sz="1200" b="1" i="0" kern="1200" dirty="0">
              <a:solidFill>
                <a:schemeClr val="tx1"/>
              </a:solidFill>
              <a:effectLst/>
              <a:latin typeface="+mn-lt"/>
              <a:ea typeface="+mn-ea"/>
              <a:cs typeface="+mn-cs"/>
            </a:endParaRPr>
          </a:p>
          <a:p>
            <a:r>
              <a:rPr lang="en-US" b="1" dirty="0"/>
              <a:t>Speaking Notes: </a:t>
            </a:r>
            <a:endParaRPr lang="en-US" dirty="0"/>
          </a:p>
          <a:p>
            <a:pPr marL="171450" indent="-171450" rtl="0" fontAlgn="base">
              <a:buFontTx/>
              <a:buChar char="-"/>
            </a:pPr>
            <a:r>
              <a:rPr lang="en-US" sz="1200" b="0" i="0" u="sng" kern="1200" dirty="0">
                <a:solidFill>
                  <a:schemeClr val="tx1"/>
                </a:solidFill>
                <a:effectLst/>
                <a:latin typeface="+mn-lt"/>
                <a:ea typeface="+mn-ea"/>
                <a:cs typeface="+mn-cs"/>
              </a:rPr>
              <a:t>Examples (on slide</a:t>
            </a:r>
            <a:r>
              <a:rPr lang="en-US" b="0" u="sng" dirty="0"/>
              <a:t>):</a:t>
            </a:r>
            <a:endParaRPr lang="en-US" sz="1200" b="0" i="0" u="sng" kern="1200" dirty="0">
              <a:solidFill>
                <a:schemeClr val="tx1"/>
              </a:solidFill>
              <a:effectLst/>
              <a:latin typeface="+mn-lt"/>
              <a:ea typeface="+mn-ea"/>
              <a:cs typeface="Calibri"/>
            </a:endParaRPr>
          </a:p>
          <a:p>
            <a:pPr marL="628650" lvl="1" indent="-171450" rtl="0" fontAlgn="base">
              <a:buFont typeface="Arial" panose="020B0604020202020204" pitchFamily="34" charset="0"/>
              <a:buChar char="•"/>
            </a:pPr>
            <a:r>
              <a:rPr lang="en-US" sz="1200" b="0" i="0" kern="1200" dirty="0">
                <a:solidFill>
                  <a:schemeClr val="tx1"/>
                </a:solidFill>
                <a:effectLst/>
                <a:ea typeface="+mn-ea"/>
                <a:cs typeface="+mn-cs"/>
              </a:rPr>
              <a:t>Ensuring that PWLLE are included in program development and policy decisions  </a:t>
            </a:r>
          </a:p>
          <a:p>
            <a:pPr marL="628650" lvl="1" indent="-171450" rtl="0" fontAlgn="base">
              <a:buFont typeface="Arial" panose="020B0604020202020204" pitchFamily="34" charset="0"/>
              <a:buChar char="•"/>
            </a:pPr>
            <a:r>
              <a:rPr lang="en-GB" dirty="0">
                <a:solidFill>
                  <a:schemeClr val="tx1">
                    <a:lumMod val="65000"/>
                    <a:lumOff val="35000"/>
                  </a:schemeClr>
                </a:solidFill>
                <a:ea typeface="+mn-lt"/>
                <a:cs typeface="+mn-lt"/>
              </a:rPr>
              <a:t>Strengthened ability to assess stigmatizing policies, programs, or practices and engage in advocacy to reduce stigma</a:t>
            </a:r>
            <a:endParaRPr lang="en-US" sz="1200" b="0" i="0" kern="1200" dirty="0">
              <a:solidFill>
                <a:schemeClr val="tx1"/>
              </a:solidFill>
              <a:effectLst/>
              <a:ea typeface="+mn-ea"/>
              <a:cs typeface="Arial" panose="020B0604020202020204" pitchFamily="34" charset="0"/>
            </a:endParaRPr>
          </a:p>
          <a:p>
            <a:pPr marL="628650" lvl="1" indent="-171450" rtl="0" fontAlgn="base">
              <a:buFont typeface="Arial" panose="020B0604020202020204" pitchFamily="34" charset="0"/>
              <a:buChar char="•"/>
            </a:pPr>
            <a:r>
              <a:rPr lang="en-US" sz="1200" b="0" i="0" kern="1200" dirty="0">
                <a:solidFill>
                  <a:schemeClr val="tx1"/>
                </a:solidFill>
                <a:effectLst/>
                <a:ea typeface="+mn-ea"/>
                <a:cs typeface="+mn-cs"/>
              </a:rPr>
              <a:t>Encouraging a public health approach in development of all policies, programs and practices in the workplace   </a:t>
            </a:r>
            <a:endParaRPr lang="en-US" sz="1200" b="0" i="0" kern="1200" dirty="0">
              <a:solidFill>
                <a:schemeClr val="tx1"/>
              </a:solidFill>
              <a:effectLst/>
              <a:cs typeface="Arial" panose="020B0604020202020204" pitchFamily="34" charset="0"/>
            </a:endParaRPr>
          </a:p>
          <a:p>
            <a:pPr marL="171450" indent="-171450" rtl="0" fontAlgn="base">
              <a:buFont typeface="Arial" panose="020B0604020202020204" pitchFamily="34" charset="0"/>
              <a:buChar char="•"/>
            </a:pPr>
            <a:endParaRPr lang="en-US" sz="1200" b="0" i="0" kern="1200" dirty="0">
              <a:solidFill>
                <a:schemeClr val="tx1"/>
              </a:solidFill>
              <a:effectLst/>
              <a:ea typeface="+mn-ea"/>
              <a:cs typeface="+mn-cs"/>
            </a:endParaRPr>
          </a:p>
          <a:p>
            <a:pPr marL="171450" indent="-171450" rtl="0" fontAlgn="base">
              <a:buFontTx/>
              <a:buChar char="-"/>
            </a:pPr>
            <a:r>
              <a:rPr lang="en-US" sz="1200" b="0" i="0" u="sng" kern="1200" dirty="0">
                <a:solidFill>
                  <a:schemeClr val="tx1"/>
                </a:solidFill>
                <a:effectLst/>
                <a:ea typeface="+mn-ea"/>
                <a:cs typeface="+mn-cs"/>
              </a:rPr>
              <a:t>Real World Applications (click to show):</a:t>
            </a:r>
            <a:endParaRPr lang="en-US" sz="1200" b="0" i="0" u="sng" strike="noStrike" kern="1200" baseline="0" dirty="0">
              <a:solidFill>
                <a:schemeClr val="tx1"/>
              </a:solidFill>
              <a:effectLst/>
              <a:ea typeface="+mn-ea"/>
              <a:cs typeface="+mn-cs"/>
            </a:endParaRPr>
          </a:p>
          <a:p>
            <a:pPr marL="628650" lvl="1" indent="-171450" rtl="0" fontAlgn="base">
              <a:buFont typeface="Arial" panose="020B0604020202020204" pitchFamily="34" charset="0"/>
              <a:buChar char="•"/>
            </a:pPr>
            <a:r>
              <a:rPr lang="en-US" sz="1200" b="0" i="0" kern="1200" dirty="0">
                <a:solidFill>
                  <a:schemeClr val="tx1"/>
                </a:solidFill>
                <a:effectLst/>
                <a:ea typeface="+mn-ea"/>
                <a:cs typeface="+mn-cs"/>
              </a:rPr>
              <a:t>Addiction Recovery and Community Health (ARCH) Program, Alberta Health Services</a:t>
            </a:r>
          </a:p>
          <a:p>
            <a:pPr marL="1085850" lvl="2" indent="-171450" rtl="0" fontAlgn="base">
              <a:buFont typeface="Arial" panose="020B0604020202020204" pitchFamily="34" charset="0"/>
              <a:buChar char="•"/>
            </a:pPr>
            <a:r>
              <a:rPr lang="en-US" sz="1200" b="0" i="0" kern="1200" dirty="0">
                <a:solidFill>
                  <a:schemeClr val="tx1"/>
                </a:solidFill>
                <a:effectLst/>
                <a:ea typeface="+mn-ea"/>
                <a:cs typeface="+mn-cs"/>
              </a:rPr>
              <a:t>Has a community advisory group of PWLLE that provides ongoing feedback </a:t>
            </a:r>
            <a:endParaRPr lang="en-US" sz="1200" b="0" i="0" kern="1200" dirty="0">
              <a:solidFill>
                <a:schemeClr val="tx1"/>
              </a:solidFill>
              <a:effectLst/>
              <a:cs typeface="Arial" panose="020B0604020202020204" pitchFamily="34" charset="0"/>
            </a:endParaRPr>
          </a:p>
          <a:p>
            <a:pPr marL="1085850" lvl="2" indent="-171450" rtl="0" fontAlgn="base">
              <a:buFont typeface="Arial" panose="020B0604020202020204" pitchFamily="34" charset="0"/>
              <a:buChar char="•"/>
            </a:pPr>
            <a:r>
              <a:rPr lang="en-US" sz="1200" b="0" i="0" kern="1200" dirty="0">
                <a:solidFill>
                  <a:schemeClr val="tx1"/>
                </a:solidFill>
                <a:effectLst/>
                <a:ea typeface="+mn-ea"/>
                <a:cs typeface="+mn-cs"/>
              </a:rPr>
              <a:t>Uses a trauma informed approach  </a:t>
            </a:r>
            <a:endParaRPr lang="en-US" sz="1200" b="0" i="0" kern="1200" dirty="0">
              <a:solidFill>
                <a:schemeClr val="tx1"/>
              </a:solidFill>
              <a:effectLst/>
              <a:cs typeface="Arial" panose="020B0604020202020204" pitchFamily="34" charset="0"/>
            </a:endParaRPr>
          </a:p>
          <a:p>
            <a:pPr marL="1085850" lvl="2" indent="-171450" rtl="0" fontAlgn="base">
              <a:buFont typeface="Arial" panose="020B0604020202020204" pitchFamily="34" charset="0"/>
              <a:buChar char="•"/>
            </a:pPr>
            <a:r>
              <a:rPr lang="en-US" sz="1200" b="0" i="0" kern="1200" dirty="0">
                <a:solidFill>
                  <a:schemeClr val="tx1"/>
                </a:solidFill>
                <a:effectLst/>
                <a:ea typeface="+mn-ea"/>
                <a:cs typeface="+mn-cs"/>
              </a:rPr>
              <a:t>Includes holistic service provision which meets a spectrum of needs (access to other health services, connections to housing, income supports and other practical assistance  </a:t>
            </a:r>
            <a:endParaRPr lang="en-US" sz="1200" b="0" i="0" kern="1200" dirty="0">
              <a:solidFill>
                <a:schemeClr val="tx1"/>
              </a:solidFill>
              <a:effectLst/>
              <a:ea typeface="+mn-ea"/>
              <a:cs typeface="Arial" panose="020B0604020202020204" pitchFamily="34" charset="0"/>
            </a:endParaRPr>
          </a:p>
          <a:p>
            <a:pPr marL="628650" lvl="1" indent="-171450" rtl="0" fontAlgn="base">
              <a:buFont typeface="Arial" panose="020B0604020202020204" pitchFamily="34" charset="0"/>
              <a:buChar char="•"/>
            </a:pPr>
            <a:r>
              <a:rPr lang="en-US" sz="1200" b="0" i="1" u="none" kern="1200" dirty="0">
                <a:solidFill>
                  <a:schemeClr val="tx1"/>
                </a:solidFill>
                <a:effectLst/>
                <a:ea typeface="+mn-ea"/>
                <a:cs typeface="+mn-cs"/>
              </a:rPr>
              <a:t>How did ARCH reduce structural stigma?  </a:t>
            </a:r>
            <a:endParaRPr lang="en-US" sz="1200" b="0" i="1" u="none" kern="1200" dirty="0">
              <a:solidFill>
                <a:schemeClr val="tx1"/>
              </a:solidFill>
              <a:effectLst/>
              <a:cs typeface="Arial" panose="020B0604020202020204" pitchFamily="34" charset="0"/>
            </a:endParaRPr>
          </a:p>
          <a:p>
            <a:pPr marL="1085850" lvl="2" indent="-171450" rtl="0" fontAlgn="base">
              <a:buFont typeface="Arial" panose="020B0604020202020204" pitchFamily="34" charset="0"/>
              <a:buChar char="•"/>
            </a:pPr>
            <a:r>
              <a:rPr lang="en-US" sz="1200" b="0" i="0" kern="1200" dirty="0">
                <a:solidFill>
                  <a:schemeClr val="tx1"/>
                </a:solidFill>
                <a:effectLst/>
                <a:ea typeface="+mn-ea"/>
                <a:cs typeface="+mn-cs"/>
              </a:rPr>
              <a:t>Embedded ongoing education and training for staff and ongoing research, both of which are informed by PWUD advisory committee  </a:t>
            </a:r>
            <a:endParaRPr lang="en-US" sz="1200" b="0" i="0" kern="1200" dirty="0">
              <a:solidFill>
                <a:schemeClr val="tx1"/>
              </a:solidFill>
              <a:effectLst/>
              <a:cs typeface="Arial" panose="020B0604020202020204" pitchFamily="34" charset="0"/>
            </a:endParaRPr>
          </a:p>
          <a:p>
            <a:pPr marL="1085850" lvl="2" indent="-171450" rtl="0" fontAlgn="base">
              <a:buFont typeface="Arial" panose="020B0604020202020204" pitchFamily="34" charset="0"/>
              <a:buChar char="•"/>
            </a:pPr>
            <a:r>
              <a:rPr lang="en-US" sz="1200" b="0" i="0" kern="1200" dirty="0">
                <a:solidFill>
                  <a:schemeClr val="tx1"/>
                </a:solidFill>
                <a:effectLst/>
                <a:ea typeface="+mn-ea"/>
                <a:cs typeface="+mn-cs"/>
              </a:rPr>
              <a:t>Involved effective role modelling of substance use health approach and trauma-and-violence informed practice (TVIP) for peers in the workplace </a:t>
            </a:r>
            <a:endParaRPr lang="en-US" sz="1200" b="0" i="0" kern="1200" dirty="0">
              <a:solidFill>
                <a:schemeClr val="tx1"/>
              </a:solidFill>
              <a:effectLst/>
              <a:cs typeface="Arial" panose="020B0604020202020204" pitchFamily="34" charset="0"/>
            </a:endParaRPr>
          </a:p>
          <a:p>
            <a:endParaRPr lang="fr-CA" dirty="0"/>
          </a:p>
        </p:txBody>
      </p:sp>
      <p:sp>
        <p:nvSpPr>
          <p:cNvPr id="4" name="Slide Number Placeholder 3"/>
          <p:cNvSpPr>
            <a:spLocks noGrp="1"/>
          </p:cNvSpPr>
          <p:nvPr>
            <p:ph type="sldNum" sz="quarter" idx="5"/>
          </p:nvPr>
        </p:nvSpPr>
        <p:spPr/>
        <p:txBody>
          <a:bodyPr/>
          <a:lstStyle/>
          <a:p>
            <a:fld id="{04CF8972-41E8-46F7-B585-CB0E7A81BCBF}" type="slidenum">
              <a:rPr lang="fr-CA" smtClean="0"/>
              <a:t>45</a:t>
            </a:fld>
            <a:endParaRPr lang="fr-CA"/>
          </a:p>
        </p:txBody>
      </p:sp>
    </p:spTree>
    <p:extLst>
      <p:ext uri="{BB962C8B-B14F-4D97-AF65-F5344CB8AC3E}">
        <p14:creationId xmlns:p14="http://schemas.microsoft.com/office/powerpoint/2010/main" val="28528281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1" i="0" kern="1200" dirty="0">
                <a:solidFill>
                  <a:schemeClr val="tx1"/>
                </a:solidFill>
                <a:effectLst/>
                <a:ea typeface="+mn-ea"/>
                <a:cs typeface="+mn-cs"/>
              </a:rPr>
              <a:t>Instructions: </a:t>
            </a:r>
          </a:p>
          <a:p>
            <a:pPr marL="171450" indent="-171450" rtl="0" fontAlgn="base">
              <a:buFontTx/>
              <a:buChar char="-"/>
            </a:pPr>
            <a:r>
              <a:rPr lang="en-US" sz="1200" b="0" i="1" kern="1200" dirty="0">
                <a:solidFill>
                  <a:schemeClr val="tx1"/>
                </a:solidFill>
                <a:effectLst/>
                <a:ea typeface="+mn-ea"/>
                <a:cs typeface="+mn-cs"/>
              </a:rPr>
              <a:t>Optional</a:t>
            </a:r>
            <a:r>
              <a:rPr lang="en-US" sz="1200" b="0" i="0" kern="1200" dirty="0">
                <a:solidFill>
                  <a:schemeClr val="tx1"/>
                </a:solidFill>
                <a:effectLst/>
                <a:ea typeface="+mn-ea"/>
                <a:cs typeface="+mn-cs"/>
              </a:rPr>
              <a:t>: customize this slide to provide an example relevant to your work or community if applicable</a:t>
            </a:r>
          </a:p>
          <a:p>
            <a:pPr marL="628650" lvl="1" indent="-171450" rtl="0" fontAlgn="base">
              <a:buFontTx/>
              <a:buChar char="-"/>
            </a:pPr>
            <a:r>
              <a:rPr lang="en-US" sz="1200" b="0" i="0" kern="1200" dirty="0">
                <a:solidFill>
                  <a:schemeClr val="tx1"/>
                </a:solidFill>
                <a:effectLst/>
                <a:ea typeface="+mn-ea"/>
                <a:cs typeface="+mn-cs"/>
              </a:rPr>
              <a:t>Remove highlight.</a:t>
            </a:r>
          </a:p>
          <a:p>
            <a:pPr marL="457200" lvl="1" indent="0" rtl="0" fontAlgn="base">
              <a:buFontTx/>
              <a:buNone/>
            </a:pPr>
            <a:endParaRPr lang="en-US" sz="1200" b="1" i="0" kern="1200" dirty="0">
              <a:solidFill>
                <a:schemeClr val="tx1"/>
              </a:solidFill>
              <a:effectLst/>
              <a:latin typeface="+mn-lt"/>
              <a:ea typeface="+mn-ea"/>
              <a:cs typeface="+mn-cs"/>
            </a:endParaRPr>
          </a:p>
          <a:p>
            <a:r>
              <a:rPr lang="en-US" b="1" dirty="0"/>
              <a:t>Speaking Notes: </a:t>
            </a:r>
            <a:endParaRPr lang="en-US" dirty="0"/>
          </a:p>
          <a:p>
            <a:pPr marL="171450" indent="-171450" rtl="0" fontAlgn="base">
              <a:buFontTx/>
              <a:buChar char="-"/>
            </a:pPr>
            <a:r>
              <a:rPr lang="en-US" sz="1200" b="0" i="0" u="sng" kern="1200" dirty="0">
                <a:solidFill>
                  <a:schemeClr val="tx1"/>
                </a:solidFill>
                <a:effectLst/>
                <a:latin typeface="+mn-lt"/>
                <a:ea typeface="+mn-ea"/>
                <a:cs typeface="+mn-cs"/>
              </a:rPr>
              <a:t>Examples (on slide</a:t>
            </a:r>
            <a:r>
              <a:rPr lang="en-US" b="0" u="sng" dirty="0"/>
              <a:t>):</a:t>
            </a:r>
            <a:endParaRPr lang="en-US" sz="1200" b="0" i="0" u="sng" strike="noStrike" kern="1200" baseline="0" dirty="0">
              <a:solidFill>
                <a:schemeClr val="tx1"/>
              </a:solidFill>
              <a:effectLst/>
              <a:latin typeface="+mn-lt"/>
              <a:ea typeface="+mn-ea"/>
              <a:cs typeface="Calibri"/>
            </a:endParaRPr>
          </a:p>
          <a:p>
            <a:pPr marL="628650" lvl="1"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Helping community members to identify and address needs that are not currently </a:t>
            </a:r>
            <a:r>
              <a:rPr lang="en-CA" sz="1200" b="0" i="0" u="none" strike="noStrike" kern="1200" baseline="0" noProof="0" dirty="0">
                <a:solidFill>
                  <a:schemeClr val="tx1"/>
                </a:solidFill>
                <a:ea typeface="+mn-ea"/>
                <a:cs typeface="+mn-cs"/>
              </a:rPr>
              <a:t>being</a:t>
            </a:r>
            <a:r>
              <a:rPr lang="fr-CA" sz="1200" b="0" i="0" u="none" strike="noStrike" kern="1200" baseline="0" dirty="0">
                <a:solidFill>
                  <a:schemeClr val="tx1"/>
                </a:solidFill>
                <a:ea typeface="+mn-ea"/>
                <a:cs typeface="+mn-cs"/>
              </a:rPr>
              <a:t> met </a:t>
            </a:r>
          </a:p>
          <a:p>
            <a:pPr marL="628650" lvl="1" indent="-171450" rtl="0" fontAlgn="base">
              <a:buFont typeface="Arial" panose="020B0604020202020204" pitchFamily="34" charset="0"/>
              <a:buChar char="•"/>
            </a:pPr>
            <a:r>
              <a:rPr lang="fr-CA" sz="1200" b="0" i="0" u="none" strike="noStrike" kern="1200" baseline="0" dirty="0">
                <a:solidFill>
                  <a:schemeClr val="tx1"/>
                </a:solidFill>
                <a:ea typeface="+mn-ea"/>
                <a:cs typeface="+mn-cs"/>
              </a:rPr>
              <a:t>Contacting local </a:t>
            </a:r>
            <a:r>
              <a:rPr lang="en-CA" sz="1200" b="0" i="0" u="none" strike="noStrike" kern="1200" baseline="0" noProof="0" dirty="0">
                <a:solidFill>
                  <a:schemeClr val="tx1"/>
                </a:solidFill>
                <a:ea typeface="+mn-ea"/>
                <a:cs typeface="+mn-cs"/>
              </a:rPr>
              <a:t>officials</a:t>
            </a:r>
            <a:r>
              <a:rPr lang="fr-CA" sz="1200" b="0" i="0" u="none" strike="noStrike" kern="1200" baseline="0" dirty="0">
                <a:solidFill>
                  <a:schemeClr val="tx1"/>
                </a:solidFill>
                <a:ea typeface="+mn-ea"/>
                <a:cs typeface="+mn-cs"/>
              </a:rPr>
              <a:t> regarding policies or programs that impact PWUD</a:t>
            </a:r>
          </a:p>
          <a:p>
            <a:pPr marL="628650" lvl="1"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Participating in community coalitions - working with community members to create and implement changes through </a:t>
            </a:r>
            <a:r>
              <a:rPr lang="fr-CA" sz="1200" b="0" i="0" u="none" strike="noStrike" kern="1200" baseline="0" dirty="0">
                <a:solidFill>
                  <a:schemeClr val="tx1"/>
                </a:solidFill>
                <a:ea typeface="+mn-ea"/>
                <a:cs typeface="+mn-cs"/>
              </a:rPr>
              <a:t>programs or policies </a:t>
            </a:r>
          </a:p>
          <a:p>
            <a:pPr marL="0" indent="0">
              <a:buFont typeface="Arial" panose="020B0604020202020204" pitchFamily="34" charset="0"/>
              <a:buNone/>
            </a:pPr>
            <a:r>
              <a:rPr lang="fr-CA" sz="1200" b="0" i="0" u="none" strike="noStrike" kern="1200" baseline="0" dirty="0">
                <a:solidFill>
                  <a:schemeClr val="tx1"/>
                </a:solidFill>
                <a:ea typeface="+mn-ea"/>
                <a:cs typeface="+mn-cs"/>
              </a:rPr>
              <a:t> </a:t>
            </a:r>
            <a:endParaRPr lang="en-US" sz="1200" b="0" i="0" kern="1200" dirty="0">
              <a:solidFill>
                <a:schemeClr val="tx1"/>
              </a:solidFill>
              <a:effectLst/>
              <a:ea typeface="+mn-ea"/>
              <a:cs typeface="+mn-cs"/>
            </a:endParaRPr>
          </a:p>
          <a:p>
            <a:pPr marL="171450" indent="-171450" rtl="0" fontAlgn="base">
              <a:buFontTx/>
              <a:buChar char="-"/>
            </a:pPr>
            <a:r>
              <a:rPr lang="en-US" sz="1200" b="0" i="0" u="sng" kern="1200" dirty="0">
                <a:solidFill>
                  <a:schemeClr val="tx1"/>
                </a:solidFill>
                <a:effectLst/>
                <a:ea typeface="+mn-ea"/>
                <a:cs typeface="+mn-cs"/>
              </a:rPr>
              <a:t>Real World Applications (click to show):</a:t>
            </a:r>
            <a:endParaRPr lang="en-US" sz="1200" b="0" i="0" u="sng" strike="noStrike" kern="1200" baseline="0" dirty="0">
              <a:solidFill>
                <a:schemeClr val="tx1"/>
              </a:solidFill>
              <a:effectLst/>
              <a:ea typeface="+mn-ea"/>
              <a:cs typeface="+mn-cs"/>
            </a:endParaRPr>
          </a:p>
          <a:p>
            <a:pPr marL="628650" lvl="1"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Manitoba Harm Reduction Network pop-up overdose prevention sites</a:t>
            </a:r>
          </a:p>
          <a:p>
            <a:pPr marL="1085850" lvl="2"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Many health and social service providers volunteered their time for this community initiative despite lack of provincial support.</a:t>
            </a:r>
          </a:p>
          <a:p>
            <a:pPr marL="1085850" lvl="2"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A year later, Winnipeg now has a peer-run mobile overdose prevention RV with support from the federal government.</a:t>
            </a:r>
          </a:p>
          <a:p>
            <a:pPr marL="1085850" lvl="2"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Through the advocacy of PWUD and allies in Winnipeg, there are now services to reduce the high level of overdoses despite continued provincial opposition to such services.</a:t>
            </a:r>
          </a:p>
          <a:p>
            <a:pPr marL="628650" lvl="1" indent="-171450" rtl="0" fontAlgn="base">
              <a:buFont typeface="Arial" panose="020B0604020202020204" pitchFamily="34" charset="0"/>
              <a:buChar char="•"/>
            </a:pPr>
            <a:r>
              <a:rPr lang="fr-CA" sz="1200" b="0" i="1" u="none" strike="noStrike" kern="1200" baseline="0" dirty="0">
                <a:solidFill>
                  <a:schemeClr val="tx1"/>
                </a:solidFill>
                <a:ea typeface="+mn-ea"/>
                <a:cs typeface="+mn-cs"/>
              </a:rPr>
              <a:t>Background on OPS:</a:t>
            </a:r>
          </a:p>
          <a:p>
            <a:pPr marL="1085850" lvl="2"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Overdose Prevention Sites (OPS) were a community response to the drug poisoning crisis </a:t>
            </a:r>
          </a:p>
          <a:p>
            <a:pPr marL="1085850" lvl="2"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These sites were tolerated by local health authorities and police despite not being government-sanctioned. </a:t>
            </a:r>
          </a:p>
          <a:p>
            <a:pPr marL="1085850" lvl="2"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They were implemented across Canada prior to receiving government funding (i.e. Ottawa, Halifax)</a:t>
            </a:r>
          </a:p>
          <a:p>
            <a:endParaRPr lang="fr-CA" sz="1200" b="0" i="0" u="none" strike="noStrike" kern="1200" baseline="0" dirty="0">
              <a:solidFill>
                <a:schemeClr val="tx1"/>
              </a:solidFill>
              <a:ea typeface="+mn-ea"/>
              <a:cs typeface="+mn-cs"/>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46</a:t>
            </a:fld>
            <a:endParaRPr lang="en-CA" dirty="0"/>
          </a:p>
        </p:txBody>
      </p:sp>
    </p:spTree>
    <p:extLst>
      <p:ext uri="{BB962C8B-B14F-4D97-AF65-F5344CB8AC3E}">
        <p14:creationId xmlns:p14="http://schemas.microsoft.com/office/powerpoint/2010/main" val="521554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200" b="1" i="0" kern="1200" dirty="0">
                <a:solidFill>
                  <a:schemeClr val="tx1"/>
                </a:solidFill>
                <a:effectLst/>
                <a:ea typeface="+mn-ea"/>
                <a:cs typeface="+mn-cs"/>
              </a:rPr>
              <a:t>Instructions: </a:t>
            </a:r>
          </a:p>
          <a:p>
            <a:pPr marL="171450" indent="-171450" rtl="0" fontAlgn="base">
              <a:buFontTx/>
              <a:buChar char="-"/>
            </a:pPr>
            <a:r>
              <a:rPr lang="en-US" sz="1200" b="0" i="1" kern="1200" dirty="0">
                <a:solidFill>
                  <a:schemeClr val="tx1"/>
                </a:solidFill>
                <a:effectLst/>
                <a:ea typeface="+mn-ea"/>
                <a:cs typeface="+mn-cs"/>
              </a:rPr>
              <a:t>Optional</a:t>
            </a:r>
            <a:r>
              <a:rPr lang="en-US" sz="1200" b="0" i="0" kern="1200" dirty="0">
                <a:solidFill>
                  <a:schemeClr val="tx1"/>
                </a:solidFill>
                <a:effectLst/>
                <a:ea typeface="+mn-ea"/>
                <a:cs typeface="+mn-cs"/>
              </a:rPr>
              <a:t>: customize this slide to provide an example relevant to your work or community if applicable</a:t>
            </a:r>
          </a:p>
          <a:p>
            <a:pPr marL="628650" lvl="1" indent="-171450" rtl="0" fontAlgn="base">
              <a:buFontTx/>
              <a:buChar char="-"/>
            </a:pPr>
            <a:r>
              <a:rPr lang="en-US" sz="1200" b="0" i="0" kern="1200" dirty="0">
                <a:solidFill>
                  <a:schemeClr val="tx1"/>
                </a:solidFill>
                <a:effectLst/>
                <a:ea typeface="+mn-ea"/>
                <a:cs typeface="+mn-cs"/>
              </a:rPr>
              <a:t>Remove highlight.</a:t>
            </a:r>
          </a:p>
          <a:p>
            <a:pPr marL="457200" lvl="1" indent="0" rtl="0" fontAlgn="base">
              <a:buFontTx/>
              <a:buNone/>
            </a:pPr>
            <a:endParaRPr lang="en-US" sz="1200" b="1" i="0" kern="1200" dirty="0">
              <a:solidFill>
                <a:schemeClr val="tx1"/>
              </a:solidFill>
              <a:effectLst/>
              <a:latin typeface="+mn-lt"/>
              <a:ea typeface="+mn-ea"/>
              <a:cs typeface="+mn-cs"/>
            </a:endParaRPr>
          </a:p>
          <a:p>
            <a:r>
              <a:rPr lang="en-US" b="1" dirty="0"/>
              <a:t>Speaking Notes: </a:t>
            </a:r>
            <a:endParaRPr lang="en-US" dirty="0"/>
          </a:p>
          <a:p>
            <a:pPr marL="171450" indent="-171450" rtl="0" fontAlgn="base">
              <a:buFontTx/>
              <a:buChar char="-"/>
            </a:pPr>
            <a:r>
              <a:rPr lang="en-US" sz="1200" b="0" i="0" u="sng" kern="1200" dirty="0">
                <a:solidFill>
                  <a:schemeClr val="tx1"/>
                </a:solidFill>
                <a:effectLst/>
                <a:latin typeface="+mn-lt"/>
                <a:ea typeface="+mn-ea"/>
                <a:cs typeface="+mn-cs"/>
              </a:rPr>
              <a:t>Examples (on slide</a:t>
            </a:r>
            <a:r>
              <a:rPr lang="en-US" b="0" u="sng" dirty="0"/>
              <a:t>):</a:t>
            </a:r>
            <a:endParaRPr lang="en-US" sz="1200" b="0" i="0" u="sng" strike="noStrike" kern="1200" baseline="0" dirty="0">
              <a:solidFill>
                <a:schemeClr val="tx1"/>
              </a:solidFill>
              <a:effectLst/>
              <a:latin typeface="+mn-lt"/>
              <a:ea typeface="+mn-ea"/>
              <a:cs typeface="Calibri"/>
            </a:endParaRPr>
          </a:p>
          <a:p>
            <a:pPr marL="628650" lvl="1"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Building an alliance of community members, professionals, and other parties to </a:t>
            </a:r>
            <a:r>
              <a:rPr lang="fr-CA" sz="1200" b="0" i="0" u="none" strike="noStrike" kern="1200" baseline="0" dirty="0">
                <a:solidFill>
                  <a:schemeClr val="tx1"/>
                </a:solidFill>
                <a:ea typeface="+mn-ea"/>
                <a:cs typeface="+mn-cs"/>
              </a:rPr>
              <a:t>influence policy change </a:t>
            </a:r>
          </a:p>
          <a:p>
            <a:pPr marL="628650" lvl="1" indent="-171450" rtl="0" fontAlgn="base">
              <a:buFont typeface="Arial" panose="020B0604020202020204" pitchFamily="34" charset="0"/>
              <a:buChar char="•"/>
            </a:pPr>
            <a:r>
              <a:rPr lang="en-US" sz="1200" b="0" i="0" u="none" strike="noStrike" kern="1200" baseline="0" dirty="0">
                <a:solidFill>
                  <a:schemeClr val="tx1"/>
                </a:solidFill>
                <a:ea typeface="+mn-ea"/>
                <a:cs typeface="+mn-cs"/>
              </a:rPr>
              <a:t>Using the political and legal systems to bring about systemic change </a:t>
            </a:r>
          </a:p>
          <a:p>
            <a:endParaRPr lang="en-US" sz="1200" b="0" i="0" u="none" strike="noStrike" kern="1200" baseline="0" dirty="0">
              <a:solidFill>
                <a:schemeClr val="tx1"/>
              </a:solidFill>
              <a:ea typeface="+mn-ea"/>
              <a:cs typeface="+mn-cs"/>
            </a:endParaRPr>
          </a:p>
          <a:p>
            <a:pPr marL="171450" indent="-171450" rtl="0" fontAlgn="base">
              <a:buFontTx/>
              <a:buChar char="-"/>
            </a:pPr>
            <a:r>
              <a:rPr lang="en-US" sz="1200" b="0" i="0" u="sng" kern="1200" dirty="0">
                <a:solidFill>
                  <a:schemeClr val="tx1"/>
                </a:solidFill>
                <a:effectLst/>
                <a:ea typeface="+mn-ea"/>
                <a:cs typeface="+mn-cs"/>
              </a:rPr>
              <a:t>Real World Applications (click to show):</a:t>
            </a:r>
            <a:endParaRPr lang="en-US" sz="1200" b="0" i="0" u="sng" strike="noStrike" kern="1200" baseline="0" dirty="0">
              <a:solidFill>
                <a:schemeClr val="tx1"/>
              </a:solidFill>
              <a:effectLst/>
              <a:ea typeface="+mn-ea"/>
              <a:cs typeface="+mn-cs"/>
            </a:endParaRPr>
          </a:p>
          <a:p>
            <a:pPr marL="628650" lvl="1" indent="-171450" rtl="0" fontAlgn="base">
              <a:buFont typeface="Arial" panose="020B0604020202020204" pitchFamily="34" charset="0"/>
              <a:buChar char="•"/>
            </a:pPr>
            <a:r>
              <a:rPr lang="fr-CA" sz="1200" b="0" i="0" u="none" strike="noStrike" kern="1200" baseline="0" dirty="0">
                <a:solidFill>
                  <a:schemeClr val="tx1"/>
                </a:solidFill>
                <a:ea typeface="+mn-ea"/>
                <a:cs typeface="+mn-cs"/>
              </a:rPr>
              <a:t>BC </a:t>
            </a:r>
            <a:r>
              <a:rPr lang="en-CA" sz="1200" b="0" i="0" u="none" strike="noStrike" kern="1200" baseline="0" noProof="0" dirty="0">
                <a:solidFill>
                  <a:schemeClr val="tx1"/>
                </a:solidFill>
                <a:ea typeface="+mn-ea"/>
                <a:cs typeface="+mn-cs"/>
              </a:rPr>
              <a:t>Decriminalization</a:t>
            </a:r>
          </a:p>
          <a:p>
            <a:pPr marL="1085850" lvl="2" indent="-171450">
              <a:buFont typeface="Arial" panose="020B0604020202020204" pitchFamily="34" charset="0"/>
              <a:buChar char="•"/>
            </a:pPr>
            <a:r>
              <a:rPr lang="en-US" sz="1200" b="0" i="0" u="none" strike="noStrike" kern="1200" baseline="0" dirty="0">
                <a:solidFill>
                  <a:schemeClr val="tx1"/>
                </a:solidFill>
                <a:ea typeface="+mn-ea"/>
                <a:cs typeface="+mn-cs"/>
              </a:rPr>
              <a:t>Community and system level advocacy for decriminalization of simple possession led to BC decriminalizing drugs – this law came into effect in 2023.</a:t>
            </a:r>
            <a:endParaRPr lang="fr-CA" sz="1200" b="0" i="0" u="none" strike="noStrike" kern="1200" baseline="0" dirty="0">
              <a:solidFill>
                <a:schemeClr val="tx1"/>
              </a:solidFill>
              <a:ea typeface="+mn-ea"/>
              <a:cs typeface="+mn-cs"/>
            </a:endParaRPr>
          </a:p>
          <a:p>
            <a:pPr marL="1085850" lvl="2" indent="-171450">
              <a:buFont typeface="Arial" panose="020B0604020202020204" pitchFamily="34" charset="0"/>
              <a:buChar char="•"/>
            </a:pPr>
            <a:r>
              <a:rPr lang="en-US" sz="1200" b="0" i="0" u="none" strike="noStrike" kern="1200" baseline="0" dirty="0">
                <a:solidFill>
                  <a:schemeClr val="tx1"/>
                </a:solidFill>
                <a:ea typeface="+mn-ea"/>
                <a:cs typeface="+mn-cs"/>
              </a:rPr>
              <a:t>Decriminalization in BC occurred as a result of over 30 years of work, along with a large coalition of people from various communities/organizations coming together </a:t>
            </a:r>
          </a:p>
          <a:p>
            <a:pPr marL="1085850" lvl="2" indent="-171450">
              <a:buFont typeface="Arial" panose="020B0604020202020204" pitchFamily="34" charset="0"/>
              <a:buChar char="•"/>
            </a:pPr>
            <a:r>
              <a:rPr lang="en-US" sz="1200" b="0" i="0" u="none" strike="noStrike" kern="1200" baseline="0" dirty="0">
                <a:solidFill>
                  <a:schemeClr val="tx1"/>
                </a:solidFill>
                <a:ea typeface="+mn-ea"/>
                <a:cs typeface="+mn-cs"/>
              </a:rPr>
              <a:t>While this is not a solution by itself, it is a step in the right direction </a:t>
            </a:r>
            <a:br>
              <a:rPr lang="en-US" sz="1200" b="0" i="0" u="none" strike="noStrike" kern="1200" baseline="0" dirty="0">
                <a:solidFill>
                  <a:schemeClr val="tx1"/>
                </a:solidFill>
                <a:ea typeface="+mn-ea"/>
                <a:cs typeface="+mn-cs"/>
              </a:rPr>
            </a:br>
            <a:endParaRPr lang="en-US" sz="1200" b="0" i="0" u="none" strike="noStrike" kern="1200" baseline="0" dirty="0">
              <a:solidFill>
                <a:schemeClr val="tx1"/>
              </a:solidFill>
              <a:ea typeface="+mn-ea"/>
              <a:cs typeface="+mn-cs"/>
            </a:endParaRPr>
          </a:p>
          <a:p>
            <a:pPr marL="628650" lvl="1" indent="-171450">
              <a:buFont typeface="Arial" panose="020B0604020202020204" pitchFamily="34" charset="0"/>
              <a:buChar char="•"/>
            </a:pPr>
            <a:r>
              <a:rPr lang="en-US" sz="1200" b="0" i="0" u="none" strike="noStrike" kern="1200" baseline="0" dirty="0">
                <a:solidFill>
                  <a:schemeClr val="tx1"/>
                </a:solidFill>
                <a:ea typeface="+mn-ea"/>
                <a:cs typeface="+mn-cs"/>
              </a:rPr>
              <a:t>CAPSA’s coining of the term Substance Use Health, and its development into a principle to address system-level change.</a:t>
            </a:r>
          </a:p>
          <a:p>
            <a:pPr marL="1085850" lvl="2" indent="-171450">
              <a:buFontTx/>
              <a:buChar char="-"/>
            </a:pPr>
            <a:r>
              <a:rPr lang="en-US" sz="1200" b="0" i="0" u="none" strike="noStrike" kern="1200" baseline="0" dirty="0">
                <a:solidFill>
                  <a:schemeClr val="tx1"/>
                </a:solidFill>
                <a:ea typeface="+mn-ea"/>
                <a:cs typeface="+mn-cs"/>
              </a:rPr>
              <a:t>Integration of substance use health into various public health policies and programs</a:t>
            </a:r>
          </a:p>
          <a:p>
            <a:pPr lvl="1"/>
            <a:endParaRPr lang="en-US" sz="1200" b="0" i="0" u="none" strike="noStrike" kern="1200" baseline="0" dirty="0">
              <a:solidFill>
                <a:schemeClr val="tx1"/>
              </a:solidFill>
              <a:ea typeface="+mn-ea"/>
              <a:cs typeface="+mn-cs"/>
            </a:endParaRPr>
          </a:p>
          <a:p>
            <a:pPr lvl="1"/>
            <a:endParaRPr lang="en-US" sz="1200" b="0" i="0" u="none" strike="noStrike" kern="1200" baseline="0" dirty="0">
              <a:solidFill>
                <a:schemeClr val="tx1"/>
              </a:solidFill>
              <a:ea typeface="+mn-ea"/>
              <a:cs typeface="+mn-cs"/>
            </a:endParaRPr>
          </a:p>
          <a:p>
            <a:pPr marL="171450" indent="-171450">
              <a:buFontTx/>
              <a:buChar char="-"/>
            </a:pPr>
            <a:r>
              <a:rPr lang="en-US" sz="1200" b="1" i="0" u="sng" strike="noStrike" kern="1200" baseline="0" dirty="0">
                <a:solidFill>
                  <a:schemeClr val="tx1"/>
                </a:solidFill>
                <a:ea typeface="+mn-ea"/>
                <a:cs typeface="+mn-cs"/>
              </a:rPr>
              <a:t>Key takeaway</a:t>
            </a:r>
            <a:r>
              <a:rPr lang="en-US" sz="1200" b="1" i="0" u="none" strike="noStrike" kern="1200" baseline="0" dirty="0">
                <a:solidFill>
                  <a:schemeClr val="tx1"/>
                </a:solidFill>
                <a:ea typeface="+mn-ea"/>
                <a:cs typeface="+mn-cs"/>
              </a:rPr>
              <a:t>: You can start with smaller, individual advocacy and work towards system levels changes in ways that are feasible and appropriate for you </a:t>
            </a:r>
          </a:p>
          <a:p>
            <a:pPr marL="0" indent="0">
              <a:buFontTx/>
              <a:buNone/>
            </a:pPr>
            <a:endParaRPr lang="en-US" sz="1200" b="1" i="0" u="none" strike="noStrike" kern="1200" baseline="0" dirty="0">
              <a:solidFill>
                <a:schemeClr val="tx1"/>
              </a:solidFill>
              <a:ea typeface="+mn-ea"/>
              <a:cs typeface="+mn-cs"/>
            </a:endParaRPr>
          </a:p>
          <a:p>
            <a:endParaRPr lang="fr-CA" dirty="0"/>
          </a:p>
        </p:txBody>
      </p:sp>
      <p:sp>
        <p:nvSpPr>
          <p:cNvPr id="4" name="Slide Number Placeholder 3"/>
          <p:cNvSpPr>
            <a:spLocks noGrp="1"/>
          </p:cNvSpPr>
          <p:nvPr>
            <p:ph type="sldNum" sz="quarter" idx="5"/>
          </p:nvPr>
        </p:nvSpPr>
        <p:spPr/>
        <p:txBody>
          <a:bodyPr/>
          <a:lstStyle/>
          <a:p>
            <a:fld id="{04CF8972-41E8-46F7-B585-CB0E7A81BCBF}" type="slidenum">
              <a:rPr lang="fr-CA" smtClean="0"/>
              <a:t>47</a:t>
            </a:fld>
            <a:endParaRPr lang="fr-CA"/>
          </a:p>
        </p:txBody>
      </p:sp>
    </p:spTree>
    <p:extLst>
      <p:ext uri="{BB962C8B-B14F-4D97-AF65-F5344CB8AC3E}">
        <p14:creationId xmlns:p14="http://schemas.microsoft.com/office/powerpoint/2010/main" val="37616718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 </a:t>
            </a:r>
          </a:p>
          <a:p>
            <a:pPr marL="171450" indent="-171450">
              <a:buFontTx/>
              <a:buChar char="-"/>
            </a:pPr>
            <a:r>
              <a:rPr lang="en-US" b="0" i="0" u="sng" dirty="0"/>
              <a:t>Before</a:t>
            </a:r>
            <a:r>
              <a:rPr lang="en-US" b="0" u="none" dirty="0"/>
              <a:t> showing slide content</a:t>
            </a:r>
            <a:r>
              <a:rPr lang="en-US" b="0" dirty="0"/>
              <a:t>: </a:t>
            </a:r>
          </a:p>
          <a:p>
            <a:pPr marL="628650" lvl="1" indent="-171450">
              <a:buFontTx/>
              <a:buChar char="-"/>
            </a:pPr>
            <a:r>
              <a:rPr lang="en-US" b="0" dirty="0"/>
              <a:t>Prompt participants: </a:t>
            </a:r>
            <a:r>
              <a:rPr lang="en-US" sz="1200" b="0" i="0" u="none" strike="noStrike" kern="1200" baseline="0" dirty="0">
                <a:solidFill>
                  <a:schemeClr val="tx1"/>
                </a:solidFill>
                <a:ea typeface="+mn-ea"/>
                <a:cs typeface="+mn-cs"/>
              </a:rPr>
              <a:t>Are there common features you noticed in the examples of advocacy presented in the previous slides?</a:t>
            </a:r>
            <a:br>
              <a:rPr lang="en-US" sz="1200" b="0" i="0" u="none" strike="noStrike" kern="1200" baseline="0" dirty="0">
                <a:solidFill>
                  <a:schemeClr val="tx1"/>
                </a:solidFill>
                <a:ea typeface="+mn-ea"/>
                <a:cs typeface="+mn-cs"/>
              </a:rPr>
            </a:br>
            <a:endParaRPr lang="en-US" sz="1200" b="0" i="0" u="none" strike="noStrike" kern="1200" baseline="0" dirty="0">
              <a:solidFill>
                <a:schemeClr val="tx1"/>
              </a:solidFill>
              <a:ea typeface="+mn-ea"/>
              <a:cs typeface="+mn-cs"/>
            </a:endParaRPr>
          </a:p>
          <a:p>
            <a:pPr marL="171450" lvl="0" indent="-171450">
              <a:buFontTx/>
              <a:buChar char="-"/>
            </a:pPr>
            <a:r>
              <a:rPr lang="en-US" b="0" i="0" u="none" strike="noStrike" kern="1200" baseline="0" dirty="0">
                <a:solidFill>
                  <a:schemeClr val="tx1"/>
                </a:solidFill>
                <a:ea typeface="+mn-ea"/>
                <a:cs typeface="+mn-cs"/>
              </a:rPr>
              <a:t>Display slide content after brief discussion.</a:t>
            </a:r>
            <a:endParaRPr lang="en-US" b="0" i="0" dirty="0"/>
          </a:p>
          <a:p>
            <a:endParaRPr lang="en-US" b="1" dirty="0"/>
          </a:p>
          <a:p>
            <a:r>
              <a:rPr lang="en-US" b="1" dirty="0"/>
              <a:t>Speaking Notes:</a:t>
            </a:r>
            <a:endParaRPr lang="en-US" b="1" dirty="0">
              <a:cs typeface="Calibri"/>
            </a:endParaRPr>
          </a:p>
          <a:p>
            <a:pPr marL="171450" indent="-171450">
              <a:buFontTx/>
              <a:buChar char="-"/>
            </a:pPr>
            <a:r>
              <a:rPr lang="en-US" sz="1200" b="0" i="0" u="none" strike="noStrike" kern="1200" baseline="0" dirty="0">
                <a:solidFill>
                  <a:schemeClr val="tx1"/>
                </a:solidFill>
                <a:ea typeface="+mn-ea"/>
                <a:cs typeface="+mn-cs"/>
              </a:rPr>
              <a:t>Present features on the slide:</a:t>
            </a:r>
          </a:p>
          <a:p>
            <a:pPr marL="685800" lvl="1" indent="-228600">
              <a:buFont typeface="+mj-lt"/>
              <a:buAutoNum type="arabicPeriod"/>
            </a:pPr>
            <a:r>
              <a:rPr lang="en-US" sz="1200" b="0" i="0" u="none" strike="noStrike" kern="1200" baseline="0" dirty="0">
                <a:solidFill>
                  <a:schemeClr val="tx1"/>
                </a:solidFill>
                <a:ea typeface="+mn-ea"/>
                <a:cs typeface="+mn-cs"/>
              </a:rPr>
              <a:t>Partnering with PWLLE at all stages</a:t>
            </a:r>
          </a:p>
          <a:p>
            <a:pPr marL="1143000" lvl="2" indent="-228600">
              <a:buFont typeface="Arial" panose="020B0604020202020204" pitchFamily="34" charset="0"/>
              <a:buChar char="•"/>
            </a:pPr>
            <a:r>
              <a:rPr lang="en-US" sz="1200" b="0" i="0" u="none" strike="noStrike" kern="1200" baseline="0" dirty="0">
                <a:solidFill>
                  <a:schemeClr val="tx1"/>
                </a:solidFill>
                <a:ea typeface="+mn-ea"/>
                <a:cs typeface="+mn-cs"/>
              </a:rPr>
              <a:t>PWUD are at the </a:t>
            </a:r>
            <a:r>
              <a:rPr lang="en-CA" sz="1200" b="0" i="0" u="none" strike="noStrike" kern="1200" baseline="0" noProof="0" dirty="0">
                <a:solidFill>
                  <a:schemeClr val="tx1"/>
                </a:solidFill>
                <a:ea typeface="+mn-ea"/>
                <a:cs typeface="+mn-cs"/>
              </a:rPr>
              <a:t>centre</a:t>
            </a:r>
            <a:r>
              <a:rPr lang="en-US" sz="1200" b="0" i="0" u="none" strike="noStrike" kern="1200" baseline="0" dirty="0">
                <a:solidFill>
                  <a:schemeClr val="tx1"/>
                </a:solidFill>
                <a:ea typeface="+mn-ea"/>
                <a:cs typeface="+mn-cs"/>
              </a:rPr>
              <a:t> of all these strategies and all describe different forms of partnership with PWUD - all of the approaches referenced involve taking the lead from PWUD about their own needs and goals for their own care</a:t>
            </a:r>
            <a:br>
              <a:rPr lang="en-US" sz="1200" b="0" i="0" u="none" strike="noStrike" kern="1200" baseline="0" dirty="0">
                <a:solidFill>
                  <a:schemeClr val="tx1"/>
                </a:solidFill>
                <a:ea typeface="+mn-ea"/>
                <a:cs typeface="+mn-cs"/>
              </a:rPr>
            </a:br>
            <a:endParaRPr lang="en-US" sz="1200" b="0" i="0" u="none" strike="noStrike" kern="1200" baseline="0" dirty="0">
              <a:solidFill>
                <a:schemeClr val="tx1"/>
              </a:solidFill>
              <a:ea typeface="+mn-ea"/>
              <a:cs typeface="+mn-cs"/>
            </a:endParaRPr>
          </a:p>
          <a:p>
            <a:pPr marL="685800" lvl="1" indent="-228600">
              <a:buFont typeface="+mj-lt"/>
              <a:buAutoNum type="arabicPeriod"/>
            </a:pPr>
            <a:r>
              <a:rPr lang="en-CA" sz="1200" b="0" i="0" u="none" strike="noStrike" kern="1200" baseline="0" noProof="0" dirty="0">
                <a:solidFill>
                  <a:schemeClr val="tx1"/>
                </a:solidFill>
                <a:ea typeface="+mn-ea"/>
                <a:cs typeface="+mn-cs"/>
              </a:rPr>
              <a:t>Working</a:t>
            </a:r>
            <a:r>
              <a:rPr lang="fr-CA" sz="1200" b="0" i="0" u="none" strike="noStrike" kern="1200" baseline="0" dirty="0">
                <a:solidFill>
                  <a:schemeClr val="tx1"/>
                </a:solidFill>
                <a:ea typeface="+mn-ea"/>
                <a:cs typeface="+mn-cs"/>
              </a:rPr>
              <a:t> </a:t>
            </a:r>
            <a:r>
              <a:rPr lang="en-CA" sz="1200" b="0" i="0" u="none" strike="noStrike" kern="1200" baseline="0" noProof="0" dirty="0">
                <a:solidFill>
                  <a:schemeClr val="tx1"/>
                </a:solidFill>
                <a:ea typeface="+mn-ea"/>
                <a:cs typeface="+mn-cs"/>
              </a:rPr>
              <a:t>collaboratively</a:t>
            </a:r>
            <a:r>
              <a:rPr lang="fr-CA" sz="1200" b="0" i="0" u="none" strike="noStrike" kern="1200" baseline="0" dirty="0">
                <a:solidFill>
                  <a:schemeClr val="tx1"/>
                </a:solidFill>
                <a:ea typeface="+mn-ea"/>
                <a:cs typeface="+mn-cs"/>
              </a:rPr>
              <a:t> </a:t>
            </a:r>
            <a:endParaRPr lang="fr-CA" sz="1200" b="0" i="0" u="none" strike="noStrike" kern="1200" baseline="0" dirty="0">
              <a:solidFill>
                <a:schemeClr val="tx1"/>
              </a:solidFill>
              <a:latin typeface="+mn-lt"/>
              <a:ea typeface="+mn-ea"/>
              <a:cs typeface="+mn-cs"/>
            </a:endParaRPr>
          </a:p>
          <a:p>
            <a:pPr marL="1143000" lvl="2" indent="-228600">
              <a:buFont typeface="Arial" panose="020B0604020202020204" pitchFamily="34" charset="0"/>
              <a:buChar char="•"/>
            </a:pPr>
            <a:r>
              <a:rPr lang="en-US" sz="1200" b="0" i="0" u="none" strike="noStrike" kern="1200" baseline="0" dirty="0">
                <a:solidFill>
                  <a:schemeClr val="tx1"/>
                </a:solidFill>
                <a:latin typeface="+mn-lt"/>
                <a:ea typeface="+mn-ea"/>
                <a:cs typeface="+mn-cs"/>
              </a:rPr>
              <a:t>Collaboration is needed to create change, which can look different depending on the level of advocacy.</a:t>
            </a:r>
            <a:br>
              <a:rPr lang="en-US" sz="1200" b="0" i="0" u="none" strike="noStrike" kern="1200" baseline="0" dirty="0">
                <a:solidFill>
                  <a:schemeClr val="tx1"/>
                </a:solidFill>
                <a:latin typeface="+mn-lt"/>
                <a:ea typeface="+mn-ea"/>
                <a:cs typeface="+mn-cs"/>
              </a:rPr>
            </a:br>
            <a:endParaRPr lang="en-US" sz="1200" b="0" i="0" u="none" strike="noStrike" kern="1200" baseline="0" dirty="0">
              <a:solidFill>
                <a:schemeClr val="tx1"/>
              </a:solidFill>
              <a:latin typeface="+mn-lt"/>
              <a:ea typeface="+mn-ea"/>
              <a:cs typeface="+mn-cs"/>
            </a:endParaRPr>
          </a:p>
          <a:p>
            <a:pPr marL="685800" lvl="1" indent="-228600">
              <a:buFont typeface="+mj-lt"/>
              <a:buAutoNum type="arabicPeriod"/>
            </a:pPr>
            <a:r>
              <a:rPr lang="en-US" sz="1800" b="0" i="0" u="none" strike="noStrike" kern="1200" baseline="0" dirty="0">
                <a:solidFill>
                  <a:schemeClr val="tx1"/>
                </a:solidFill>
                <a:ea typeface="+mn-ea"/>
                <a:cs typeface="+mn-cs"/>
              </a:rPr>
              <a:t>Identifying and addressing health </a:t>
            </a:r>
            <a:r>
              <a:rPr lang="en-US" i="0" dirty="0"/>
              <a:t>inequities </a:t>
            </a:r>
            <a:endParaRPr lang="en-US" sz="1800" b="0" i="0" u="none" strike="noStrike" kern="1200" baseline="0" dirty="0">
              <a:solidFill>
                <a:schemeClr val="tx1"/>
              </a:solidFill>
              <a:cs typeface="Calibri"/>
            </a:endParaRPr>
          </a:p>
          <a:p>
            <a:pPr marL="1143000" lvl="2" indent="-228600">
              <a:buFont typeface="Arial" panose="020B0604020202020204" pitchFamily="34" charset="0"/>
              <a:buChar char="•"/>
            </a:pPr>
            <a:r>
              <a:rPr lang="en-US" sz="1200" b="0" i="0" u="none" strike="noStrike" kern="1200" baseline="0" dirty="0">
                <a:solidFill>
                  <a:schemeClr val="tx1"/>
                </a:solidFill>
                <a:ea typeface="+mn-ea"/>
                <a:cs typeface="+mn-cs"/>
              </a:rPr>
              <a:t>Barriers are identified and work is done at various levels to address them</a:t>
            </a:r>
            <a:br>
              <a:rPr lang="en-US" sz="1200" b="0" i="0" u="none" strike="noStrike" kern="1200" baseline="0" dirty="0">
                <a:solidFill>
                  <a:schemeClr val="tx1"/>
                </a:solidFill>
                <a:ea typeface="+mn-ea"/>
                <a:cs typeface="+mn-cs"/>
              </a:rPr>
            </a:br>
            <a:endParaRPr lang="en-US" sz="1200" b="0" i="0" u="none" strike="noStrike" kern="1200" baseline="0" dirty="0">
              <a:solidFill>
                <a:schemeClr val="tx1"/>
              </a:solidFill>
              <a:ea typeface="+mn-ea"/>
              <a:cs typeface="+mn-cs"/>
            </a:endParaRPr>
          </a:p>
          <a:p>
            <a:pPr marL="685800" lvl="1" indent="-228600">
              <a:buFont typeface="+mj-lt"/>
              <a:buAutoNum type="arabicPeriod"/>
            </a:pPr>
            <a:r>
              <a:rPr lang="en-US" sz="1200" b="0" i="0" u="none" strike="noStrike" kern="1200" baseline="0" dirty="0">
                <a:solidFill>
                  <a:schemeClr val="tx1"/>
                </a:solidFill>
                <a:ea typeface="+mn-ea"/>
                <a:cs typeface="+mn-cs"/>
              </a:rPr>
              <a:t>Start with small actions and create momentum for sustainable change</a:t>
            </a:r>
          </a:p>
          <a:p>
            <a:pPr marL="1143000" lvl="2" indent="-228600">
              <a:buFont typeface="Arial" panose="020B0604020202020204" pitchFamily="34" charset="0"/>
              <a:buChar char="•"/>
            </a:pPr>
            <a:r>
              <a:rPr lang="en-US" sz="1200" b="0" i="0" u="none" strike="noStrike" kern="1200" baseline="0" dirty="0">
                <a:solidFill>
                  <a:schemeClr val="tx1"/>
                </a:solidFill>
                <a:ea typeface="+mn-ea"/>
                <a:cs typeface="+mn-cs"/>
              </a:rPr>
              <a:t>All the different levels build upon one another and create momentum for sustainable change</a:t>
            </a:r>
          </a:p>
          <a:p>
            <a:pPr marL="685800" lvl="1" indent="-228600">
              <a:buFont typeface="Arial" panose="020B0604020202020204" pitchFamily="34" charset="0"/>
              <a:buChar char="•"/>
            </a:pPr>
            <a:endParaRPr lang="en-US" sz="1200" b="0" i="0" u="none" strike="noStrike" kern="1200" baseline="0" dirty="0">
              <a:solidFill>
                <a:schemeClr val="tx1"/>
              </a:solidFill>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0" i="0" u="none" strike="noStrike" kern="1200" baseline="0" dirty="0">
                <a:solidFill>
                  <a:schemeClr val="tx1"/>
                </a:solidFill>
                <a:ea typeface="+mn-ea"/>
                <a:cs typeface="+mn-cs"/>
              </a:rPr>
              <a:t>Refer participants to </a:t>
            </a:r>
            <a:r>
              <a:rPr lang="en-US" sz="1200" b="1" i="0" u="none" strike="noStrike" kern="1200" baseline="0" dirty="0">
                <a:solidFill>
                  <a:schemeClr val="tx1"/>
                </a:solidFill>
                <a:ea typeface="+mn-ea"/>
                <a:cs typeface="+mn-cs"/>
              </a:rPr>
              <a:t>page 12 </a:t>
            </a:r>
            <a:r>
              <a:rPr lang="en-US" sz="1200" b="0" i="0" u="none" strike="noStrike" kern="1200" baseline="0" dirty="0">
                <a:solidFill>
                  <a:schemeClr val="tx1"/>
                </a:solidFill>
                <a:ea typeface="+mn-ea"/>
                <a:cs typeface="+mn-cs"/>
              </a:rPr>
              <a:t>of the workbook for these features. </a:t>
            </a:r>
            <a:br>
              <a:rPr lang="en-US" sz="1200" b="0" i="0" u="none" strike="noStrike" kern="1200" baseline="0" dirty="0">
                <a:solidFill>
                  <a:schemeClr val="tx1"/>
                </a:solidFill>
                <a:ea typeface="+mn-ea"/>
                <a:cs typeface="+mn-cs"/>
              </a:rPr>
            </a:br>
            <a:endParaRPr lang="en-US" sz="1200" b="0" i="0" u="none" strike="noStrike" kern="1200" baseline="0" dirty="0">
              <a:solidFill>
                <a:schemeClr val="tx1"/>
              </a:solidFill>
              <a:ea typeface="+mn-ea"/>
              <a:cs typeface="+mn-cs"/>
            </a:endParaRPr>
          </a:p>
          <a:p>
            <a:pPr marL="171450" lvl="0" indent="-171450">
              <a:buFontTx/>
              <a:buChar char="-"/>
            </a:pPr>
            <a:r>
              <a:rPr lang="en-US" sz="1200" b="1" i="0" u="none" strike="noStrike" kern="1200" baseline="0" dirty="0">
                <a:solidFill>
                  <a:schemeClr val="tx1"/>
                </a:solidFill>
                <a:ea typeface="+mn-ea"/>
                <a:cs typeface="+mn-cs"/>
              </a:rPr>
              <a:t>Connect to learning objective 2: </a:t>
            </a:r>
            <a:r>
              <a:rPr lang="en-US" sz="1200" b="0" i="0" u="none" strike="noStrike" kern="1200" baseline="0" dirty="0">
                <a:solidFill>
                  <a:schemeClr val="tx1"/>
                </a:solidFill>
                <a:ea typeface="+mn-ea"/>
                <a:cs typeface="+mn-cs"/>
              </a:rPr>
              <a:t>Strengthened ability to assess stigmatizing policies, programs and practices and engage in advocacy to reduce stigma </a:t>
            </a:r>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48</a:t>
            </a:fld>
            <a:endParaRPr lang="en-CA"/>
          </a:p>
        </p:txBody>
      </p:sp>
    </p:spTree>
    <p:extLst>
      <p:ext uri="{BB962C8B-B14F-4D97-AF65-F5344CB8AC3E}">
        <p14:creationId xmlns:p14="http://schemas.microsoft.com/office/powerpoint/2010/main" val="33446408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b="1" i="0" u="none" strike="noStrike" kern="1200" baseline="0" dirty="0" err="1">
                <a:solidFill>
                  <a:schemeClr val="tx1"/>
                </a:solidFill>
                <a:ea typeface="+mn-ea"/>
                <a:cs typeface="+mn-cs"/>
              </a:rPr>
              <a:t>Speaking</a:t>
            </a:r>
            <a:r>
              <a:rPr lang="fr-CA" sz="1200" b="1" i="0" u="none" strike="noStrike" kern="1200" baseline="0" dirty="0">
                <a:solidFill>
                  <a:schemeClr val="tx1"/>
                </a:solidFill>
                <a:ea typeface="+mn-ea"/>
                <a:cs typeface="+mn-cs"/>
              </a:rPr>
              <a:t> Notes: </a:t>
            </a:r>
          </a:p>
          <a:p>
            <a:pPr marL="171450" indent="-171450">
              <a:buFontTx/>
              <a:buChar char="-"/>
            </a:pPr>
            <a:r>
              <a:rPr lang="en-US" sz="1200" b="0" i="0" u="none" strike="noStrike" kern="1200" baseline="0" dirty="0">
                <a:solidFill>
                  <a:schemeClr val="tx1"/>
                </a:solidFill>
                <a:ea typeface="+mn-ea"/>
                <a:cs typeface="+mn-cs"/>
              </a:rPr>
              <a:t>Many of these advocacy efforts include engaging in conversations that can be difficult at times. Here, we have compiled some tips that you might use when having these discussions. </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b="0" i="0" u="none" strike="noStrike" kern="1200" baseline="0" dirty="0">
                <a:solidFill>
                  <a:schemeClr val="tx1"/>
                </a:solidFill>
                <a:ea typeface="+mn-ea"/>
                <a:cs typeface="+mn-cs"/>
              </a:rPr>
              <a:t>Refer participants to </a:t>
            </a:r>
            <a:r>
              <a:rPr lang="en-US" sz="1200" b="1" i="0" u="none" strike="noStrike" kern="1200" baseline="0" dirty="0">
                <a:solidFill>
                  <a:schemeClr val="tx1"/>
                </a:solidFill>
                <a:ea typeface="+mn-ea"/>
                <a:cs typeface="+mn-cs"/>
              </a:rPr>
              <a:t>page 12 </a:t>
            </a:r>
            <a:r>
              <a:rPr lang="en-US" sz="1200" b="0" i="0" u="none" strike="noStrike" kern="1200" baseline="0" dirty="0">
                <a:solidFill>
                  <a:schemeClr val="tx1"/>
                </a:solidFill>
                <a:ea typeface="+mn-ea"/>
                <a:cs typeface="+mn-cs"/>
              </a:rPr>
              <a:t>of the workbook for these features. </a:t>
            </a:r>
            <a:br>
              <a:rPr lang="en-US" sz="1200" b="0" i="0" u="none" strike="noStrike" kern="1200" baseline="0" dirty="0">
                <a:solidFill>
                  <a:schemeClr val="tx1"/>
                </a:solidFill>
                <a:ea typeface="+mn-ea"/>
                <a:cs typeface="+mn-cs"/>
              </a:rPr>
            </a:br>
            <a:endParaRPr lang="en-US" sz="1200" b="0" i="0" u="none" strike="noStrike" kern="1200" baseline="0" dirty="0">
              <a:solidFill>
                <a:schemeClr val="tx1"/>
              </a:solidFill>
              <a:ea typeface="+mn-ea"/>
              <a:cs typeface="+mn-cs"/>
            </a:endParaRPr>
          </a:p>
          <a:p>
            <a:pPr marL="171450" indent="-171450">
              <a:buFontTx/>
              <a:buChar char="-"/>
            </a:pPr>
            <a:r>
              <a:rPr lang="en-US" sz="1200" b="0" i="0" u="none" strike="noStrike" kern="1200" baseline="0" dirty="0">
                <a:solidFill>
                  <a:schemeClr val="tx1"/>
                </a:solidFill>
                <a:latin typeface="+mn-lt"/>
                <a:ea typeface="+mn-ea"/>
                <a:cs typeface="+mn-cs"/>
              </a:rPr>
              <a:t>Present the tips on the slide:</a:t>
            </a:r>
          </a:p>
          <a:p>
            <a:pPr marL="685800" lvl="1" indent="-228600">
              <a:buFont typeface="+mj-lt"/>
              <a:buAutoNum type="arabicPeriod"/>
            </a:pPr>
            <a:r>
              <a:rPr lang="en-US" sz="1200" b="0" i="0" u="none" strike="noStrike" kern="1200" baseline="0" dirty="0">
                <a:solidFill>
                  <a:schemeClr val="tx1"/>
                </a:solidFill>
                <a:latin typeface="+mn-lt"/>
                <a:ea typeface="+mn-ea"/>
                <a:cs typeface="+mn-cs"/>
              </a:rPr>
              <a:t>Focus on impact over intent</a:t>
            </a:r>
          </a:p>
          <a:p>
            <a:pPr marL="1085850" lvl="2"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Assume good intentions, but recognize that policies and practices </a:t>
            </a:r>
            <a:r>
              <a:rPr lang="en-CA" sz="1200" b="0" i="0" u="none" strike="noStrike" kern="1200" baseline="0" dirty="0">
                <a:solidFill>
                  <a:schemeClr val="tx1"/>
                </a:solidFill>
                <a:latin typeface="+mn-lt"/>
                <a:ea typeface="+mn-ea"/>
                <a:cs typeface="+mn-cs"/>
              </a:rPr>
              <a:t>may unintentionally cause harm</a:t>
            </a:r>
            <a:br>
              <a:rPr lang="en-CA" sz="1200" b="0" i="0" u="none" strike="noStrike" kern="1200" baseline="0" dirty="0">
                <a:solidFill>
                  <a:schemeClr val="tx1"/>
                </a:solidFill>
                <a:latin typeface="+mn-lt"/>
                <a:ea typeface="+mn-ea"/>
                <a:cs typeface="+mn-cs"/>
              </a:rPr>
            </a:br>
            <a:endParaRPr lang="en-CA" sz="1200" b="0" i="0" u="none" strike="noStrike" kern="1200" baseline="0" dirty="0">
              <a:solidFill>
                <a:schemeClr val="tx1"/>
              </a:solidFill>
              <a:latin typeface="+mn-lt"/>
              <a:ea typeface="+mn-ea"/>
              <a:cs typeface="+mn-cs"/>
            </a:endParaRPr>
          </a:p>
          <a:p>
            <a:pPr marL="685800" lvl="1" indent="-228600">
              <a:buFont typeface="+mj-lt"/>
              <a:buAutoNum type="arabicPeriod"/>
            </a:pPr>
            <a:r>
              <a:rPr lang="en-CA" sz="1200" b="0" i="0" u="none" strike="noStrike" kern="1200" baseline="0" dirty="0">
                <a:solidFill>
                  <a:schemeClr val="tx1"/>
                </a:solidFill>
                <a:latin typeface="+mn-lt"/>
                <a:ea typeface="+mn-ea"/>
                <a:cs typeface="+mn-cs"/>
              </a:rPr>
              <a:t>Use neutral, non-judgmental language</a:t>
            </a:r>
          </a:p>
          <a:p>
            <a:pPr marL="1085850" lvl="2"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Avoid language that lays blame when raising questions and concerns.</a:t>
            </a:r>
            <a:br>
              <a:rPr lang="en-US" sz="1200" b="0" i="0" u="none" strike="noStrike" kern="1200" baseline="0" dirty="0">
                <a:solidFill>
                  <a:schemeClr val="tx1"/>
                </a:solidFill>
                <a:latin typeface="+mn-lt"/>
                <a:ea typeface="+mn-ea"/>
                <a:cs typeface="+mn-cs"/>
              </a:rPr>
            </a:br>
            <a:endParaRPr lang="en-US" sz="1200" b="0" i="0" u="none" strike="noStrike" kern="1200" baseline="0" dirty="0">
              <a:solidFill>
                <a:schemeClr val="tx1"/>
              </a:solidFill>
              <a:latin typeface="+mn-lt"/>
              <a:ea typeface="+mn-ea"/>
              <a:cs typeface="+mn-cs"/>
            </a:endParaRPr>
          </a:p>
          <a:p>
            <a:pPr marL="685800" lvl="1" indent="-228600">
              <a:buFont typeface="+mj-lt"/>
              <a:buAutoNum type="arabicPeriod"/>
            </a:pPr>
            <a:r>
              <a:rPr lang="en-US" sz="1200" b="0" i="0" u="none" strike="noStrike" kern="1200" baseline="0" dirty="0">
                <a:solidFill>
                  <a:schemeClr val="tx1"/>
                </a:solidFill>
                <a:latin typeface="+mn-lt"/>
                <a:ea typeface="+mn-ea"/>
                <a:cs typeface="+mn-cs"/>
              </a:rPr>
              <a:t>Look for areas of common ground</a:t>
            </a:r>
          </a:p>
          <a:p>
            <a:pPr marL="1085850" lvl="2"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Find common goals between management and staff when raising concerns (e.g., being proud of their workplace, wanting to provide the best quality </a:t>
            </a:r>
            <a:r>
              <a:rPr lang="en-CA" sz="1200" b="0" i="0" u="none" strike="noStrike" kern="1200" baseline="0" dirty="0">
                <a:solidFill>
                  <a:schemeClr val="tx1"/>
                </a:solidFill>
                <a:latin typeface="+mn-lt"/>
                <a:ea typeface="+mn-ea"/>
                <a:cs typeface="+mn-cs"/>
              </a:rPr>
              <a:t>care possible)</a:t>
            </a:r>
            <a:br>
              <a:rPr lang="en-CA" sz="1200" b="0" i="0" u="none" strike="noStrike" kern="1200" baseline="0" dirty="0">
                <a:solidFill>
                  <a:schemeClr val="tx1"/>
                </a:solidFill>
                <a:latin typeface="+mn-lt"/>
                <a:ea typeface="+mn-ea"/>
                <a:cs typeface="+mn-cs"/>
              </a:rPr>
            </a:br>
            <a:endParaRPr lang="en-CA" sz="1200" b="0" i="0" u="none" strike="noStrike" kern="1200" baseline="0" dirty="0">
              <a:solidFill>
                <a:schemeClr val="tx1"/>
              </a:solidFill>
              <a:latin typeface="+mn-lt"/>
              <a:ea typeface="+mn-ea"/>
              <a:cs typeface="+mn-cs"/>
            </a:endParaRPr>
          </a:p>
          <a:p>
            <a:pPr marL="685800" lvl="1" indent="-228600">
              <a:buFont typeface="+mj-lt"/>
              <a:buAutoNum type="arabicPeriod"/>
            </a:pPr>
            <a:r>
              <a:rPr lang="en-US" sz="1200" b="0" i="0" u="none" strike="noStrike" kern="1200" baseline="0" dirty="0">
                <a:solidFill>
                  <a:schemeClr val="tx1"/>
                </a:solidFill>
                <a:latin typeface="+mn-lt"/>
                <a:ea typeface="+mn-ea"/>
                <a:cs typeface="+mn-cs"/>
              </a:rPr>
              <a:t>Explain the importance of listening to and incorporating feedback from </a:t>
            </a:r>
            <a:r>
              <a:rPr lang="en-CA" sz="1200" b="0" i="0" u="none" strike="noStrike" kern="1200" baseline="0" dirty="0">
                <a:solidFill>
                  <a:schemeClr val="tx1"/>
                </a:solidFill>
                <a:latin typeface="+mn-lt"/>
                <a:ea typeface="+mn-ea"/>
                <a:cs typeface="+mn-cs"/>
              </a:rPr>
              <a:t>those accessing services </a:t>
            </a:r>
          </a:p>
          <a:p>
            <a:pPr marL="1085850" lvl="2"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PWUD who access services have the best understanding of their needs</a:t>
            </a:r>
          </a:p>
          <a:p>
            <a:pPr marL="1085850" lvl="2"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Incorporating their feedback ensures that programs, policies, and practices </a:t>
            </a:r>
            <a:r>
              <a:rPr lang="en-CA" sz="1200" b="0" i="0" u="none" strike="noStrike" kern="1200" baseline="0" dirty="0">
                <a:solidFill>
                  <a:schemeClr val="tx1"/>
                </a:solidFill>
                <a:latin typeface="+mn-lt"/>
                <a:ea typeface="+mn-ea"/>
                <a:cs typeface="+mn-cs"/>
              </a:rPr>
              <a:t>are relevant and appropriate</a:t>
            </a:r>
            <a:br>
              <a:rPr lang="en-CA" sz="1200" b="0" i="0" u="none" strike="noStrike" kern="1200" baseline="0" dirty="0">
                <a:solidFill>
                  <a:schemeClr val="tx1"/>
                </a:solidFill>
                <a:latin typeface="+mn-lt"/>
                <a:ea typeface="+mn-ea"/>
                <a:cs typeface="+mn-cs"/>
              </a:rPr>
            </a:br>
            <a:endParaRPr lang="en-CA" sz="1200" b="0" i="0" u="none" strike="noStrike" kern="1200" baseline="0" dirty="0">
              <a:solidFill>
                <a:schemeClr val="tx1"/>
              </a:solidFill>
              <a:latin typeface="+mn-lt"/>
              <a:ea typeface="+mn-ea"/>
              <a:cs typeface="+mn-cs"/>
            </a:endParaRPr>
          </a:p>
          <a:p>
            <a:pPr marL="685800" lvl="1" indent="-228600">
              <a:buFont typeface="+mj-lt"/>
              <a:buAutoNum type="arabicPeriod"/>
            </a:pPr>
            <a:r>
              <a:rPr lang="en-CA" sz="1200" b="0" i="0" u="none" strike="noStrike" kern="1200" baseline="0" dirty="0">
                <a:solidFill>
                  <a:schemeClr val="tx1"/>
                </a:solidFill>
                <a:latin typeface="+mn-lt"/>
                <a:ea typeface="+mn-ea"/>
                <a:cs typeface="+mn-cs"/>
              </a:rPr>
              <a:t>Raise concerns collectively</a:t>
            </a:r>
          </a:p>
          <a:p>
            <a:pPr marL="1085850" lvl="2"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Find support in those who share your concerns and raise issues as a group </a:t>
            </a:r>
            <a:r>
              <a:rPr lang="en-CA" sz="1200" b="0" i="0" u="none" strike="noStrike" kern="1200" baseline="0" dirty="0">
                <a:solidFill>
                  <a:schemeClr val="tx1"/>
                </a:solidFill>
                <a:latin typeface="+mn-lt"/>
                <a:ea typeface="+mn-ea"/>
                <a:cs typeface="+mn-cs"/>
              </a:rPr>
              <a:t>when possible.</a:t>
            </a:r>
            <a:br>
              <a:rPr lang="en-CA" sz="1200" b="0" i="0" u="none" strike="noStrike" kern="1200" baseline="0" dirty="0">
                <a:solidFill>
                  <a:schemeClr val="tx1"/>
                </a:solidFill>
                <a:latin typeface="+mn-lt"/>
                <a:ea typeface="+mn-ea"/>
                <a:cs typeface="+mn-cs"/>
              </a:rPr>
            </a:br>
            <a:endParaRPr lang="en-CA" sz="1200" b="0" i="0" u="none" strike="noStrike" kern="1200" baseline="0" dirty="0">
              <a:solidFill>
                <a:schemeClr val="tx1"/>
              </a:solidFill>
              <a:latin typeface="+mn-lt"/>
              <a:ea typeface="+mn-ea"/>
              <a:cs typeface="+mn-cs"/>
            </a:endParaRPr>
          </a:p>
          <a:p>
            <a:pPr marL="685800" lvl="1" indent="-228600">
              <a:buFont typeface="+mj-lt"/>
              <a:buAutoNum type="arabicPeriod"/>
            </a:pPr>
            <a:r>
              <a:rPr lang="en-US" sz="1200" b="0" i="0" u="none" strike="noStrike" kern="1200" baseline="0" dirty="0">
                <a:solidFill>
                  <a:schemeClr val="tx1"/>
                </a:solidFill>
                <a:latin typeface="+mn-lt"/>
                <a:ea typeface="+mn-ea"/>
                <a:cs typeface="+mn-cs"/>
              </a:rPr>
              <a:t>Bring the person in, rather than calling them out</a:t>
            </a:r>
          </a:p>
          <a:p>
            <a:pPr marL="1085850" lvl="2"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Call people into conversation rather than focusing on what they have </a:t>
            </a:r>
            <a:r>
              <a:rPr lang="en-CA" sz="1200" b="0" i="0" u="none" strike="noStrike" kern="1200" baseline="0" dirty="0">
                <a:solidFill>
                  <a:schemeClr val="tx1"/>
                </a:solidFill>
                <a:latin typeface="+mn-lt"/>
                <a:ea typeface="+mn-ea"/>
                <a:cs typeface="+mn-cs"/>
              </a:rPr>
              <a:t>done wrong</a:t>
            </a:r>
          </a:p>
          <a:p>
            <a:pPr marL="1085850" lvl="2" indent="-171450">
              <a:buFont typeface="Arial" panose="020B0604020202020204" pitchFamily="34" charset="0"/>
              <a:buChar char="•"/>
            </a:pPr>
            <a:r>
              <a:rPr lang="en-US" sz="1200" b="0" i="0" u="none" strike="noStrike" kern="1200" baseline="0" dirty="0">
                <a:solidFill>
                  <a:schemeClr val="tx1"/>
                </a:solidFill>
                <a:latin typeface="+mn-lt"/>
                <a:ea typeface="+mn-ea"/>
                <a:cs typeface="+mn-cs"/>
              </a:rPr>
              <a:t>Noting your own biases and discussing ways that you have changed your actions can be helpful in calling people in.</a:t>
            </a:r>
            <a:endParaRPr lang="en-CA" b="1" dirty="0"/>
          </a:p>
        </p:txBody>
      </p:sp>
      <p:sp>
        <p:nvSpPr>
          <p:cNvPr id="4" name="Slide Number Placeholder 3"/>
          <p:cNvSpPr>
            <a:spLocks noGrp="1"/>
          </p:cNvSpPr>
          <p:nvPr>
            <p:ph type="sldNum" sz="quarter" idx="5"/>
          </p:nvPr>
        </p:nvSpPr>
        <p:spPr/>
        <p:txBody>
          <a:bodyPr/>
          <a:lstStyle/>
          <a:p>
            <a:fld id="{04CF8972-41E8-46F7-B585-CB0E7A81BCBF}" type="slidenum">
              <a:rPr lang="fr-CA" smtClean="0"/>
              <a:t>49</a:t>
            </a:fld>
            <a:endParaRPr lang="fr-CA"/>
          </a:p>
        </p:txBody>
      </p:sp>
    </p:spTree>
    <p:extLst>
      <p:ext uri="{BB962C8B-B14F-4D97-AF65-F5344CB8AC3E}">
        <p14:creationId xmlns:p14="http://schemas.microsoft.com/office/powerpoint/2010/main" val="444347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 </a:t>
            </a:r>
            <a:endParaRPr lang="en-US" dirty="0"/>
          </a:p>
          <a:p>
            <a:r>
              <a:rPr lang="en-US" dirty="0"/>
              <a:t>Give overview of workbook sections:</a:t>
            </a:r>
            <a:endParaRPr lang="en-US" dirty="0">
              <a:cs typeface="Calibri" panose="020F0502020204030204"/>
            </a:endParaRPr>
          </a:p>
          <a:p>
            <a:pPr marL="285750" indent="-285750">
              <a:buFont typeface="Calibri"/>
              <a:buChar char="-"/>
            </a:pPr>
            <a:r>
              <a:rPr lang="en-US" dirty="0"/>
              <a:t>Activities and content are throughout the workbook from pages 3 – 16</a:t>
            </a:r>
            <a:endParaRPr lang="en-US" dirty="0">
              <a:cs typeface="Calibri" panose="020F0502020204030204"/>
            </a:endParaRPr>
          </a:p>
          <a:p>
            <a:pPr marL="285750" indent="-285750">
              <a:buFont typeface="Calibri,Sans-Serif"/>
              <a:buChar char="-"/>
            </a:pPr>
            <a:r>
              <a:rPr lang="en-CA" dirty="0"/>
              <a:t>Tools pages 17-19</a:t>
            </a:r>
            <a:endParaRPr lang="en-US" dirty="0"/>
          </a:p>
          <a:p>
            <a:pPr marL="285750" indent="-285750">
              <a:buFont typeface="Calibri"/>
              <a:buChar char="-"/>
            </a:pPr>
            <a:r>
              <a:rPr lang="en-US" dirty="0"/>
              <a:t>Glossary of terms pages 20-23</a:t>
            </a:r>
            <a:endParaRPr lang="en-US" dirty="0">
              <a:cs typeface="Calibri"/>
            </a:endParaRPr>
          </a:p>
          <a:p>
            <a:endParaRPr lang="en-US" b="1" dirty="0">
              <a:cs typeface="Calibri"/>
            </a:endParaRPr>
          </a:p>
          <a:p>
            <a:r>
              <a:rPr lang="en-US" b="1" dirty="0"/>
              <a:t>Speaking Notes: </a:t>
            </a:r>
            <a:endParaRPr lang="en-US" dirty="0"/>
          </a:p>
          <a:p>
            <a:pPr marL="285750" indent="-285750" fontAlgn="base">
              <a:buFont typeface="Calibri"/>
              <a:buChar char="-"/>
            </a:pPr>
            <a:r>
              <a:rPr lang="en-US" sz="1200" b="0" i="0" kern="1200" dirty="0">
                <a:solidFill>
                  <a:schemeClr val="tx1"/>
                </a:solidFill>
                <a:effectLst/>
                <a:ea typeface="+mn-ea"/>
                <a:cs typeface="+mn-cs"/>
              </a:rPr>
              <a:t>Everyone was sent a copy of the participant workbook - if you don’t have it, please just send a note in the chat and we can post a copy that you can download.</a:t>
            </a:r>
            <a:endParaRPr lang="en-US" sz="1200" b="0" i="0" kern="1200" dirty="0">
              <a:solidFill>
                <a:schemeClr val="tx1"/>
              </a:solidFill>
              <a:effectLst/>
              <a:cs typeface="Calibri" panose="020F0502020204030204"/>
            </a:endParaRPr>
          </a:p>
          <a:p>
            <a:pPr marL="285750" indent="-285750" fontAlgn="base">
              <a:buFont typeface="Calibri"/>
              <a:buChar char="-"/>
            </a:pPr>
            <a:r>
              <a:rPr lang="en-US" sz="1200" b="0" i="0" kern="1200" dirty="0">
                <a:solidFill>
                  <a:schemeClr val="tx1"/>
                </a:solidFill>
                <a:effectLst/>
                <a:ea typeface="+mn-ea"/>
                <a:cs typeface="+mn-cs"/>
              </a:rPr>
              <a:t>This manual includes a list of key</a:t>
            </a:r>
            <a:r>
              <a:rPr lang="en-US" sz="1200" b="0" i="0" kern="1200" baseline="0" dirty="0">
                <a:solidFill>
                  <a:schemeClr val="tx1"/>
                </a:solidFill>
                <a:effectLst/>
                <a:ea typeface="+mn-ea"/>
                <a:cs typeface="+mn-cs"/>
              </a:rPr>
              <a:t> concepts and definitions that we will be referring to throughout today’s session. It also includes discussion questions and case scenarios.</a:t>
            </a:r>
            <a:r>
              <a:rPr lang="en-US" dirty="0"/>
              <a:t> </a:t>
            </a:r>
            <a:r>
              <a:rPr lang="en-US" sz="1200" b="0" i="0" kern="1200" baseline="0" dirty="0">
                <a:solidFill>
                  <a:schemeClr val="tx1"/>
                </a:solidFill>
                <a:effectLst/>
                <a:ea typeface="+mn-ea"/>
                <a:cs typeface="+mn-cs"/>
              </a:rPr>
              <a:t> There is space underneath each discussion and case scenario where you </a:t>
            </a:r>
            <a:r>
              <a:rPr lang="en-US" sz="1200" b="0" i="0" kern="1200" dirty="0">
                <a:solidFill>
                  <a:schemeClr val="tx1"/>
                </a:solidFill>
                <a:effectLst/>
                <a:ea typeface="+mn-ea"/>
                <a:cs typeface="+mn-cs"/>
              </a:rPr>
              <a:t>can write down answers or notes.</a:t>
            </a:r>
            <a:r>
              <a:rPr lang="en-US" dirty="0"/>
              <a:t> </a:t>
            </a:r>
            <a:endParaRPr lang="en-US" dirty="0">
              <a:cs typeface="Calibri"/>
            </a:endParaRPr>
          </a:p>
          <a:p>
            <a:pPr marL="285750" indent="-285750">
              <a:buFont typeface="Calibri"/>
              <a:buChar char="-"/>
            </a:pPr>
            <a:r>
              <a:rPr lang="en-US" sz="1200" b="0" i="0" kern="1200" dirty="0">
                <a:solidFill>
                  <a:schemeClr val="tx1"/>
                </a:solidFill>
                <a:effectLst/>
                <a:ea typeface="+mn-ea"/>
                <a:cs typeface="+mn-cs"/>
              </a:rPr>
              <a:t>You will also find a glossary of terms and </a:t>
            </a:r>
            <a:r>
              <a:rPr lang="en-US" dirty="0"/>
              <a:t>links</a:t>
            </a:r>
            <a:r>
              <a:rPr lang="en-US" sz="1200" b="0" i="0" kern="1200" dirty="0">
                <a:solidFill>
                  <a:schemeClr val="tx1"/>
                </a:solidFill>
                <a:effectLst/>
                <a:ea typeface="+mn-ea"/>
                <a:cs typeface="+mn-cs"/>
              </a:rPr>
              <a:t> to all</a:t>
            </a:r>
            <a:r>
              <a:rPr lang="en-US" sz="1200" b="0" i="0" kern="1200" baseline="0" dirty="0">
                <a:solidFill>
                  <a:schemeClr val="tx1"/>
                </a:solidFill>
                <a:effectLst/>
                <a:ea typeface="+mn-ea"/>
                <a:cs typeface="+mn-cs"/>
              </a:rPr>
              <a:t> the </a:t>
            </a:r>
            <a:r>
              <a:rPr lang="en-US" sz="1200" b="0" i="0" kern="1200" dirty="0">
                <a:solidFill>
                  <a:schemeClr val="tx1"/>
                </a:solidFill>
                <a:effectLst/>
                <a:ea typeface="+mn-ea"/>
                <a:cs typeface="+mn-cs"/>
              </a:rPr>
              <a:t>tools we discuss today</a:t>
            </a:r>
            <a:r>
              <a:rPr lang="en-US" sz="1200" b="0" i="0" kern="1200" baseline="0" dirty="0">
                <a:solidFill>
                  <a:schemeClr val="tx1"/>
                </a:solidFill>
                <a:effectLst/>
                <a:ea typeface="+mn-ea"/>
                <a:cs typeface="+mn-cs"/>
              </a:rPr>
              <a:t> at the end of the participant manual. </a:t>
            </a:r>
            <a:r>
              <a:rPr lang="en-US" sz="1200" b="0" i="0" kern="1200" dirty="0">
                <a:solidFill>
                  <a:schemeClr val="tx1"/>
                </a:solidFill>
                <a:effectLst/>
                <a:ea typeface="+mn-ea"/>
                <a:cs typeface="+mn-cs"/>
              </a:rPr>
              <a:t>  </a:t>
            </a:r>
            <a:endParaRPr lang="en-US" sz="1200" b="0" i="0" kern="1200" dirty="0">
              <a:solidFill>
                <a:schemeClr val="tx1"/>
              </a:solidFill>
              <a:effectLst/>
              <a:cs typeface="Calibri" panose="020F0502020204030204"/>
            </a:endParaRPr>
          </a:p>
          <a:p>
            <a:pPr rtl="0" fontAlgn="base"/>
            <a:endParaRPr lang="en-US" sz="1200" b="0" i="0" kern="1200" dirty="0">
              <a:solidFill>
                <a:schemeClr val="tx1"/>
              </a:solidFill>
              <a:effectLst/>
              <a:ea typeface="+mn-ea"/>
              <a:cs typeface="+mn-cs"/>
            </a:endParaRPr>
          </a:p>
          <a:p>
            <a:pPr rtl="0" fontAlgn="base"/>
            <a:r>
              <a:rPr lang="en-US" sz="1200" b="0" i="0" kern="1200" dirty="0">
                <a:solidFill>
                  <a:schemeClr val="tx1"/>
                </a:solidFill>
                <a:effectLst/>
                <a:ea typeface="+mn-ea"/>
                <a:cs typeface="+mn-cs"/>
              </a:rPr>
              <a:t> </a:t>
            </a:r>
            <a:br>
              <a:rPr lang="en-US" sz="1200" b="0" i="0" kern="1200" dirty="0">
                <a:effectLst/>
                <a:cs typeface="+mn-lt"/>
              </a:rPr>
            </a:br>
            <a:endParaRPr lang="fr-CA" dirty="0"/>
          </a:p>
        </p:txBody>
      </p:sp>
      <p:sp>
        <p:nvSpPr>
          <p:cNvPr id="4" name="Slide Number Placeholder 3"/>
          <p:cNvSpPr>
            <a:spLocks noGrp="1"/>
          </p:cNvSpPr>
          <p:nvPr>
            <p:ph type="sldNum" sz="quarter" idx="5"/>
          </p:nvPr>
        </p:nvSpPr>
        <p:spPr/>
        <p:txBody>
          <a:bodyPr/>
          <a:lstStyle/>
          <a:p>
            <a:fld id="{04CF8972-41E8-46F7-B585-CB0E7A81BCBF}" type="slidenum">
              <a:rPr lang="fr-CA" smtClean="0"/>
              <a:t>5</a:t>
            </a:fld>
            <a:endParaRPr lang="fr-CA"/>
          </a:p>
        </p:txBody>
      </p:sp>
    </p:spTree>
    <p:extLst>
      <p:ext uri="{BB962C8B-B14F-4D97-AF65-F5344CB8AC3E}">
        <p14:creationId xmlns:p14="http://schemas.microsoft.com/office/powerpoint/2010/main" val="144041659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noProof="0" dirty="0"/>
              <a:t>Speaking</a:t>
            </a:r>
            <a:r>
              <a:rPr lang="fr-CA" b="1" dirty="0"/>
              <a:t> Notes: </a:t>
            </a:r>
            <a:endParaRPr lang="en-US" dirty="0"/>
          </a:p>
          <a:p>
            <a:pPr marL="285750" indent="-285750">
              <a:buFont typeface="Calibri"/>
              <a:buChar char="-"/>
            </a:pPr>
            <a:r>
              <a:rPr lang="en-US" sz="1200" i="1" kern="1200" baseline="0" dirty="0">
                <a:solidFill>
                  <a:schemeClr val="tx1"/>
                </a:solidFill>
                <a:effectLst/>
                <a:latin typeface="+mn-lt"/>
                <a:ea typeface="+mn-ea"/>
                <a:cs typeface="+mn-cs"/>
              </a:rPr>
              <a:t>Organizational Assessment Tool for Substance Use and Stigma </a:t>
            </a:r>
            <a:r>
              <a:rPr lang="en-US" sz="1200" i="0" kern="1200" baseline="0" dirty="0">
                <a:solidFill>
                  <a:schemeClr val="tx1"/>
                </a:solidFill>
                <a:effectLst/>
                <a:latin typeface="+mn-lt"/>
                <a:ea typeface="+mn-ea"/>
                <a:cs typeface="+mn-cs"/>
              </a:rPr>
              <a:t>by CPHA and CAPSA</a:t>
            </a:r>
            <a:endParaRPr lang="en-CA" i="0" dirty="0"/>
          </a:p>
          <a:p>
            <a:pPr marL="742950" lvl="1" indent="-285750">
              <a:buFont typeface="Calibri"/>
              <a:buChar char="-"/>
            </a:pPr>
            <a:r>
              <a:rPr lang="en-US" dirty="0"/>
              <a:t>This</a:t>
            </a:r>
            <a:r>
              <a:rPr lang="en-US" sz="1200" kern="1200" dirty="0">
                <a:solidFill>
                  <a:schemeClr val="tx1"/>
                </a:solidFill>
                <a:latin typeface="+mn-lt"/>
                <a:ea typeface="+mn-ea"/>
                <a:cs typeface="+mn-cs"/>
              </a:rPr>
              <a:t> resource aims to help health and social service</a:t>
            </a:r>
            <a:r>
              <a:rPr lang="en-US" dirty="0"/>
              <a:t> </a:t>
            </a:r>
            <a:r>
              <a:rPr lang="en-US" sz="1200" kern="1200" dirty="0">
                <a:solidFill>
                  <a:schemeClr val="tx1"/>
                </a:solidFill>
                <a:latin typeface="+mn-lt"/>
                <a:ea typeface="+mn-ea"/>
                <a:cs typeface="+mn-cs"/>
              </a:rPr>
              <a:t>organizations in building policies and practices that reduce stigma and promote client </a:t>
            </a:r>
            <a:r>
              <a:rPr lang="en-CA" sz="1200" kern="1200" dirty="0">
                <a:solidFill>
                  <a:schemeClr val="tx1"/>
                </a:solidFill>
                <a:latin typeface="+mn-lt"/>
                <a:ea typeface="+mn-ea"/>
                <a:cs typeface="+mn-cs"/>
              </a:rPr>
              <a:t>health and safety.</a:t>
            </a:r>
          </a:p>
          <a:p>
            <a:pPr marL="742950" lvl="1" indent="-285750">
              <a:buFont typeface="Calibri"/>
              <a:buChar char="-"/>
            </a:pPr>
            <a:r>
              <a:rPr lang="en-CA" sz="1200" kern="1200" dirty="0">
                <a:solidFill>
                  <a:schemeClr val="tx1"/>
                </a:solidFill>
                <a:effectLst/>
                <a:latin typeface="+mn-lt"/>
                <a:ea typeface="+mn-ea"/>
                <a:cs typeface="+mn-cs"/>
              </a:rPr>
              <a:t>It can be used in a specific department or program and it can also be applied to the organization as a whole.</a:t>
            </a:r>
            <a:r>
              <a:rPr lang="en-CA" dirty="0"/>
              <a:t> </a:t>
            </a:r>
            <a:br>
              <a:rPr lang="en-CA" sz="1200" kern="1200" dirty="0">
                <a:solidFill>
                  <a:schemeClr val="tx1"/>
                </a:solidFill>
                <a:effectLst/>
                <a:latin typeface="+mn-lt"/>
                <a:ea typeface="+mn-ea"/>
                <a:cs typeface="Calibri"/>
              </a:rPr>
            </a:br>
            <a:endParaRPr lang="en-CA" sz="1200" kern="1200" dirty="0">
              <a:solidFill>
                <a:schemeClr val="tx1"/>
              </a:solidFill>
              <a:effectLst/>
              <a:latin typeface="+mn-lt"/>
              <a:ea typeface="+mn-ea"/>
              <a:cs typeface="Calibri"/>
            </a:endParaRPr>
          </a:p>
          <a:p>
            <a:pPr marL="285750" lvl="0" indent="-285750">
              <a:buFont typeface="Calibri"/>
              <a:buChar char="-"/>
            </a:pPr>
            <a:r>
              <a:rPr lang="en-CA" sz="1200" kern="1200" dirty="0">
                <a:solidFill>
                  <a:schemeClr val="tx1"/>
                </a:solidFill>
                <a:effectLst/>
                <a:latin typeface="+mn-lt"/>
                <a:ea typeface="+mn-ea"/>
                <a:cs typeface="Calibri"/>
              </a:rPr>
              <a:t>The tool includes three sections:</a:t>
            </a:r>
          </a:p>
          <a:p>
            <a:pPr marL="742950" lvl="1" indent="-285750">
              <a:buFont typeface="+mj-lt"/>
              <a:buAutoNum type="arabicPeriod"/>
            </a:pPr>
            <a:r>
              <a:rPr lang="en-US" sz="1200" kern="1200" dirty="0">
                <a:solidFill>
                  <a:schemeClr val="tx1"/>
                </a:solidFill>
                <a:latin typeface="+mn-lt"/>
                <a:ea typeface="+mn-ea"/>
                <a:cs typeface="+mn-cs"/>
              </a:rPr>
              <a:t>The first will give an overview of what the tool is and how it can be used</a:t>
            </a:r>
            <a:endParaRPr lang="en-US" sz="1200" kern="1200" dirty="0">
              <a:solidFill>
                <a:schemeClr val="tx1"/>
              </a:solidFill>
              <a:latin typeface="+mn-lt"/>
              <a:ea typeface="+mn-ea"/>
              <a:cs typeface="Calibri"/>
            </a:endParaRPr>
          </a:p>
          <a:p>
            <a:pPr marL="742950" lvl="1" indent="-285750">
              <a:buFont typeface="+mj-lt"/>
              <a:buAutoNum type="arabicPeriod"/>
            </a:pPr>
            <a:r>
              <a:rPr lang="en-US" sz="1200" kern="1200" dirty="0">
                <a:solidFill>
                  <a:schemeClr val="tx1"/>
                </a:solidFill>
                <a:latin typeface="+mn-lt"/>
                <a:ea typeface="+mn-ea"/>
                <a:cs typeface="Calibri"/>
              </a:rPr>
              <a:t>T</a:t>
            </a:r>
            <a:r>
              <a:rPr lang="en-US" sz="1200" kern="1200" dirty="0">
                <a:solidFill>
                  <a:schemeClr val="tx1"/>
                </a:solidFill>
                <a:latin typeface="+mn-lt"/>
                <a:ea typeface="+mn-ea"/>
                <a:cs typeface="+mn-cs"/>
              </a:rPr>
              <a:t>he second includes assessment questions and a rating scale that can be used to identity strengths and challenges related to reducing</a:t>
            </a:r>
            <a:r>
              <a:rPr lang="en-US" sz="1200" kern="1200" baseline="0" dirty="0">
                <a:solidFill>
                  <a:schemeClr val="tx1"/>
                </a:solidFill>
                <a:latin typeface="+mn-lt"/>
                <a:ea typeface="+mn-ea"/>
                <a:cs typeface="+mn-cs"/>
              </a:rPr>
              <a:t> substance use stigma and discrimination</a:t>
            </a:r>
            <a:endParaRPr lang="en-US" sz="1200" kern="1200" baseline="0" dirty="0">
              <a:solidFill>
                <a:schemeClr val="tx1"/>
              </a:solidFill>
              <a:latin typeface="+mn-lt"/>
              <a:ea typeface="+mn-ea"/>
              <a:cs typeface="Calibri"/>
            </a:endParaRPr>
          </a:p>
          <a:p>
            <a:pPr marL="742950" lvl="1" indent="-285750">
              <a:buFont typeface="+mj-lt"/>
              <a:buAutoNum type="arabicPeriod"/>
            </a:pPr>
            <a:r>
              <a:rPr lang="en-US" sz="1200" kern="1200" baseline="0" dirty="0">
                <a:solidFill>
                  <a:schemeClr val="tx1"/>
                </a:solidFill>
                <a:latin typeface="+mn-lt"/>
                <a:ea typeface="+mn-ea"/>
                <a:cs typeface="Calibri"/>
              </a:rPr>
              <a:t>T</a:t>
            </a:r>
            <a:r>
              <a:rPr lang="en-US" sz="1200" kern="1200" dirty="0">
                <a:solidFill>
                  <a:schemeClr val="tx1"/>
                </a:solidFill>
                <a:latin typeface="+mn-lt"/>
                <a:ea typeface="+mn-ea"/>
                <a:cs typeface="+mn-cs"/>
              </a:rPr>
              <a:t>he third will help your organization develop an improvement action plan</a:t>
            </a:r>
            <a:endParaRPr lang="en-US" sz="1200" kern="1200" dirty="0">
              <a:solidFill>
                <a:schemeClr val="tx1"/>
              </a:solidFill>
              <a:latin typeface="+mn-lt"/>
              <a:cs typeface="Calibri"/>
            </a:endParaRPr>
          </a:p>
          <a:p>
            <a:endParaRPr lang="en-US" sz="1200" kern="1200" dirty="0">
              <a:solidFill>
                <a:schemeClr val="tx1"/>
              </a:solidFill>
              <a:latin typeface="+mn-lt"/>
              <a:ea typeface="+mn-ea"/>
              <a:cs typeface="+mn-cs"/>
            </a:endParaRPr>
          </a:p>
          <a:p>
            <a:pPr marL="171450" indent="-171450">
              <a:buFontTx/>
              <a:buChar char="-"/>
            </a:pPr>
            <a:r>
              <a:rPr lang="en-CA" sz="1200" kern="1200" dirty="0">
                <a:solidFill>
                  <a:schemeClr val="tx1"/>
                </a:solidFill>
                <a:latin typeface="+mn-lt"/>
                <a:ea typeface="+mn-ea"/>
                <a:cs typeface="+mn-cs"/>
              </a:rPr>
              <a:t>Steps to utilizing this tool:</a:t>
            </a:r>
          </a:p>
          <a:p>
            <a:pPr marL="628650" lvl="1" indent="-171450">
              <a:buFontTx/>
              <a:buChar char="-"/>
            </a:pPr>
            <a:r>
              <a:rPr lang="en-US" sz="1200" kern="1200" dirty="0">
                <a:solidFill>
                  <a:schemeClr val="tx1"/>
                </a:solidFill>
                <a:latin typeface="+mn-lt"/>
                <a:ea typeface="+mn-ea"/>
                <a:cs typeface="+mn-cs"/>
              </a:rPr>
              <a:t>Anyone participating in the organizational assessment process can start by completing the self reflection tool</a:t>
            </a:r>
            <a:r>
              <a:rPr lang="en-US" dirty="0"/>
              <a:t> </a:t>
            </a:r>
            <a:endParaRPr lang="en-US" sz="1200" kern="1200" dirty="0">
              <a:solidFill>
                <a:schemeClr val="tx1"/>
              </a:solidFill>
              <a:latin typeface="+mn-lt"/>
              <a:ea typeface="+mn-ea"/>
              <a:cs typeface="Calibri"/>
            </a:endParaRPr>
          </a:p>
          <a:p>
            <a:pPr marL="628650" lvl="1" indent="-171450">
              <a:buFontTx/>
              <a:buChar char="-"/>
            </a:pPr>
            <a:r>
              <a:rPr lang="en-US" sz="1200" kern="1200" dirty="0">
                <a:solidFill>
                  <a:schemeClr val="tx1"/>
                </a:solidFill>
                <a:latin typeface="+mn-lt"/>
                <a:ea typeface="+mn-ea"/>
                <a:cs typeface="+mn-cs"/>
              </a:rPr>
              <a:t>Then the team,</a:t>
            </a:r>
            <a:r>
              <a:rPr lang="en-US" sz="1200" kern="1200" baseline="0" dirty="0">
                <a:solidFill>
                  <a:schemeClr val="tx1"/>
                </a:solidFill>
                <a:latin typeface="+mn-lt"/>
                <a:ea typeface="+mn-ea"/>
                <a:cs typeface="+mn-cs"/>
              </a:rPr>
              <a:t> department or organization</a:t>
            </a:r>
            <a:r>
              <a:rPr lang="en-US" sz="1200" kern="1200" dirty="0">
                <a:solidFill>
                  <a:schemeClr val="tx1"/>
                </a:solidFill>
                <a:latin typeface="+mn-lt"/>
                <a:ea typeface="+mn-ea"/>
                <a:cs typeface="+mn-cs"/>
              </a:rPr>
              <a:t> can discuss responses and give an average rating to the</a:t>
            </a:r>
            <a:r>
              <a:rPr lang="en-US" sz="1200" kern="1200" baseline="0" dirty="0">
                <a:solidFill>
                  <a:schemeClr val="tx1"/>
                </a:solidFill>
                <a:latin typeface="+mn-lt"/>
                <a:ea typeface="+mn-ea"/>
                <a:cs typeface="+mn-cs"/>
              </a:rPr>
              <a:t> program/service for </a:t>
            </a:r>
            <a:r>
              <a:rPr lang="en-US" sz="1200" kern="1200" dirty="0">
                <a:solidFill>
                  <a:schemeClr val="tx1"/>
                </a:solidFill>
                <a:latin typeface="+mn-lt"/>
                <a:ea typeface="+mn-ea"/>
                <a:cs typeface="+mn-cs"/>
              </a:rPr>
              <a:t>each question and identify priority areas for actions.</a:t>
            </a:r>
            <a:r>
              <a:rPr lang="en-US" dirty="0"/>
              <a:t> </a:t>
            </a:r>
            <a:endParaRPr lang="fr-CA" sz="1200" kern="1200" dirty="0">
              <a:solidFill>
                <a:schemeClr val="tx1"/>
              </a:solidFill>
              <a:latin typeface="+mn-lt"/>
              <a:ea typeface="+mn-ea"/>
              <a:cs typeface="+mn-cs"/>
            </a:endParaRPr>
          </a:p>
          <a:p>
            <a:pPr marL="628650" lvl="1" indent="-171450">
              <a:buFontTx/>
              <a:buChar char="-"/>
            </a:pPr>
            <a:r>
              <a:rPr lang="en-US" sz="1200" kern="1200" dirty="0">
                <a:solidFill>
                  <a:schemeClr val="tx1"/>
                </a:solidFill>
                <a:latin typeface="+mn-lt"/>
                <a:ea typeface="+mn-ea"/>
                <a:cs typeface="+mn-cs"/>
              </a:rPr>
              <a:t>This resource</a:t>
            </a:r>
            <a:r>
              <a:rPr lang="en-US" sz="1200" kern="1200" baseline="0" dirty="0">
                <a:solidFill>
                  <a:schemeClr val="tx1"/>
                </a:solidFill>
                <a:latin typeface="+mn-lt"/>
                <a:ea typeface="+mn-ea"/>
                <a:cs typeface="+mn-cs"/>
              </a:rPr>
              <a:t> is designed to </a:t>
            </a:r>
            <a:r>
              <a:rPr lang="en-US" sz="1200" kern="1200" dirty="0">
                <a:solidFill>
                  <a:schemeClr val="tx1"/>
                </a:solidFill>
                <a:latin typeface="+mn-lt"/>
                <a:ea typeface="+mn-ea"/>
                <a:cs typeface="+mn-cs"/>
              </a:rPr>
              <a:t>be used in regular quality improvement practices</a:t>
            </a:r>
            <a:r>
              <a:rPr lang="en-US" sz="1200" kern="1200" baseline="0" dirty="0">
                <a:solidFill>
                  <a:schemeClr val="tx1"/>
                </a:solidFill>
                <a:latin typeface="+mn-lt"/>
                <a:ea typeface="+mn-ea"/>
                <a:cs typeface="+mn-cs"/>
              </a:rPr>
              <a:t> for health and social service organizations</a:t>
            </a:r>
            <a:r>
              <a:rPr lang="en-US" dirty="0"/>
              <a:t>  </a:t>
            </a:r>
            <a:endParaRPr lang="en-CA" dirty="0"/>
          </a:p>
          <a:p>
            <a:pPr lvl="0"/>
            <a:endParaRPr lang="en-CA" sz="1200" kern="1200" dirty="0">
              <a:solidFill>
                <a:schemeClr val="tx1"/>
              </a:solidFill>
              <a:effectLst/>
              <a:latin typeface="+mn-lt"/>
              <a:ea typeface="+mn-ea"/>
              <a:cs typeface="+mn-cs"/>
            </a:endParaRPr>
          </a:p>
          <a:p>
            <a:pPr marL="171450" indent="-171450">
              <a:buFontTx/>
              <a:buChar char="-"/>
            </a:pPr>
            <a:r>
              <a:rPr lang="en-CA" sz="1200" kern="1200" dirty="0">
                <a:solidFill>
                  <a:schemeClr val="tx1"/>
                </a:solidFill>
                <a:effectLst/>
                <a:latin typeface="+mn-lt"/>
                <a:ea typeface="+mn-ea"/>
                <a:cs typeface="+mn-cs"/>
              </a:rPr>
              <a:t>The</a:t>
            </a:r>
            <a:r>
              <a:rPr lang="en-CA" sz="1200" kern="1200" baseline="0" dirty="0">
                <a:solidFill>
                  <a:schemeClr val="tx1"/>
                </a:solidFill>
                <a:effectLst/>
                <a:latin typeface="+mn-lt"/>
                <a:ea typeface="+mn-ea"/>
                <a:cs typeface="+mn-cs"/>
              </a:rPr>
              <a:t> link to this tool is available on </a:t>
            </a:r>
            <a:r>
              <a:rPr lang="en-CA" sz="1200" b="1" kern="1200" baseline="0" dirty="0">
                <a:solidFill>
                  <a:schemeClr val="tx1"/>
                </a:solidFill>
                <a:effectLst/>
                <a:latin typeface="+mn-lt"/>
                <a:ea typeface="+mn-ea"/>
                <a:cs typeface="+mn-cs"/>
              </a:rPr>
              <a:t>page 17 </a:t>
            </a:r>
            <a:r>
              <a:rPr lang="en-CA" sz="1200" kern="1200" baseline="0" dirty="0">
                <a:solidFill>
                  <a:schemeClr val="tx1"/>
                </a:solidFill>
                <a:effectLst/>
                <a:latin typeface="+mn-lt"/>
                <a:ea typeface="+mn-ea"/>
                <a:cs typeface="+mn-cs"/>
              </a:rPr>
              <a:t>of the participant workbook</a:t>
            </a:r>
            <a:r>
              <a:rPr lang="en-CA" dirty="0"/>
              <a:t> </a:t>
            </a:r>
            <a:endParaRPr lang="en-CA" dirty="0">
              <a:latin typeface="+mn-lt"/>
              <a:cs typeface="Calibri"/>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50</a:t>
            </a:fld>
            <a:endParaRPr lang="en-CA"/>
          </a:p>
        </p:txBody>
      </p:sp>
    </p:spTree>
    <p:extLst>
      <p:ext uri="{BB962C8B-B14F-4D97-AF65-F5344CB8AC3E}">
        <p14:creationId xmlns:p14="http://schemas.microsoft.com/office/powerpoint/2010/main" val="1380051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1" dirty="0" err="1">
                <a:cs typeface="Calibri" panose="020F0502020204030204"/>
              </a:rPr>
              <a:t>Speaking</a:t>
            </a:r>
            <a:r>
              <a:rPr lang="fr-CA" b="1" dirty="0">
                <a:cs typeface="Calibri" panose="020F0502020204030204"/>
              </a:rPr>
              <a:t> Notes: </a:t>
            </a:r>
          </a:p>
          <a:p>
            <a:pPr marL="285750" indent="-285750">
              <a:buFont typeface="Calibri" panose="020B0604020202020204" pitchFamily="34" charset="0"/>
              <a:buChar char="-"/>
            </a:pPr>
            <a:r>
              <a:rPr lang="en-US" i="1" dirty="0"/>
              <a:t>Harm Reduction Implementation Framework</a:t>
            </a:r>
            <a:r>
              <a:rPr lang="en-US" dirty="0"/>
              <a:t> by CISUR and </a:t>
            </a:r>
            <a:r>
              <a:rPr lang="en-US" dirty="0" err="1"/>
              <a:t>CoLab</a:t>
            </a:r>
            <a:endParaRPr lang="en-US" dirty="0"/>
          </a:p>
          <a:p>
            <a:pPr marL="742950" lvl="1" indent="-285750">
              <a:buFont typeface="Calibri" panose="020B0604020202020204" pitchFamily="34" charset="0"/>
              <a:buChar char="-"/>
            </a:pPr>
            <a:r>
              <a:rPr lang="en-US" dirty="0"/>
              <a:t>This </a:t>
            </a:r>
            <a:r>
              <a:rPr lang="en-US" sz="1200" kern="1200" dirty="0">
                <a:solidFill>
                  <a:schemeClr val="tx1"/>
                </a:solidFill>
                <a:latin typeface="+mn-lt"/>
                <a:ea typeface="+mn-ea"/>
                <a:cs typeface="+mn-cs"/>
              </a:rPr>
              <a:t>framework aims to help organizations and staff working in health and social services to reduce stigma and fully and effectively implement a harm reduction approach in programs, services, and organizations.</a:t>
            </a:r>
            <a:r>
              <a:rPr lang="en-US" dirty="0"/>
              <a:t> </a:t>
            </a:r>
            <a:endParaRPr lang="en-US" dirty="0">
              <a:cs typeface="Calibri"/>
            </a:endParaRPr>
          </a:p>
          <a:p>
            <a:pPr marL="285750" indent="-285750">
              <a:buFont typeface="Calibri" panose="020B0604020202020204" pitchFamily="34" charset="0"/>
              <a:buChar char="-"/>
            </a:pPr>
            <a:r>
              <a:rPr lang="en-CA" sz="1200" kern="1200" dirty="0">
                <a:solidFill>
                  <a:schemeClr val="tx1"/>
                </a:solidFill>
                <a:effectLst/>
                <a:ea typeface="+mn-ea"/>
                <a:cs typeface="+mn-cs"/>
              </a:rPr>
              <a:t>It includes 7 steps with an accompanying description and checklist for each step</a:t>
            </a:r>
            <a:r>
              <a:rPr lang="en-US" sz="1200" kern="1200" dirty="0">
                <a:solidFill>
                  <a:schemeClr val="tx1"/>
                </a:solidFill>
                <a:effectLst/>
                <a:ea typeface="+mn-ea"/>
                <a:cs typeface="+mn-cs"/>
              </a:rPr>
              <a:t>:</a:t>
            </a:r>
          </a:p>
          <a:p>
            <a:pPr marL="685800" lvl="1" indent="-228600">
              <a:buFont typeface="+mj-lt"/>
              <a:buAutoNum type="arabicPeriod"/>
            </a:pPr>
            <a:r>
              <a:rPr lang="en-US" sz="1200" kern="1200" dirty="0">
                <a:solidFill>
                  <a:schemeClr val="tx1"/>
                </a:solidFill>
                <a:latin typeface="+mn-lt"/>
                <a:ea typeface="+mn-ea"/>
                <a:cs typeface="+mn-cs"/>
              </a:rPr>
              <a:t>Create shared understanding of structural determinants of substance use and related harms (</a:t>
            </a:r>
            <a:r>
              <a:rPr lang="en-US" sz="1200" kern="1200" dirty="0" err="1">
                <a:solidFill>
                  <a:schemeClr val="tx1"/>
                </a:solidFill>
                <a:latin typeface="+mn-lt"/>
                <a:ea typeface="+mn-ea"/>
                <a:cs typeface="+mn-cs"/>
              </a:rPr>
              <a:t>i.e</a:t>
            </a:r>
            <a:r>
              <a:rPr lang="en-US" sz="1200" kern="1200" dirty="0">
                <a:solidFill>
                  <a:schemeClr val="tx1"/>
                </a:solidFill>
                <a:latin typeface="+mn-lt"/>
                <a:ea typeface="+mn-ea"/>
                <a:cs typeface="+mn-cs"/>
              </a:rPr>
              <a:t> the reasons</a:t>
            </a:r>
            <a:r>
              <a:rPr lang="en-US" sz="1200" kern="1200" baseline="0" dirty="0">
                <a:solidFill>
                  <a:schemeClr val="tx1"/>
                </a:solidFill>
                <a:latin typeface="+mn-lt"/>
                <a:ea typeface="+mn-ea"/>
                <a:cs typeface="+mn-cs"/>
              </a:rPr>
              <a:t> people use substances like trauma, experiencing discrimination, poverty and other forms of oppression)</a:t>
            </a:r>
            <a:r>
              <a:rPr lang="en-US" dirty="0"/>
              <a:t> </a:t>
            </a:r>
          </a:p>
          <a:p>
            <a:pPr marL="685800" lvl="1" indent="-228600">
              <a:buFont typeface="+mj-lt"/>
              <a:buAutoNum type="arabicPeriod"/>
            </a:pPr>
            <a:r>
              <a:rPr lang="en-CA" sz="1200" kern="1200" dirty="0">
                <a:solidFill>
                  <a:schemeClr val="tx1"/>
                </a:solidFill>
                <a:latin typeface="+mn-lt"/>
                <a:ea typeface="+mn-ea"/>
                <a:cs typeface="+mn-cs"/>
              </a:rPr>
              <a:t>Ensure meaningful inclusion</a:t>
            </a:r>
            <a:endParaRPr lang="en-CA" sz="1200" kern="1200" dirty="0">
              <a:solidFill>
                <a:schemeClr val="tx1"/>
              </a:solidFill>
              <a:latin typeface="+mn-lt"/>
              <a:cs typeface="Calibri"/>
            </a:endParaRPr>
          </a:p>
          <a:p>
            <a:pPr marL="685800" lvl="1" indent="-228600">
              <a:buFont typeface="+mj-lt"/>
              <a:buAutoNum type="arabicPeriod"/>
            </a:pPr>
            <a:r>
              <a:rPr lang="en-US" sz="1200" kern="1200" dirty="0">
                <a:solidFill>
                  <a:schemeClr val="tx1"/>
                </a:solidFill>
                <a:latin typeface="+mn-lt"/>
                <a:ea typeface="+mn-ea"/>
                <a:cs typeface="+mn-cs"/>
              </a:rPr>
              <a:t>Promote a culture of harm reduction</a:t>
            </a:r>
            <a:endParaRPr lang="en-US" sz="1200" kern="1200" dirty="0">
              <a:solidFill>
                <a:schemeClr val="tx1"/>
              </a:solidFill>
              <a:latin typeface="+mn-lt"/>
              <a:cs typeface="Calibri"/>
            </a:endParaRPr>
          </a:p>
          <a:p>
            <a:pPr marL="685800" lvl="1" indent="-228600">
              <a:buFont typeface="+mj-lt"/>
              <a:buAutoNum type="arabicPeriod"/>
            </a:pPr>
            <a:r>
              <a:rPr lang="en-US" sz="1200" kern="1200" dirty="0">
                <a:solidFill>
                  <a:schemeClr val="tx1"/>
                </a:solidFill>
                <a:latin typeface="+mn-lt"/>
                <a:ea typeface="+mn-ea"/>
                <a:cs typeface="+mn-cs"/>
              </a:rPr>
              <a:t>Align policies with principles of harm reduction</a:t>
            </a:r>
            <a:endParaRPr lang="en-US" sz="1200" kern="1200" dirty="0">
              <a:solidFill>
                <a:schemeClr val="tx1"/>
              </a:solidFill>
              <a:latin typeface="+mn-lt"/>
              <a:cs typeface="Calibri"/>
            </a:endParaRPr>
          </a:p>
          <a:p>
            <a:pPr marL="685800" lvl="1" indent="-228600">
              <a:buFont typeface="+mj-lt"/>
              <a:buAutoNum type="arabicPeriod"/>
            </a:pPr>
            <a:r>
              <a:rPr lang="en-US" sz="1200" kern="1200" dirty="0">
                <a:solidFill>
                  <a:schemeClr val="tx1"/>
                </a:solidFill>
                <a:latin typeface="+mn-lt"/>
                <a:ea typeface="+mn-ea"/>
                <a:cs typeface="+mn-cs"/>
              </a:rPr>
              <a:t>Resource harm reduction programs and services</a:t>
            </a:r>
            <a:endParaRPr lang="en-US" sz="1200" kern="1200" dirty="0">
              <a:solidFill>
                <a:schemeClr val="tx1"/>
              </a:solidFill>
              <a:latin typeface="+mn-lt"/>
              <a:cs typeface="Calibri"/>
            </a:endParaRPr>
          </a:p>
          <a:p>
            <a:pPr marL="685800" lvl="1" indent="-228600">
              <a:buFont typeface="+mj-lt"/>
              <a:buAutoNum type="arabicPeriod"/>
            </a:pPr>
            <a:r>
              <a:rPr lang="en-US" sz="1200" kern="1200" dirty="0">
                <a:solidFill>
                  <a:schemeClr val="tx1"/>
                </a:solidFill>
                <a:latin typeface="+mn-lt"/>
                <a:ea typeface="+mn-ea"/>
                <a:cs typeface="+mn-cs"/>
              </a:rPr>
              <a:t>Base programs/services on the needs of PWUD</a:t>
            </a:r>
            <a:endParaRPr lang="en-US" sz="1200" kern="1200" dirty="0">
              <a:solidFill>
                <a:schemeClr val="tx1"/>
              </a:solidFill>
              <a:latin typeface="+mn-lt"/>
              <a:cs typeface="Calibri"/>
            </a:endParaRPr>
          </a:p>
          <a:p>
            <a:pPr marL="685800" lvl="1" indent="-228600">
              <a:buFont typeface="+mj-lt"/>
              <a:buAutoNum type="arabicPeriod"/>
            </a:pPr>
            <a:r>
              <a:rPr lang="en-US" sz="1200" kern="1200" dirty="0">
                <a:solidFill>
                  <a:schemeClr val="tx1"/>
                </a:solidFill>
                <a:latin typeface="+mn-lt"/>
                <a:ea typeface="+mn-ea"/>
                <a:cs typeface="+mn-cs"/>
              </a:rPr>
              <a:t>Ensure equitable and accessible services</a:t>
            </a:r>
            <a:endParaRPr lang="fr-CA" sz="1200" kern="1200" dirty="0">
              <a:solidFill>
                <a:schemeClr val="tx1"/>
              </a:solidFill>
              <a:effectLst/>
              <a:ea typeface="+mn-ea"/>
              <a:cs typeface="+mn-cs"/>
            </a:endParaRPr>
          </a:p>
          <a:p>
            <a:pPr marL="0" indent="0">
              <a:buFont typeface="Arial" panose="020B0604020202020204" pitchFamily="34" charset="0"/>
              <a:buNone/>
            </a:pPr>
            <a:endParaRPr lang="fr-CA" sz="1200" kern="1200" dirty="0">
              <a:solidFill>
                <a:schemeClr val="tx1"/>
              </a:solidFill>
              <a:effectLst/>
              <a:ea typeface="+mn-ea"/>
              <a:cs typeface="+mn-cs"/>
            </a:endParaRPr>
          </a:p>
          <a:p>
            <a:pPr marL="171450" indent="-171450">
              <a:buFontTx/>
              <a:buChar char="-"/>
            </a:pPr>
            <a:r>
              <a:rPr lang="en-CA" sz="1200" kern="1200" dirty="0">
                <a:solidFill>
                  <a:schemeClr val="tx1"/>
                </a:solidFill>
                <a:effectLst/>
                <a:ea typeface="+mn-ea"/>
                <a:cs typeface="+mn-cs"/>
              </a:rPr>
              <a:t>This framework has been reviewed by a peer-led network, SOLID Outreach, based in Victoria, BC</a:t>
            </a:r>
          </a:p>
          <a:p>
            <a:pPr marL="171450" indent="-171450">
              <a:buFontTx/>
              <a:buChar char="-"/>
            </a:pPr>
            <a:r>
              <a:rPr lang="en-CA" sz="1200" kern="1200" dirty="0">
                <a:solidFill>
                  <a:schemeClr val="tx1"/>
                </a:solidFill>
                <a:effectLst/>
                <a:ea typeface="+mn-ea"/>
                <a:cs typeface="+mn-cs"/>
              </a:rPr>
              <a:t>Focuses on concrete actions that organizations can take to ensure successful implementation of harm reduction best practice</a:t>
            </a:r>
          </a:p>
          <a:p>
            <a:pPr marL="171450" indent="-171450">
              <a:buFontTx/>
              <a:buChar char="-"/>
            </a:pPr>
            <a:r>
              <a:rPr lang="en-CA" sz="1200" kern="1200" dirty="0">
                <a:solidFill>
                  <a:schemeClr val="tx1"/>
                </a:solidFill>
                <a:effectLst/>
                <a:latin typeface="+mn-lt"/>
                <a:ea typeface="+mn-ea"/>
                <a:cs typeface="+mn-cs"/>
              </a:rPr>
              <a:t>The</a:t>
            </a:r>
            <a:r>
              <a:rPr lang="en-CA" sz="1200" kern="1200" baseline="0" dirty="0">
                <a:solidFill>
                  <a:schemeClr val="tx1"/>
                </a:solidFill>
                <a:effectLst/>
                <a:latin typeface="+mn-lt"/>
                <a:ea typeface="+mn-ea"/>
                <a:cs typeface="+mn-cs"/>
              </a:rPr>
              <a:t> link to this tool is available on </a:t>
            </a:r>
            <a:r>
              <a:rPr lang="en-CA" sz="1200" b="1" kern="1200" baseline="0" dirty="0">
                <a:solidFill>
                  <a:schemeClr val="tx1"/>
                </a:solidFill>
                <a:effectLst/>
                <a:latin typeface="+mn-lt"/>
                <a:ea typeface="+mn-ea"/>
                <a:cs typeface="+mn-cs"/>
              </a:rPr>
              <a:t>page 18 </a:t>
            </a:r>
            <a:r>
              <a:rPr lang="en-CA" sz="1200" kern="1200" baseline="0" dirty="0">
                <a:solidFill>
                  <a:schemeClr val="tx1"/>
                </a:solidFill>
                <a:effectLst/>
                <a:latin typeface="+mn-lt"/>
                <a:ea typeface="+mn-ea"/>
                <a:cs typeface="+mn-cs"/>
              </a:rPr>
              <a:t>of the participant workbook</a:t>
            </a:r>
            <a:r>
              <a:rPr lang="en-CA" dirty="0"/>
              <a:t> </a:t>
            </a:r>
            <a:endParaRPr lang="en-CA" dirty="0">
              <a:latin typeface="+mn-lt"/>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51</a:t>
            </a:fld>
            <a:endParaRPr lang="fr-CA"/>
          </a:p>
        </p:txBody>
      </p:sp>
    </p:spTree>
    <p:extLst>
      <p:ext uri="{BB962C8B-B14F-4D97-AF65-F5344CB8AC3E}">
        <p14:creationId xmlns:p14="http://schemas.microsoft.com/office/powerpoint/2010/main" val="6990517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Instructions: </a:t>
            </a:r>
            <a:endParaRPr lang="en-CA" dirty="0"/>
          </a:p>
          <a:p>
            <a:pPr marL="171450" indent="-171450">
              <a:buFontTx/>
              <a:buChar char="-"/>
            </a:pPr>
            <a:r>
              <a:rPr lang="en-US" dirty="0"/>
              <a:t>Introduce </a:t>
            </a:r>
            <a:r>
              <a:rPr lang="en-US" sz="1200" kern="1200" dirty="0">
                <a:solidFill>
                  <a:schemeClr val="tx1"/>
                </a:solidFill>
                <a:effectLst/>
                <a:ea typeface="+mn-ea"/>
                <a:cs typeface="+mn-cs"/>
              </a:rPr>
              <a:t>second case scenario</a:t>
            </a:r>
          </a:p>
          <a:p>
            <a:pPr marL="171450" indent="-171450">
              <a:buFontTx/>
              <a:buChar char="-"/>
            </a:pPr>
            <a:endParaRPr lang="en-CA" dirty="0">
              <a:cs typeface="Calibri"/>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52</a:t>
            </a:fld>
            <a:endParaRPr lang="en-CA"/>
          </a:p>
        </p:txBody>
      </p:sp>
    </p:spTree>
    <p:extLst>
      <p:ext uri="{BB962C8B-B14F-4D97-AF65-F5344CB8AC3E}">
        <p14:creationId xmlns:p14="http://schemas.microsoft.com/office/powerpoint/2010/main" val="32008055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Instructions: </a:t>
            </a:r>
          </a:p>
          <a:p>
            <a:pPr>
              <a:defRPr/>
            </a:pPr>
            <a:endParaRPr lang="en-US" b="1" dirty="0"/>
          </a:p>
          <a:p>
            <a:pPr marL="171450" indent="-171450">
              <a:buFontTx/>
              <a:buChar char="-"/>
              <a:defRPr/>
            </a:pPr>
            <a:r>
              <a:rPr lang="en-US" b="0" dirty="0"/>
              <a:t>Provide purpose of this activity (same as previous case scenario):</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ea typeface="+mn-ea"/>
                <a:cs typeface="+mn-cs"/>
              </a:rPr>
              <a:t>To encourage participants to think critically about how to apply harm reduction/substance use health principles in real life scenarios.</a:t>
            </a:r>
            <a:r>
              <a:rPr lang="fr-CA" sz="1200" kern="1200" baseline="0" dirty="0">
                <a:solidFill>
                  <a:schemeClr val="tx1"/>
                </a:solidFill>
                <a:effectLst/>
                <a:ea typeface="+mn-ea"/>
                <a:cs typeface="+mn-cs"/>
              </a:rPr>
              <a:t>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ea typeface="+mn-ea"/>
                <a:cs typeface="+mn-cs"/>
              </a:rPr>
              <a:t>Aim to create a space for shared learning and to consider different perspectives</a:t>
            </a:r>
            <a:r>
              <a:rPr lang="en-US" sz="1200" kern="1200" baseline="0" dirty="0">
                <a:solidFill>
                  <a:schemeClr val="tx1"/>
                </a:solidFill>
                <a:effectLst/>
                <a:ea typeface="+mn-ea"/>
                <a:cs typeface="+mn-cs"/>
              </a:rPr>
              <a:t>.</a:t>
            </a:r>
            <a:endParaRPr lang="fr-CA" sz="1200" kern="1200" dirty="0">
              <a:solidFill>
                <a:schemeClr val="tx1"/>
              </a:solidFill>
              <a:effectLst/>
              <a:ea typeface="+mn-ea"/>
              <a:cs typeface="+mn-cs"/>
            </a:endParaRPr>
          </a:p>
          <a:p>
            <a:pPr marL="628650" lvl="1" indent="-171450">
              <a:buFontTx/>
              <a:buChar char="-"/>
              <a:defRPr/>
            </a:pPr>
            <a:endParaRPr lang="en-US" b="0" dirty="0"/>
          </a:p>
          <a:p>
            <a:pPr marL="171450" indent="-171450">
              <a:buFontTx/>
              <a:buChar char="-"/>
              <a:defRPr/>
            </a:pPr>
            <a:r>
              <a:rPr lang="en-US" b="0" dirty="0"/>
              <a:t>Present instructions outlined on slide (same as previous case scenario):</a:t>
            </a:r>
          </a:p>
          <a:p>
            <a:pPr marL="685800" lvl="1" indent="-228600">
              <a:buFont typeface="+mj-lt"/>
              <a:buAutoNum type="arabicPeriod"/>
            </a:pPr>
            <a:r>
              <a:rPr lang="en-US" sz="1200" kern="1200" dirty="0">
                <a:solidFill>
                  <a:schemeClr val="tx1"/>
                </a:solidFill>
                <a:effectLst/>
                <a:ea typeface="+mn-ea"/>
                <a:cs typeface="+mn-cs"/>
              </a:rPr>
              <a:t>After reading the case scenario, we’re going to split up into breakout rooms of 4-5 people to have group discussions.</a:t>
            </a:r>
            <a:endParaRPr lang="fr-CA" sz="1200" kern="1200" dirty="0">
              <a:solidFill>
                <a:schemeClr val="tx1"/>
              </a:solidFill>
              <a:effectLst/>
              <a:ea typeface="+mn-ea"/>
              <a:cs typeface="+mn-cs"/>
            </a:endParaRPr>
          </a:p>
          <a:p>
            <a:pPr marL="685800" lvl="1" indent="-228600">
              <a:buFont typeface="+mj-lt"/>
              <a:buAutoNum type="arabicPeriod"/>
            </a:pPr>
            <a:r>
              <a:rPr lang="en-US" sz="1200" kern="1200" dirty="0">
                <a:solidFill>
                  <a:schemeClr val="tx1"/>
                </a:solidFill>
                <a:effectLst/>
                <a:ea typeface="+mn-ea"/>
                <a:cs typeface="+mn-cs"/>
              </a:rPr>
              <a:t>One of the facilitators will come to your breakout room </a:t>
            </a:r>
            <a:r>
              <a:rPr lang="en-CA" sz="1200" kern="1200" dirty="0">
                <a:solidFill>
                  <a:schemeClr val="tx1"/>
                </a:solidFill>
                <a:effectLst/>
                <a:ea typeface="+mn-ea"/>
                <a:cs typeface="+mn-cs"/>
              </a:rPr>
              <a:t>at the beginning to answer any questions </a:t>
            </a:r>
            <a:endParaRPr lang="fr-CA" sz="1200" kern="1200" dirty="0">
              <a:solidFill>
                <a:schemeClr val="tx1"/>
              </a:solidFill>
              <a:effectLst/>
              <a:ea typeface="+mn-ea"/>
              <a:cs typeface="+mn-cs"/>
            </a:endParaRPr>
          </a:p>
          <a:p>
            <a:pPr marL="685800" lvl="1" indent="-228600">
              <a:buFont typeface="+mj-lt"/>
              <a:buAutoNum type="arabicPeriod"/>
            </a:pPr>
            <a:r>
              <a:rPr lang="en-US" sz="1200" kern="1200" dirty="0">
                <a:solidFill>
                  <a:schemeClr val="tx1"/>
                </a:solidFill>
                <a:effectLst/>
                <a:ea typeface="+mn-ea"/>
                <a:cs typeface="+mn-cs"/>
              </a:rPr>
              <a:t>You will spend about 20 minutes in this breakout room before coming back to the group for a larger discussion.</a:t>
            </a:r>
            <a:endParaRPr lang="fr-CA" sz="1200" kern="1200" dirty="0">
              <a:solidFill>
                <a:schemeClr val="tx1"/>
              </a:solidFill>
              <a:effectLst/>
              <a:ea typeface="+mn-ea"/>
              <a:cs typeface="+mn-cs"/>
            </a:endParaRPr>
          </a:p>
          <a:p>
            <a:pPr marL="685800" lvl="1" indent="-228600">
              <a:buFont typeface="+mj-lt"/>
              <a:buAutoNum type="arabicPeriod"/>
            </a:pPr>
            <a:r>
              <a:rPr lang="en-US" sz="1200" kern="1200" dirty="0">
                <a:solidFill>
                  <a:schemeClr val="tx1"/>
                </a:solidFill>
                <a:effectLst/>
                <a:ea typeface="+mn-ea"/>
                <a:cs typeface="+mn-cs"/>
              </a:rPr>
              <a:t>Any questions?</a:t>
            </a:r>
            <a:endParaRPr lang="fr-CA" sz="1200" kern="1200" dirty="0">
              <a:solidFill>
                <a:schemeClr val="tx1"/>
              </a:solidFill>
              <a:effectLst/>
              <a:ea typeface="+mn-ea"/>
              <a:cs typeface="+mn-cs"/>
            </a:endParaRPr>
          </a:p>
          <a:p>
            <a:pPr marL="628650" lvl="1" indent="-171450">
              <a:buFontTx/>
              <a:buChar char="-"/>
              <a:defRPr/>
            </a:pPr>
            <a:endParaRPr lang="en-US" b="0" dirty="0"/>
          </a:p>
          <a:p>
            <a:pPr marL="628650" lvl="1" indent="-171450">
              <a:buFontTx/>
              <a:buChar char="-"/>
              <a:defRPr/>
            </a:pPr>
            <a:endParaRPr lang="en-US" b="0" dirty="0"/>
          </a:p>
        </p:txBody>
      </p:sp>
      <p:sp>
        <p:nvSpPr>
          <p:cNvPr id="4" name="Slide Number Placeholder 3"/>
          <p:cNvSpPr>
            <a:spLocks noGrp="1"/>
          </p:cNvSpPr>
          <p:nvPr>
            <p:ph type="sldNum" sz="quarter" idx="5"/>
          </p:nvPr>
        </p:nvSpPr>
        <p:spPr/>
        <p:txBody>
          <a:bodyPr/>
          <a:lstStyle/>
          <a:p>
            <a:fld id="{04CF8972-41E8-46F7-B585-CB0E7A81BCBF}" type="slidenum">
              <a:rPr lang="fr-CA" smtClean="0"/>
              <a:t>53</a:t>
            </a:fld>
            <a:endParaRPr lang="fr-CA"/>
          </a:p>
        </p:txBody>
      </p:sp>
    </p:spTree>
    <p:extLst>
      <p:ext uri="{BB962C8B-B14F-4D97-AF65-F5344CB8AC3E}">
        <p14:creationId xmlns:p14="http://schemas.microsoft.com/office/powerpoint/2010/main" val="65934005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 </a:t>
            </a:r>
            <a:endParaRPr lang="en-US" dirty="0"/>
          </a:p>
          <a:p>
            <a:pPr marL="171450" indent="-171450">
              <a:buFontTx/>
              <a:buChar char="-"/>
            </a:pPr>
            <a:r>
              <a:rPr lang="en-US" sz="1200" b="0" i="0" u="none" strike="noStrike" kern="1200" baseline="0" dirty="0">
                <a:solidFill>
                  <a:schemeClr val="tx1"/>
                </a:solidFill>
                <a:latin typeface="+mn-lt"/>
                <a:ea typeface="+mn-ea"/>
                <a:cs typeface="+mn-cs"/>
              </a:rPr>
              <a:t>Ask participants if they have any questions about the scenario or group activity</a:t>
            </a:r>
            <a:r>
              <a:rPr lang="en-US" dirty="0"/>
              <a:t> </a:t>
            </a:r>
            <a:endParaRPr lang="en-US" sz="1200" b="0" i="0" u="none" strike="noStrike" kern="1200" baseline="0" dirty="0">
              <a:solidFill>
                <a:schemeClr val="tx1"/>
              </a:solidFill>
              <a:latin typeface="+mn-lt"/>
              <a:ea typeface="+mn-ea"/>
              <a:cs typeface="Calibri"/>
            </a:endParaRPr>
          </a:p>
          <a:p>
            <a:pPr marL="171450" indent="-171450">
              <a:buFontTx/>
              <a:buChar char="-"/>
            </a:pPr>
            <a:r>
              <a:rPr lang="en-US" sz="1200" b="0" i="0" u="none" strike="noStrike" kern="1200" baseline="0" dirty="0">
                <a:solidFill>
                  <a:schemeClr val="tx1"/>
                </a:solidFill>
                <a:latin typeface="+mn-lt"/>
                <a:ea typeface="+mn-ea"/>
                <a:cs typeface="+mn-cs"/>
              </a:rPr>
              <a:t>Prompt participants to use their participant manual to read the scenario (page 13) and refer to the tips for having challenging conversations that were just covered when working through this case scenario</a:t>
            </a:r>
            <a:endParaRPr lang="en-US" dirty="0"/>
          </a:p>
          <a:p>
            <a:pPr marL="171450" indent="-171450">
              <a:buFont typeface="Arial" panose="020B0604020202020204" pitchFamily="34" charset="0"/>
              <a:buChar char="•"/>
            </a:pPr>
            <a:endParaRPr lang="en-US" sz="1200" b="0" i="0" u="none" strike="noStrike" kern="1200" baseline="0" dirty="0">
              <a:solidFill>
                <a:schemeClr val="tx1"/>
              </a:solidFill>
              <a:latin typeface="+mn-lt"/>
              <a:ea typeface="+mn-ea"/>
              <a:cs typeface="+mn-cs"/>
            </a:endParaRPr>
          </a:p>
          <a:p>
            <a:pPr marL="0" indent="0">
              <a:buFont typeface="Arial" panose="020B0604020202020204" pitchFamily="34" charset="0"/>
              <a:buNone/>
            </a:pPr>
            <a:r>
              <a:rPr lang="en-US" sz="1200" b="1" i="0" u="none" strike="noStrike" kern="1200" baseline="0" dirty="0">
                <a:solidFill>
                  <a:schemeClr val="tx1"/>
                </a:solidFill>
                <a:latin typeface="+mn-lt"/>
                <a:ea typeface="+mn-ea"/>
                <a:cs typeface="+mn-cs"/>
              </a:rPr>
              <a:t>Discussion Questions + Potential Responses:</a:t>
            </a:r>
          </a:p>
          <a:p>
            <a:pPr marL="228600" indent="-228600">
              <a:buFont typeface="+mj-lt"/>
              <a:buAutoNum type="arabicPeriod"/>
            </a:pPr>
            <a:r>
              <a:rPr lang="en-US" sz="1200" b="0" i="0" u="sng" strike="noStrike" kern="1200" baseline="0" dirty="0">
                <a:solidFill>
                  <a:schemeClr val="tx1"/>
                </a:solidFill>
                <a:latin typeface="+mn-lt"/>
                <a:ea typeface="+mn-ea"/>
                <a:cs typeface="+mn-cs"/>
              </a:rPr>
              <a:t>What are your initial reactions to this situation?</a:t>
            </a:r>
          </a:p>
          <a:p>
            <a:pPr marL="628650" lvl="1" indent="-171450">
              <a:buFontTx/>
              <a:buChar char="-"/>
            </a:pPr>
            <a:r>
              <a:rPr lang="en-US" sz="1200" kern="1200" dirty="0">
                <a:solidFill>
                  <a:schemeClr val="tx1"/>
                </a:solidFill>
                <a:latin typeface="+mn-lt"/>
                <a:ea typeface="+mn-ea"/>
                <a:cs typeface="+mn-cs"/>
              </a:rPr>
              <a:t>Feeling: sad, frustrated, not knowing where to begin</a:t>
            </a:r>
          </a:p>
          <a:p>
            <a:pPr marL="628650" lvl="1" indent="-171450">
              <a:buFontTx/>
              <a:buChar char="-"/>
            </a:pPr>
            <a:r>
              <a:rPr lang="en-US" sz="1200" kern="1200" dirty="0">
                <a:solidFill>
                  <a:schemeClr val="tx1"/>
                </a:solidFill>
                <a:latin typeface="+mn-lt"/>
                <a:ea typeface="+mn-ea"/>
                <a:cs typeface="+mn-cs"/>
              </a:rPr>
              <a:t>Fearing that PWUD will feel tokenized</a:t>
            </a:r>
          </a:p>
          <a:p>
            <a:pPr marL="628650" lvl="1" indent="-171450">
              <a:buFontTx/>
              <a:buChar char="-"/>
            </a:pPr>
            <a:r>
              <a:rPr lang="en-US" sz="1200" kern="1200" dirty="0">
                <a:solidFill>
                  <a:schemeClr val="tx1"/>
                </a:solidFill>
                <a:latin typeface="+mn-lt"/>
                <a:ea typeface="+mn-ea"/>
                <a:cs typeface="+mn-cs"/>
              </a:rPr>
              <a:t>Worried about making mistakes when engaging PWLLE </a:t>
            </a:r>
          </a:p>
          <a:p>
            <a:pPr marL="0" indent="0">
              <a:buFont typeface="+mj-lt"/>
              <a:buNone/>
            </a:pPr>
            <a:r>
              <a:rPr lang="en-US" dirty="0"/>
              <a:t> </a:t>
            </a:r>
            <a:endParaRPr lang="en-US" sz="1200" b="0" i="0" u="none" strike="noStrike" kern="1200" baseline="0" dirty="0">
              <a:solidFill>
                <a:schemeClr val="tx1"/>
              </a:solidFill>
              <a:latin typeface="+mn-lt"/>
              <a:cs typeface="Calibri"/>
            </a:endParaRPr>
          </a:p>
          <a:p>
            <a:r>
              <a:rPr lang="en-US" sz="1200" b="0" i="0" u="none" strike="noStrike" kern="1200" baseline="0" dirty="0">
                <a:solidFill>
                  <a:schemeClr val="tx1"/>
                </a:solidFill>
                <a:latin typeface="+mn-lt"/>
                <a:ea typeface="+mn-ea"/>
                <a:cs typeface="+mn-cs"/>
              </a:rPr>
              <a:t>2. </a:t>
            </a:r>
            <a:r>
              <a:rPr lang="en-US" sz="1200" b="0" i="0" u="sng" strike="noStrike" kern="1200" baseline="0" dirty="0">
                <a:solidFill>
                  <a:schemeClr val="tx1"/>
                </a:solidFill>
                <a:latin typeface="+mn-lt"/>
                <a:ea typeface="+mn-ea"/>
                <a:cs typeface="+mn-cs"/>
              </a:rPr>
              <a:t>What are the stigmatizing assumptions present in this scenario?</a:t>
            </a:r>
            <a:r>
              <a:rPr lang="en-US" u="sng" dirty="0"/>
              <a:t> </a:t>
            </a:r>
          </a:p>
          <a:p>
            <a:pPr marL="628650" lvl="1" indent="-171450">
              <a:buFontTx/>
              <a:buChar char="-"/>
            </a:pPr>
            <a:r>
              <a:rPr lang="en-US" sz="1200" kern="1200" dirty="0">
                <a:solidFill>
                  <a:schemeClr val="tx1"/>
                </a:solidFill>
                <a:latin typeface="+mn-lt"/>
                <a:ea typeface="+mn-ea"/>
                <a:cs typeface="+mn-cs"/>
              </a:rPr>
              <a:t>Health professionals know best and can speak for PWLLE</a:t>
            </a:r>
          </a:p>
          <a:p>
            <a:pPr marL="628650" lvl="1" indent="-171450">
              <a:buFontTx/>
              <a:buChar char="-"/>
            </a:pPr>
            <a:r>
              <a:rPr lang="en-US" sz="1200" kern="1200" dirty="0">
                <a:solidFill>
                  <a:schemeClr val="tx1"/>
                </a:solidFill>
                <a:latin typeface="+mn-lt"/>
                <a:ea typeface="+mn-ea"/>
                <a:cs typeface="+mn-cs"/>
              </a:rPr>
              <a:t>There is not enough time or resources to include PWLLE</a:t>
            </a:r>
          </a:p>
          <a:p>
            <a:pPr marL="628650" lvl="1" indent="-171450">
              <a:buFontTx/>
              <a:buChar char="-"/>
            </a:pPr>
            <a:r>
              <a:rPr lang="en-US" sz="1200" kern="1200" dirty="0">
                <a:solidFill>
                  <a:schemeClr val="tx1"/>
                </a:solidFill>
                <a:latin typeface="+mn-lt"/>
                <a:ea typeface="+mn-ea"/>
                <a:cs typeface="+mn-cs"/>
              </a:rPr>
              <a:t>PWLLE's perspectives are not essential to the program</a:t>
            </a:r>
          </a:p>
          <a:p>
            <a:pPr marL="628650" lvl="1" indent="-171450">
              <a:buFontTx/>
              <a:buChar char="-"/>
            </a:pPr>
            <a:r>
              <a:rPr lang="en-US" sz="1200" kern="1200" dirty="0">
                <a:solidFill>
                  <a:schemeClr val="tx1"/>
                </a:solidFill>
                <a:latin typeface="+mn-lt"/>
                <a:ea typeface="+mn-ea"/>
                <a:cs typeface="+mn-cs"/>
              </a:rPr>
              <a:t>No one currently working on the project has lived/living experience of substance use </a:t>
            </a:r>
          </a:p>
          <a:p>
            <a:pPr marL="457200" lvl="1" indent="0">
              <a:buFontTx/>
              <a:buNone/>
            </a:pPr>
            <a:endParaRPr lang="en-US" sz="1200" b="0" i="0" u="none" strike="noStrike" kern="1200" baseline="0" dirty="0">
              <a:solidFill>
                <a:schemeClr val="tx1"/>
              </a:solidFill>
              <a:latin typeface="+mn-lt"/>
              <a:cs typeface="Calibri"/>
            </a:endParaRPr>
          </a:p>
          <a:p>
            <a:r>
              <a:rPr lang="en-US" sz="1200" b="0" i="0" u="none" strike="noStrike" kern="1200" baseline="0" dirty="0">
                <a:solidFill>
                  <a:schemeClr val="tx1"/>
                </a:solidFill>
                <a:latin typeface="+mn-lt"/>
                <a:ea typeface="+mn-ea"/>
                <a:cs typeface="+mn-cs"/>
              </a:rPr>
              <a:t>3. </a:t>
            </a:r>
            <a:r>
              <a:rPr lang="en-US" sz="1200" b="0" i="0" u="sng" strike="noStrike" kern="1200" baseline="0" dirty="0">
                <a:solidFill>
                  <a:schemeClr val="tx1"/>
                </a:solidFill>
                <a:latin typeface="+mn-lt"/>
                <a:ea typeface="+mn-ea"/>
                <a:cs typeface="+mn-cs"/>
              </a:rPr>
              <a:t>What could be done in this situation, considering the challenges or opportunities </a:t>
            </a:r>
            <a:r>
              <a:rPr lang="en-CA" sz="1200" b="0" i="0" u="sng" strike="noStrike" kern="1200" baseline="0" noProof="0" dirty="0">
                <a:solidFill>
                  <a:schemeClr val="tx1"/>
                </a:solidFill>
                <a:latin typeface="+mn-lt"/>
                <a:ea typeface="+mn-ea"/>
                <a:cs typeface="+mn-cs"/>
              </a:rPr>
              <a:t>you</a:t>
            </a:r>
            <a:r>
              <a:rPr lang="fr-CA" sz="1200" b="0" i="0" u="sng" strike="noStrike" kern="1200" baseline="0" dirty="0">
                <a:solidFill>
                  <a:schemeClr val="tx1"/>
                </a:solidFill>
                <a:latin typeface="+mn-lt"/>
                <a:ea typeface="+mn-ea"/>
                <a:cs typeface="+mn-cs"/>
              </a:rPr>
              <a:t> </a:t>
            </a:r>
            <a:r>
              <a:rPr lang="fr-CA" sz="1200" b="0" i="0" u="sng" strike="noStrike" kern="1200" baseline="0" dirty="0" err="1">
                <a:solidFill>
                  <a:schemeClr val="tx1"/>
                </a:solidFill>
                <a:latin typeface="+mn-lt"/>
                <a:ea typeface="+mn-ea"/>
                <a:cs typeface="+mn-cs"/>
              </a:rPr>
              <a:t>might</a:t>
            </a:r>
            <a:r>
              <a:rPr lang="fr-CA" sz="1200" b="0" i="0" u="sng" strike="noStrike" kern="1200" baseline="0" dirty="0">
                <a:solidFill>
                  <a:schemeClr val="tx1"/>
                </a:solidFill>
                <a:latin typeface="+mn-lt"/>
                <a:ea typeface="+mn-ea"/>
                <a:cs typeface="+mn-cs"/>
              </a:rPr>
              <a:t> </a:t>
            </a:r>
            <a:r>
              <a:rPr lang="fr-CA" sz="1200" b="0" i="0" u="sng" strike="noStrike" kern="1200" baseline="0" dirty="0" err="1">
                <a:solidFill>
                  <a:schemeClr val="tx1"/>
                </a:solidFill>
                <a:latin typeface="+mn-lt"/>
                <a:ea typeface="+mn-ea"/>
                <a:cs typeface="+mn-cs"/>
              </a:rPr>
              <a:t>encounter</a:t>
            </a:r>
            <a:r>
              <a:rPr lang="fr-CA" sz="1200" b="0" i="0" u="sng" strike="noStrike" kern="1200" baseline="0" dirty="0">
                <a:solidFill>
                  <a:schemeClr val="tx1"/>
                </a:solidFill>
                <a:latin typeface="+mn-lt"/>
                <a:ea typeface="+mn-ea"/>
                <a:cs typeface="+mn-cs"/>
              </a:rPr>
              <a:t>?</a:t>
            </a:r>
          </a:p>
          <a:p>
            <a:pPr marL="628650" lvl="1" indent="-171450">
              <a:buFontTx/>
              <a:buChar char="-"/>
            </a:pPr>
            <a:r>
              <a:rPr lang="fr-CA" sz="1200" b="0" i="0" u="none" strike="noStrike" kern="1200" baseline="0" dirty="0">
                <a:solidFill>
                  <a:schemeClr val="tx1"/>
                </a:solidFill>
                <a:latin typeface="+mn-lt"/>
                <a:ea typeface="+mn-ea"/>
                <a:cs typeface="+mn-cs"/>
              </a:rPr>
              <a:t>Potential Actions: </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Raise concerns with decision makers: discuss ways PWLLE can be included with management and funders</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Partner with PWLLE-led organizations</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Give visible leadership roles to PWLLE: hire PWLLE at all stages of development, implementation, and evaluation</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Create opportunities to learn from PWLLE (e.g., advisory committee of PWLLE, communities of practice)</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Being selective about funding applications: choosing not to apply for funding that does not require or compensate lived experience</a:t>
            </a:r>
            <a:br>
              <a:rPr lang="en-US" sz="1200" b="0" kern="1200" dirty="0">
                <a:solidFill>
                  <a:schemeClr val="tx1"/>
                </a:solidFill>
                <a:latin typeface="+mn-lt"/>
                <a:ea typeface="+mn-ea"/>
                <a:cs typeface="+mn-cs"/>
              </a:rPr>
            </a:br>
            <a:endParaRPr lang="en-US" sz="1200" b="0" kern="1200" dirty="0">
              <a:solidFill>
                <a:schemeClr val="tx1"/>
              </a:solidFill>
              <a:latin typeface="+mn-lt"/>
              <a:ea typeface="+mn-ea"/>
              <a:cs typeface="+mn-cs"/>
            </a:endParaRPr>
          </a:p>
          <a:p>
            <a:pPr marL="628650" lvl="1" indent="-171450">
              <a:buFontTx/>
              <a:buChar char="-"/>
            </a:pPr>
            <a:r>
              <a:rPr lang="en-US" sz="1200" b="0" kern="1200" dirty="0">
                <a:solidFill>
                  <a:schemeClr val="tx1"/>
                </a:solidFill>
                <a:latin typeface="+mn-lt"/>
                <a:ea typeface="+mn-ea"/>
                <a:cs typeface="+mn-cs"/>
              </a:rPr>
              <a:t>Potential Challenges:</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Limited time frame and financial resources</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Lack of knowledge and support from staff, management, or organization</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Limited understanding of meaningful partnership and its benefits</a:t>
            </a:r>
            <a:br>
              <a:rPr lang="en-US" sz="1200" b="0" kern="1200" dirty="0">
                <a:solidFill>
                  <a:schemeClr val="tx1"/>
                </a:solidFill>
                <a:latin typeface="+mn-lt"/>
                <a:ea typeface="+mn-ea"/>
                <a:cs typeface="+mn-cs"/>
              </a:rPr>
            </a:br>
            <a:endParaRPr lang="en-US" sz="1200" b="0" kern="1200" dirty="0">
              <a:solidFill>
                <a:schemeClr val="tx1"/>
              </a:solidFill>
              <a:latin typeface="+mn-lt"/>
              <a:ea typeface="+mn-ea"/>
              <a:cs typeface="+mn-cs"/>
            </a:endParaRPr>
          </a:p>
          <a:p>
            <a:pPr marL="628650" lvl="1" indent="-171450">
              <a:buFontTx/>
              <a:buChar char="-"/>
            </a:pPr>
            <a:r>
              <a:rPr lang="en-US" sz="1200" b="0" kern="1200" dirty="0">
                <a:solidFill>
                  <a:schemeClr val="tx1"/>
                </a:solidFill>
                <a:latin typeface="+mn-lt"/>
                <a:ea typeface="+mn-ea"/>
                <a:cs typeface="+mn-cs"/>
              </a:rPr>
              <a:t>Potential Opportunities:</a:t>
            </a:r>
          </a:p>
          <a:p>
            <a:pPr marL="1085850" lvl="2" indent="-171450">
              <a:buFont typeface="Arial" panose="020B0604020202020204" pitchFamily="34" charset="0"/>
              <a:buChar char="•"/>
            </a:pPr>
            <a:r>
              <a:rPr lang="en-US" sz="1200" kern="1200" dirty="0">
                <a:solidFill>
                  <a:schemeClr val="tx1"/>
                </a:solidFill>
                <a:latin typeface="+mn-lt"/>
                <a:ea typeface="+mn-ea"/>
                <a:cs typeface="+mn-cs"/>
              </a:rPr>
              <a:t>Willingness from PWLLE or PWLLE-led organizations to work on this program</a:t>
            </a:r>
          </a:p>
          <a:p>
            <a:pPr marL="1085850" lvl="2" indent="-171450">
              <a:buFont typeface="Arial" panose="020B0604020202020204" pitchFamily="34" charset="0"/>
              <a:buChar char="•"/>
            </a:pPr>
            <a:r>
              <a:rPr lang="en-US" sz="1200" kern="1200" dirty="0">
                <a:solidFill>
                  <a:schemeClr val="tx1"/>
                </a:solidFill>
                <a:latin typeface="+mn-lt"/>
                <a:ea typeface="+mn-ea"/>
                <a:cs typeface="+mn-cs"/>
              </a:rPr>
              <a:t>Knowledge or support from staff, management, or organization on meaningful partnership of PWLLE</a:t>
            </a:r>
          </a:p>
          <a:p>
            <a:pPr marL="1085850" lvl="2" indent="-171450">
              <a:buFont typeface="Arial" panose="020B0604020202020204" pitchFamily="34" charset="0"/>
              <a:buChar char="•"/>
            </a:pPr>
            <a:r>
              <a:rPr lang="en-US" sz="1200" kern="1200" dirty="0">
                <a:solidFill>
                  <a:schemeClr val="tx1"/>
                </a:solidFill>
                <a:latin typeface="+mn-lt"/>
                <a:ea typeface="+mn-ea"/>
                <a:cs typeface="+mn-cs"/>
              </a:rPr>
              <a:t>Tools, resources, or training opportunities on meaningful partnership of PWLLE </a:t>
            </a:r>
            <a:endParaRPr lang="en-US" sz="1200" b="0" kern="1200" dirty="0">
              <a:solidFill>
                <a:schemeClr val="tx1"/>
              </a:solidFill>
              <a:latin typeface="+mn-lt"/>
              <a:ea typeface="+mn-ea"/>
              <a:cs typeface="+mn-cs"/>
            </a:endParaRPr>
          </a:p>
          <a:p>
            <a:endParaRPr lang="en-US" b="1" dirty="0"/>
          </a:p>
          <a:p>
            <a:r>
              <a:rPr lang="en-US" b="1" i="0" u="none" strike="noStrike" kern="1200" baseline="0" dirty="0"/>
              <a:t>Additional Discussion Prompt:</a:t>
            </a:r>
            <a:endParaRPr lang="en-US" dirty="0">
              <a:cs typeface="Calibri"/>
            </a:endParaRPr>
          </a:p>
          <a:p>
            <a:pPr marL="171450" indent="-171450">
              <a:buFontTx/>
              <a:buChar char="-"/>
            </a:pPr>
            <a:r>
              <a:rPr lang="en-US" b="0" i="0" u="none" strike="noStrike" kern="1200" baseline="0" dirty="0"/>
              <a:t>How might your approach change depending on the circumstances of your role? (e.g., grant writer, program planner, program facilitator, project manager)</a:t>
            </a:r>
          </a:p>
          <a:p>
            <a:pPr marL="171450" indent="-171450">
              <a:buFontTx/>
              <a:buChar char="-"/>
            </a:pPr>
            <a:endParaRPr lang="en-US" sz="1200" b="0" i="0" u="none" strike="noStrike" kern="1200" baseline="0" dirty="0">
              <a:latin typeface="+mn-lt"/>
              <a:cs typeface="Calibri"/>
            </a:endParaRPr>
          </a:p>
          <a:p>
            <a:pPr marL="171450" indent="-171450">
              <a:buFontTx/>
              <a:buChar char="-"/>
            </a:pPr>
            <a:endParaRPr lang="en-CA" sz="1200" dirty="0">
              <a:latin typeface="+mn-lt"/>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54</a:t>
            </a:fld>
            <a:endParaRPr lang="fr-CA"/>
          </a:p>
        </p:txBody>
      </p:sp>
    </p:spTree>
    <p:extLst>
      <p:ext uri="{BB962C8B-B14F-4D97-AF65-F5344CB8AC3E}">
        <p14:creationId xmlns:p14="http://schemas.microsoft.com/office/powerpoint/2010/main" val="377686960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Instructions:</a:t>
            </a:r>
            <a:endParaRPr lang="en-US" b="1" dirty="0">
              <a:cs typeface="Calibri"/>
            </a:endParaRPr>
          </a:p>
          <a:p>
            <a:pPr marL="171450" indent="-171450">
              <a:buFontTx/>
              <a:buChar char="-"/>
            </a:pPr>
            <a:r>
              <a:rPr lang="en-CA" dirty="0">
                <a:cs typeface="Calibri"/>
              </a:rPr>
              <a:t>Begin the health break (10-15 minutes), let participants know what time to return.</a:t>
            </a:r>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55</a:t>
            </a:fld>
            <a:endParaRPr lang="en-CA"/>
          </a:p>
        </p:txBody>
      </p:sp>
    </p:spTree>
    <p:extLst>
      <p:ext uri="{BB962C8B-B14F-4D97-AF65-F5344CB8AC3E}">
        <p14:creationId xmlns:p14="http://schemas.microsoft.com/office/powerpoint/2010/main" val="15819838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1" dirty="0">
                <a:cs typeface="Calibri"/>
              </a:rPr>
              <a:t>Instructions</a:t>
            </a:r>
            <a:endParaRPr lang="en-US" sz="1200" b="1" kern="1200" dirty="0">
              <a:solidFill>
                <a:schemeClr val="tx1"/>
              </a:solidFill>
              <a:effectLst/>
              <a:cs typeface="Calibri"/>
            </a:endParaRPr>
          </a:p>
          <a:p>
            <a:pPr marL="171450" indent="-171450">
              <a:buFont typeface="Arial"/>
              <a:buChar char="•"/>
            </a:pPr>
            <a:r>
              <a:rPr lang="en-CA" dirty="0"/>
              <a:t>Introduce</a:t>
            </a:r>
            <a:r>
              <a:rPr lang="en-CA" baseline="0" dirty="0"/>
              <a:t> next section</a:t>
            </a:r>
            <a:r>
              <a:rPr lang="en-CA" dirty="0"/>
              <a:t> on Meaningful Partnership with PWLLE</a:t>
            </a:r>
            <a:endParaRPr lang="en-US" i="1" dirty="0"/>
          </a:p>
          <a:p>
            <a:pPr marL="171450" indent="-171450">
              <a:buFont typeface="Arial"/>
              <a:buChar char="•"/>
            </a:pPr>
            <a:r>
              <a:rPr lang="en-CA" dirty="0"/>
              <a:t>Connect</a:t>
            </a:r>
            <a:r>
              <a:rPr lang="en-CA" dirty="0">
                <a:cs typeface="Calibri"/>
              </a:rPr>
              <a:t> to learning objective 3: </a:t>
            </a:r>
            <a:r>
              <a:rPr lang="en-US" i="1" dirty="0"/>
              <a:t>Strengthened understanding of why people with lived and living experience have an essential role in the healthcare system, including policy and program decisions  </a:t>
            </a:r>
            <a:endParaRPr lang="en-US" i="1" dirty="0">
              <a:cs typeface="Calibri"/>
            </a:endParaRPr>
          </a:p>
          <a:p>
            <a:pPr marL="285750" indent="-285750">
              <a:buFont typeface="Arial"/>
              <a:buChar char="•"/>
            </a:pPr>
            <a:endParaRPr lang="en-CA" i="1" dirty="0">
              <a:cs typeface="Calibri"/>
            </a:endParaRPr>
          </a:p>
          <a:p>
            <a:pPr marL="285750" indent="-285750">
              <a:buFont typeface="Arial"/>
              <a:buChar char="•"/>
            </a:pPr>
            <a:endParaRPr lang="en-CA" i="1" dirty="0">
              <a:cs typeface="Calibri"/>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56</a:t>
            </a:fld>
            <a:endParaRPr lang="en-CA"/>
          </a:p>
        </p:txBody>
      </p:sp>
    </p:spTree>
    <p:extLst>
      <p:ext uri="{BB962C8B-B14F-4D97-AF65-F5344CB8AC3E}">
        <p14:creationId xmlns:p14="http://schemas.microsoft.com/office/powerpoint/2010/main" val="338017862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Instructions: </a:t>
            </a:r>
            <a:endParaRPr lang="en-US" sz="1200" b="1" kern="1200" dirty="0">
              <a:solidFill>
                <a:schemeClr val="tx1"/>
              </a:solidFill>
              <a:effectLst/>
              <a:cs typeface="Calibri"/>
            </a:endParaRPr>
          </a:p>
          <a:p>
            <a:pPr marL="171450" indent="-171450">
              <a:buFontTx/>
              <a:buChar char="-"/>
            </a:pPr>
            <a:r>
              <a:rPr lang="en-US" dirty="0"/>
              <a:t>Prompt participants to reflect on the questions:</a:t>
            </a:r>
          </a:p>
          <a:p>
            <a:pPr marL="628650" lvl="1" indent="-171450">
              <a:buFontTx/>
              <a:buChar char="-"/>
            </a:pPr>
            <a:r>
              <a:rPr lang="en-US" dirty="0"/>
              <a:t>What does meaningful</a:t>
            </a:r>
            <a:r>
              <a:rPr lang="en-US" sz="1200" kern="1200" dirty="0">
                <a:solidFill>
                  <a:schemeClr val="tx1"/>
                </a:solidFill>
                <a:effectLst/>
                <a:ea typeface="+mn-ea"/>
                <a:cs typeface="+mn-cs"/>
              </a:rPr>
              <a:t> partnership means to </a:t>
            </a:r>
            <a:r>
              <a:rPr lang="en-US" dirty="0"/>
              <a:t>you?</a:t>
            </a:r>
          </a:p>
          <a:p>
            <a:pPr marL="628650" lvl="1" indent="-171450">
              <a:buFontTx/>
              <a:buChar char="-"/>
            </a:pPr>
            <a:r>
              <a:rPr lang="en-US" dirty="0"/>
              <a:t>What thoughts come up when you hear this term?</a:t>
            </a:r>
            <a:endParaRPr lang="fr-CA" dirty="0"/>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57</a:t>
            </a:fld>
            <a:endParaRPr lang="en-CA"/>
          </a:p>
        </p:txBody>
      </p:sp>
    </p:spTree>
    <p:extLst>
      <p:ext uri="{BB962C8B-B14F-4D97-AF65-F5344CB8AC3E}">
        <p14:creationId xmlns:p14="http://schemas.microsoft.com/office/powerpoint/2010/main" val="26257017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noProof="0" dirty="0">
                <a:cs typeface="Calibri"/>
              </a:rPr>
              <a:t>Speaking</a:t>
            </a:r>
            <a:r>
              <a:rPr lang="fr-CA" b="1" dirty="0">
                <a:cs typeface="Calibri"/>
              </a:rPr>
              <a:t> Notes: </a:t>
            </a:r>
          </a:p>
          <a:p>
            <a:pPr marL="171450" indent="-171450">
              <a:buFontTx/>
              <a:buChar char="-"/>
            </a:pPr>
            <a:r>
              <a:rPr lang="en-CA" b="0" noProof="0" dirty="0">
                <a:cs typeface="Calibri"/>
              </a:rPr>
              <a:t>Present</a:t>
            </a:r>
            <a:r>
              <a:rPr lang="fr-CA" b="0" dirty="0">
                <a:cs typeface="Calibri"/>
              </a:rPr>
              <a:t> the </a:t>
            </a:r>
            <a:r>
              <a:rPr lang="en-CA" b="0" noProof="0" dirty="0">
                <a:cs typeface="Calibri"/>
              </a:rPr>
              <a:t>definition</a:t>
            </a:r>
            <a:r>
              <a:rPr lang="fr-CA" b="0" dirty="0">
                <a:cs typeface="Calibri"/>
              </a:rPr>
              <a:t> of </a:t>
            </a:r>
            <a:r>
              <a:rPr lang="en-CA" b="0" noProof="0" dirty="0">
                <a:cs typeface="Calibri"/>
              </a:rPr>
              <a:t>meaningful</a:t>
            </a:r>
            <a:r>
              <a:rPr lang="fr-CA" b="0" dirty="0">
                <a:cs typeface="Calibri"/>
              </a:rPr>
              <a:t> partnership (on slide):</a:t>
            </a:r>
          </a:p>
          <a:p>
            <a:pPr marL="685800" lvl="1" indent="-228600">
              <a:buFont typeface="+mj-lt"/>
              <a:buAutoNum type="arabicPeriod"/>
            </a:pPr>
            <a:r>
              <a:rPr lang="en-US" b="1" dirty="0"/>
              <a:t>Recognizing</a:t>
            </a:r>
            <a:r>
              <a:rPr lang="en-US" sz="1200" b="1" i="0" u="none" strike="noStrike" kern="1200" baseline="0" dirty="0">
                <a:solidFill>
                  <a:schemeClr val="tx1"/>
                </a:solidFill>
                <a:ea typeface="+mn-ea"/>
                <a:cs typeface="+mn-cs"/>
              </a:rPr>
              <a:t> PWLLE as experts in the field and their own health</a:t>
            </a:r>
            <a:endParaRPr lang="en-US" sz="1200" b="1" i="0" u="none" strike="noStrike" kern="1200" baseline="0" dirty="0">
              <a:solidFill>
                <a:schemeClr val="tx1"/>
              </a:solidFill>
              <a:ea typeface="+mn-ea"/>
              <a:cs typeface="Calibri" panose="020F0502020204030204"/>
            </a:endParaRPr>
          </a:p>
          <a:p>
            <a:pPr marL="1143000" lvl="2" indent="-228600">
              <a:buFont typeface="Arial" panose="020B0604020202020204" pitchFamily="34" charset="0"/>
              <a:buChar char="•"/>
            </a:pPr>
            <a:r>
              <a:rPr lang="en-US" sz="1200" b="0" i="0" u="none" strike="noStrike" kern="1200" baseline="0" dirty="0">
                <a:solidFill>
                  <a:schemeClr val="tx1"/>
                </a:solidFill>
                <a:ea typeface="+mn-ea"/>
                <a:cs typeface="+mn-cs"/>
              </a:rPr>
              <a:t>People without lived experience of substance use are not able to identify all barriers or stigmatizing practices. The expertise of PWLLE is needed to identify these blind spots.</a:t>
            </a:r>
            <a:br>
              <a:rPr lang="en-US" sz="1200" b="0" i="0" u="none" strike="noStrike" kern="1200" baseline="0" dirty="0">
                <a:solidFill>
                  <a:schemeClr val="tx1"/>
                </a:solidFill>
                <a:ea typeface="+mn-ea"/>
                <a:cs typeface="+mn-cs"/>
              </a:rPr>
            </a:br>
            <a:endParaRPr lang="en-US" sz="1200" b="0" i="0" u="none" strike="noStrike" kern="1200" baseline="0" dirty="0">
              <a:solidFill>
                <a:schemeClr val="tx1"/>
              </a:solidFill>
              <a:ea typeface="+mn-ea"/>
              <a:cs typeface="+mn-cs"/>
            </a:endParaRPr>
          </a:p>
          <a:p>
            <a:pPr marL="685800" lvl="1" indent="-228600">
              <a:buFont typeface="+mj-lt"/>
              <a:buAutoNum type="arabicPeriod"/>
            </a:pPr>
            <a:r>
              <a:rPr lang="en-US" b="1" dirty="0"/>
              <a:t>Disrupting</a:t>
            </a:r>
            <a:r>
              <a:rPr lang="en-US" sz="1200" b="1" i="0" u="none" strike="noStrike" kern="1200" baseline="0" dirty="0">
                <a:solidFill>
                  <a:schemeClr val="tx1"/>
                </a:solidFill>
                <a:ea typeface="+mn-ea"/>
                <a:cs typeface="+mn-cs"/>
              </a:rPr>
              <a:t> power </a:t>
            </a:r>
            <a:r>
              <a:rPr lang="en-US" b="1" dirty="0"/>
              <a:t>imbalances: Addressing stigma and improving health outcomes</a:t>
            </a:r>
            <a:endParaRPr lang="en-US" sz="1200" b="1" i="0" u="none" strike="noStrike" kern="1200" baseline="0" dirty="0">
              <a:solidFill>
                <a:schemeClr val="tx1"/>
              </a:solidFill>
              <a:ea typeface="+mn-ea"/>
              <a:cs typeface="Calibri"/>
            </a:endParaRPr>
          </a:p>
          <a:p>
            <a:pPr marL="1143000" lvl="2" indent="-228600">
              <a:buFont typeface="Arial" panose="020B0604020202020204" pitchFamily="34" charset="0"/>
              <a:buChar char="•"/>
            </a:pPr>
            <a:r>
              <a:rPr lang="en-US" sz="1200" b="0" i="0" u="none" strike="noStrike" kern="1200" baseline="0" dirty="0">
                <a:solidFill>
                  <a:schemeClr val="tx1"/>
                </a:solidFill>
                <a:ea typeface="+mn-ea"/>
                <a:cs typeface="+mn-cs"/>
              </a:rPr>
              <a:t>Power imbalances often exist between people in positions of power (e.g., doctors, police, government) and PWLLE.</a:t>
            </a:r>
          </a:p>
          <a:p>
            <a:pPr marL="1143000" lvl="2" indent="-228600">
              <a:buFont typeface="Arial" panose="020B0604020202020204" pitchFamily="34" charset="0"/>
              <a:buChar char="•"/>
            </a:pPr>
            <a:r>
              <a:rPr lang="en-US" sz="1200" b="0" i="0" u="none" strike="noStrike" kern="1200" baseline="0" dirty="0">
                <a:solidFill>
                  <a:schemeClr val="tx1"/>
                </a:solidFill>
                <a:ea typeface="+mn-ea"/>
                <a:cs typeface="+mn-cs"/>
              </a:rPr>
              <a:t>Meaningful partnership disrupts power imbalances that exist and helps to reduce stigma </a:t>
            </a:r>
          </a:p>
          <a:p>
            <a:pPr marL="1143000" lvl="2" indent="-228600">
              <a:buFont typeface="Arial" panose="020B0604020202020204" pitchFamily="34" charset="0"/>
              <a:buChar char="•"/>
            </a:pPr>
            <a:endParaRPr lang="en-US" sz="1200" b="0" i="0" u="none" strike="noStrike" kern="1200" baseline="0" dirty="0">
              <a:solidFill>
                <a:schemeClr val="tx1"/>
              </a:solidFill>
              <a:ea typeface="+mn-ea"/>
              <a:cs typeface="Calibri" panose="020F0502020204030204"/>
            </a:endParaRPr>
          </a:p>
          <a:p>
            <a:pPr marL="685800" lvl="1" indent="-228600">
              <a:buFont typeface="+mj-lt"/>
              <a:buAutoNum type="arabicPeriod"/>
            </a:pPr>
            <a:r>
              <a:rPr lang="en-US" b="1" dirty="0"/>
              <a:t>Centering voices of PWLLE: Ensuring</a:t>
            </a:r>
            <a:r>
              <a:rPr lang="en-US" sz="1200" b="1" i="0" u="none" strike="noStrike" kern="1200" baseline="0" dirty="0">
                <a:solidFill>
                  <a:schemeClr val="tx1"/>
                </a:solidFill>
                <a:ea typeface="+mn-ea"/>
                <a:cs typeface="+mn-cs"/>
              </a:rPr>
              <a:t> a fair, partnered approach that </a:t>
            </a:r>
            <a:r>
              <a:rPr lang="en-CA" sz="1200" b="1" i="0" u="none" strike="noStrike" kern="1200" baseline="0" noProof="0" dirty="0">
                <a:solidFill>
                  <a:schemeClr val="tx1"/>
                </a:solidFill>
                <a:ea typeface="+mn-ea"/>
                <a:cs typeface="+mn-cs"/>
              </a:rPr>
              <a:t>centres</a:t>
            </a:r>
            <a:r>
              <a:rPr lang="en-US" sz="1200" b="1" i="0" u="none" strike="noStrike" kern="1200" baseline="0" dirty="0">
                <a:solidFill>
                  <a:schemeClr val="tx1"/>
                </a:solidFill>
                <a:ea typeface="+mn-ea"/>
                <a:cs typeface="+mn-cs"/>
              </a:rPr>
              <a:t> the voices of PWLLE</a:t>
            </a:r>
            <a:r>
              <a:rPr lang="en-US" b="1" dirty="0"/>
              <a:t> </a:t>
            </a:r>
            <a:endParaRPr lang="en-US" sz="1200" b="1" i="0" u="none" strike="noStrike" kern="1200" baseline="0" dirty="0">
              <a:solidFill>
                <a:schemeClr val="tx1"/>
              </a:solidFill>
              <a:ea typeface="+mn-ea"/>
              <a:cs typeface="Calibri"/>
            </a:endParaRPr>
          </a:p>
          <a:p>
            <a:pPr marL="1143000" lvl="2" indent="-228600">
              <a:buFont typeface="Arial" panose="020B0604020202020204" pitchFamily="34" charset="0"/>
              <a:buChar char="•"/>
            </a:pPr>
            <a:r>
              <a:rPr lang="en-US" sz="1200" b="0" i="0" u="none" strike="noStrike" kern="1200" baseline="0" dirty="0">
                <a:solidFill>
                  <a:schemeClr val="tx1"/>
                </a:solidFill>
                <a:ea typeface="+mn-ea"/>
                <a:cs typeface="+mn-cs"/>
              </a:rPr>
              <a:t>Ensuring that the knowledge and expertise of PWLLE is at the forefront of the conversation is a key part of reducing barriers that result from structural stigma. </a:t>
            </a:r>
          </a:p>
          <a:p>
            <a:pPr marL="1143000" lvl="2" indent="-228600">
              <a:buFont typeface="Arial" panose="020B0604020202020204" pitchFamily="34" charset="0"/>
              <a:buChar char="•"/>
            </a:pPr>
            <a:endParaRPr lang="en-US" sz="1200" b="0" i="0" u="none" strike="noStrike" kern="1200" baseline="0" dirty="0">
              <a:solidFill>
                <a:schemeClr val="tx1"/>
              </a:solidFill>
              <a:ea typeface="+mn-ea"/>
              <a:cs typeface="Calibri" panose="020F0502020204030204"/>
            </a:endParaRPr>
          </a:p>
          <a:p>
            <a:pPr marL="685800" lvl="1" indent="-228600">
              <a:buFont typeface="+mj-lt"/>
              <a:buAutoNum type="arabicPeriod"/>
            </a:pPr>
            <a:r>
              <a:rPr lang="en-US" sz="1200" b="1" i="0" u="none" strike="noStrike" kern="1200" baseline="0" dirty="0">
                <a:solidFill>
                  <a:schemeClr val="tx1"/>
                </a:solidFill>
                <a:ea typeface="+mn-ea"/>
                <a:cs typeface="+mn-cs"/>
              </a:rPr>
              <a:t>Co-developing with PWLLE of various identities and backgrounds, during all stages of policy and program creation</a:t>
            </a:r>
            <a:endParaRPr lang="en-US" sz="1200" b="1" i="0" u="none" strike="noStrike" kern="1200" baseline="0" dirty="0">
              <a:solidFill>
                <a:schemeClr val="tx1"/>
              </a:solidFill>
              <a:ea typeface="+mn-ea"/>
              <a:cs typeface="Calibri" panose="020F0502020204030204"/>
            </a:endParaRPr>
          </a:p>
          <a:p>
            <a:pPr marL="1143000" lvl="2" indent="-228600">
              <a:buFont typeface="Arial" panose="020B0604020202020204" pitchFamily="34" charset="0"/>
              <a:buChar char="•"/>
            </a:pPr>
            <a:r>
              <a:rPr lang="en-US" sz="1200" b="0" i="0" u="none" strike="noStrike" kern="1200" baseline="0" dirty="0">
                <a:solidFill>
                  <a:schemeClr val="tx1"/>
                </a:solidFill>
                <a:ea typeface="+mn-ea"/>
                <a:cs typeface="+mn-cs"/>
              </a:rPr>
              <a:t>Meaningful engagement must be present at all levels of work (individual to systemic) and this involves taking the lead from PWUD (considering diversity in age, race, socioeconomic status, etc.) about how best to meet their unique needs. </a:t>
            </a:r>
          </a:p>
          <a:p>
            <a:pPr marL="1143000" lvl="2" indent="-228600">
              <a:buFont typeface="Arial" panose="020B0604020202020204" pitchFamily="34" charset="0"/>
              <a:buChar char="•"/>
            </a:pPr>
            <a:endParaRPr lang="en-US" sz="1200" b="0" i="0" u="none" strike="noStrike" kern="1200" baseline="0" dirty="0">
              <a:solidFill>
                <a:schemeClr val="tx1"/>
              </a:solidFill>
              <a:ea typeface="+mn-ea"/>
              <a:cs typeface="Calibri" panose="020F0502020204030204"/>
            </a:endParaRPr>
          </a:p>
          <a:p>
            <a:pPr marL="685800" lvl="1" indent="-228600">
              <a:buFont typeface="+mj-lt"/>
              <a:buAutoNum type="arabicPeriod"/>
            </a:pPr>
            <a:r>
              <a:rPr lang="en-US" b="1" dirty="0"/>
              <a:t>Fairly</a:t>
            </a:r>
            <a:r>
              <a:rPr lang="en-US" sz="1200" b="1" i="0" u="none" strike="noStrike" kern="1200" baseline="0" dirty="0">
                <a:solidFill>
                  <a:schemeClr val="tx1"/>
                </a:solidFill>
                <a:ea typeface="+mn-ea"/>
                <a:cs typeface="+mn-cs"/>
              </a:rPr>
              <a:t> compensating PWLLE, acknowledging their contributions, and giving appropriate </a:t>
            </a:r>
            <a:r>
              <a:rPr lang="fr-CA" sz="1200" b="1" i="0" u="none" strike="noStrike" kern="1200" baseline="0" dirty="0">
                <a:solidFill>
                  <a:schemeClr val="tx1"/>
                </a:solidFill>
                <a:ea typeface="+mn-ea"/>
                <a:cs typeface="+mn-cs"/>
              </a:rPr>
              <a:t>job </a:t>
            </a:r>
            <a:r>
              <a:rPr lang="en-CA" sz="1200" b="1" i="0" u="none" strike="noStrike" kern="1200" baseline="0" noProof="0" dirty="0">
                <a:solidFill>
                  <a:schemeClr val="tx1"/>
                </a:solidFill>
                <a:ea typeface="+mn-ea"/>
                <a:cs typeface="+mn-cs"/>
              </a:rPr>
              <a:t>titles</a:t>
            </a:r>
            <a:endParaRPr lang="en-CA" sz="1200" b="1" i="0" u="none" strike="noStrike" kern="1200" baseline="0" noProof="0" dirty="0">
              <a:solidFill>
                <a:schemeClr val="tx1"/>
              </a:solidFill>
              <a:effectLst/>
              <a:ea typeface="+mn-ea"/>
              <a:cs typeface="Calibri" panose="020F0502020204030204"/>
            </a:endParaRPr>
          </a:p>
          <a:p>
            <a:pPr marL="1143000" lvl="2" indent="-228600">
              <a:buFont typeface="Arial" panose="020B0604020202020204" pitchFamily="34" charset="0"/>
              <a:buChar char="•"/>
            </a:pPr>
            <a:r>
              <a:rPr lang="en-US" sz="1200" kern="1200" dirty="0">
                <a:solidFill>
                  <a:schemeClr val="tx1"/>
                </a:solidFill>
                <a:effectLst/>
                <a:ea typeface="+mn-ea"/>
                <a:cs typeface="+mn-cs"/>
              </a:rPr>
              <a:t>Fair compensation means that peer workers are given a living wage that is equitable to other forms of expertise</a:t>
            </a:r>
            <a:br>
              <a:rPr lang="en-US" sz="1200" b="0" kern="1200" dirty="0">
                <a:solidFill>
                  <a:schemeClr val="tx1"/>
                </a:solidFill>
                <a:effectLst/>
                <a:ea typeface="+mn-ea"/>
                <a:cs typeface="Calibri" panose="020F0502020204030204"/>
              </a:rPr>
            </a:br>
            <a:endParaRPr lang="en-US" sz="1200" b="0" kern="1200" dirty="0">
              <a:solidFill>
                <a:schemeClr val="tx1"/>
              </a:solidFill>
              <a:effectLst/>
              <a:ea typeface="+mn-ea"/>
              <a:cs typeface="Calibri" panose="020F0502020204030204"/>
            </a:endParaRPr>
          </a:p>
          <a:p>
            <a:pPr marL="685800" lvl="1" indent="-228600">
              <a:buFont typeface="+mj-lt"/>
              <a:buAutoNum type="arabicPeriod"/>
            </a:pPr>
            <a:r>
              <a:rPr lang="en-US" b="1" dirty="0"/>
              <a:t>Giving</a:t>
            </a:r>
            <a:r>
              <a:rPr lang="en-US" sz="1200" b="1" kern="1200" dirty="0">
                <a:solidFill>
                  <a:schemeClr val="tx1"/>
                </a:solidFill>
                <a:effectLst/>
                <a:ea typeface="+mn-ea"/>
                <a:cs typeface="+mn-cs"/>
              </a:rPr>
              <a:t> PWLLE visible leadership roles</a:t>
            </a:r>
            <a:endParaRPr lang="fr-CA" sz="1200" b="1" kern="1200" dirty="0">
              <a:solidFill>
                <a:schemeClr val="tx1"/>
              </a:solidFill>
              <a:effectLst/>
              <a:ea typeface="+mn-ea"/>
              <a:cs typeface="Calibri" panose="020F0502020204030204"/>
            </a:endParaRPr>
          </a:p>
          <a:p>
            <a:pPr marL="1143000" lvl="2" indent="-228600">
              <a:buFont typeface="Arial" panose="020B0604020202020204" pitchFamily="34" charset="0"/>
              <a:buChar char="•"/>
            </a:pPr>
            <a:r>
              <a:rPr lang="en-US" sz="1200" kern="1200" dirty="0">
                <a:solidFill>
                  <a:schemeClr val="tx1"/>
                </a:solidFill>
                <a:effectLst/>
                <a:ea typeface="+mn-ea"/>
                <a:cs typeface="+mn-cs"/>
              </a:rPr>
              <a:t>Efforts to include PWLLE should not be symbolic - they must be given leadership roles within programs and institutions that provide authentic and meaningful representation.</a:t>
            </a:r>
            <a:br>
              <a:rPr lang="en-US" sz="1200" kern="1200" dirty="0">
                <a:solidFill>
                  <a:schemeClr val="tx1"/>
                </a:solidFill>
                <a:effectLst/>
                <a:ea typeface="+mn-ea"/>
                <a:cs typeface="+mn-lt"/>
              </a:rPr>
            </a:br>
            <a:endParaRPr lang="en-US" sz="1200" kern="1200" dirty="0">
              <a:solidFill>
                <a:schemeClr val="tx1"/>
              </a:solidFill>
              <a:effectLst/>
              <a:ea typeface="+mn-ea"/>
              <a:cs typeface="+mn-lt"/>
            </a:endParaRPr>
          </a:p>
          <a:p>
            <a:pPr marL="685800" lvl="1" indent="-228600">
              <a:buFont typeface="+mj-lt"/>
              <a:buAutoNum type="arabicPeriod"/>
            </a:pPr>
            <a:r>
              <a:rPr lang="en-US" sz="1200" b="1" kern="1200" dirty="0">
                <a:solidFill>
                  <a:schemeClr val="tx1"/>
                </a:solidFill>
                <a:effectLst/>
                <a:ea typeface="+mn-ea"/>
                <a:cs typeface="+mn-cs"/>
              </a:rPr>
              <a:t>Prioritizing the people who are most impacted</a:t>
            </a:r>
            <a:r>
              <a:rPr lang="en-US" sz="1200" b="1" kern="1200" baseline="0" dirty="0">
                <a:solidFill>
                  <a:schemeClr val="tx1"/>
                </a:solidFill>
                <a:effectLst/>
                <a:ea typeface="+mn-ea"/>
                <a:cs typeface="+mn-cs"/>
              </a:rPr>
              <a:t> by</a:t>
            </a:r>
            <a:r>
              <a:rPr lang="en-US" sz="1200" b="1" kern="1200" dirty="0">
                <a:solidFill>
                  <a:schemeClr val="tx1"/>
                </a:solidFill>
                <a:effectLst/>
                <a:ea typeface="+mn-ea"/>
                <a:cs typeface="+mn-cs"/>
              </a:rPr>
              <a:t> harmful systems</a:t>
            </a:r>
            <a:endParaRPr lang="fr-CA" sz="1200" b="1" kern="1200" dirty="0">
              <a:solidFill>
                <a:schemeClr val="tx1"/>
              </a:solidFill>
              <a:effectLst/>
              <a:ea typeface="+mn-ea"/>
              <a:cs typeface="Calibri" panose="020F0502020204030204"/>
            </a:endParaRPr>
          </a:p>
          <a:p>
            <a:pPr marL="1143000" lvl="2" indent="-228600">
              <a:buFont typeface="Arial" panose="020B0604020202020204" pitchFamily="34" charset="0"/>
              <a:buChar char="•"/>
            </a:pPr>
            <a:r>
              <a:rPr lang="en-US" sz="1200" kern="1200" dirty="0">
                <a:solidFill>
                  <a:schemeClr val="tx1"/>
                </a:solidFill>
                <a:effectLst/>
                <a:ea typeface="+mn-ea"/>
                <a:cs typeface="+mn-cs"/>
              </a:rPr>
              <a:t>Not all people who use drugs are experts on stigma or experience stigma in the same way - people who are most impacted by these harmful systems must be prioritized, specifically Black and Indigenous people.</a:t>
            </a:r>
            <a:endParaRPr lang="fr-CA" sz="1200" kern="1200" dirty="0">
              <a:solidFill>
                <a:schemeClr val="tx1"/>
              </a:solidFill>
              <a:effectLst/>
              <a:cs typeface="Calibri" panose="020F0502020204030204"/>
            </a:endParaRPr>
          </a:p>
          <a:p>
            <a:endParaRPr lang="fr-CA" dirty="0"/>
          </a:p>
        </p:txBody>
      </p:sp>
      <p:sp>
        <p:nvSpPr>
          <p:cNvPr id="4" name="Slide Number Placeholder 3"/>
          <p:cNvSpPr>
            <a:spLocks noGrp="1"/>
          </p:cNvSpPr>
          <p:nvPr>
            <p:ph type="sldNum" sz="quarter" idx="5"/>
          </p:nvPr>
        </p:nvSpPr>
        <p:spPr/>
        <p:txBody>
          <a:bodyPr/>
          <a:lstStyle/>
          <a:p>
            <a:fld id="{04CF8972-41E8-46F7-B585-CB0E7A81BCBF}" type="slidenum">
              <a:rPr lang="fr-CA" smtClean="0"/>
              <a:t>58</a:t>
            </a:fld>
            <a:endParaRPr lang="fr-CA" dirty="0"/>
          </a:p>
        </p:txBody>
      </p:sp>
    </p:spTree>
    <p:extLst>
      <p:ext uri="{BB962C8B-B14F-4D97-AF65-F5344CB8AC3E}">
        <p14:creationId xmlns:p14="http://schemas.microsoft.com/office/powerpoint/2010/main" val="22107575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Instructions: </a:t>
            </a:r>
            <a:endParaRPr lang="en-US" sz="1200" b="1" i="0" kern="1200" dirty="0">
              <a:solidFill>
                <a:schemeClr val="tx1"/>
              </a:solidFill>
              <a:effectLst/>
              <a:latin typeface="+mn-lt"/>
              <a:ea typeface="+mn-ea"/>
              <a:cs typeface="+mn-cs"/>
            </a:endParaRPr>
          </a:p>
          <a:p>
            <a:pPr marL="171450" indent="-171450" rtl="0" fontAlgn="base">
              <a:buFontTx/>
              <a:buChar char="-"/>
            </a:pPr>
            <a:r>
              <a:rPr lang="en-US" sz="1200" b="0" i="1" kern="1200" dirty="0">
                <a:solidFill>
                  <a:schemeClr val="tx1"/>
                </a:solidFill>
                <a:effectLst/>
                <a:ea typeface="+mn-ea"/>
                <a:cs typeface="+mn-cs"/>
              </a:rPr>
              <a:t>Optional</a:t>
            </a:r>
            <a:r>
              <a:rPr lang="en-US" sz="1200" b="0" i="0" kern="1200" dirty="0">
                <a:solidFill>
                  <a:schemeClr val="tx1"/>
                </a:solidFill>
                <a:effectLst/>
                <a:ea typeface="+mn-ea"/>
                <a:cs typeface="+mn-cs"/>
              </a:rPr>
              <a:t>: customize this slide to provide an example relevant to your work or community if applicable</a:t>
            </a:r>
          </a:p>
          <a:p>
            <a:pPr marL="628650" lvl="1" indent="-171450" rtl="0" fontAlgn="base">
              <a:buFontTx/>
              <a:buChar char="-"/>
            </a:pPr>
            <a:r>
              <a:rPr lang="en-US" sz="1200" b="0" i="0" kern="1200" dirty="0">
                <a:solidFill>
                  <a:schemeClr val="tx1"/>
                </a:solidFill>
                <a:effectLst/>
                <a:ea typeface="+mn-ea"/>
                <a:cs typeface="+mn-cs"/>
              </a:rPr>
              <a:t>Remove highlight.</a:t>
            </a:r>
          </a:p>
          <a:p>
            <a:endParaRPr lang="en-US" b="1" dirty="0">
              <a:cs typeface="Calibri"/>
            </a:endParaRPr>
          </a:p>
          <a:p>
            <a:r>
              <a:rPr lang="en-US" b="1" dirty="0">
                <a:cs typeface="Calibri"/>
              </a:rPr>
              <a:t>Speaking notes: </a:t>
            </a:r>
          </a:p>
          <a:p>
            <a:pPr marL="171450" indent="-171450">
              <a:buFontTx/>
              <a:buChar char="-"/>
            </a:pPr>
            <a:r>
              <a:rPr lang="en-US" b="0" dirty="0">
                <a:cs typeface="Calibri"/>
              </a:rPr>
              <a:t>Present the examples on the slide:</a:t>
            </a:r>
          </a:p>
          <a:p>
            <a:pPr marL="628650" lvl="1" indent="-171450">
              <a:buFontTx/>
              <a:buChar char="-"/>
            </a:pPr>
            <a:r>
              <a:rPr lang="en-US" sz="1200" b="1" i="0" kern="1200" dirty="0">
                <a:solidFill>
                  <a:schemeClr val="tx1"/>
                </a:solidFill>
                <a:effectLst/>
                <a:latin typeface="+mn-lt"/>
                <a:ea typeface="+mn-ea"/>
                <a:cs typeface="+mn-cs"/>
              </a:rPr>
              <a:t>Health Justice</a:t>
            </a:r>
            <a:r>
              <a:rPr lang="en-US" b="1" dirty="0"/>
              <a:t> : </a:t>
            </a:r>
            <a:endParaRPr lang="en-US" sz="1200" b="1" i="0" kern="1200" dirty="0">
              <a:solidFill>
                <a:schemeClr val="tx1"/>
              </a:solidFill>
              <a:effectLst/>
              <a:latin typeface="+mn-lt"/>
              <a:ea typeface="+mn-ea"/>
              <a:cs typeface="Calibri"/>
            </a:endParaRPr>
          </a:p>
          <a:p>
            <a:pPr marL="1085850" lvl="2" indent="-171450">
              <a:buFont typeface="Arial" panose="020B0604020202020204" pitchFamily="34" charset="0"/>
              <a:buChar char="•"/>
            </a:pPr>
            <a:r>
              <a:rPr lang="en-US" sz="1200" b="0" i="0" kern="1200" dirty="0">
                <a:solidFill>
                  <a:schemeClr val="tx1"/>
                </a:solidFill>
                <a:effectLst/>
                <a:latin typeface="+mn-lt"/>
                <a:ea typeface="+mn-ea"/>
                <a:cs typeface="+mn-cs"/>
              </a:rPr>
              <a:t>Health Justice</a:t>
            </a:r>
            <a:r>
              <a:rPr lang="en-US" sz="1200" b="0" i="0" kern="1200" baseline="0" dirty="0">
                <a:solidFill>
                  <a:schemeClr val="tx1"/>
                </a:solidFill>
                <a:effectLst/>
                <a:latin typeface="+mn-lt"/>
                <a:ea typeface="+mn-ea"/>
                <a:cs typeface="+mn-cs"/>
              </a:rPr>
              <a:t> is </a:t>
            </a:r>
            <a:r>
              <a:rPr lang="en-US" sz="1200" b="0" i="0" kern="1200" dirty="0">
                <a:solidFill>
                  <a:schemeClr val="tx1"/>
                </a:solidFill>
                <a:effectLst/>
                <a:latin typeface="+mn-lt"/>
                <a:ea typeface="+mn-ea"/>
                <a:cs typeface="+mn-cs"/>
              </a:rPr>
              <a:t>a not-for-profit organization that advocates for legislative reforms to BC’s Mental Health Act in order to address BC’s high rates of involuntary hospitalization.</a:t>
            </a:r>
          </a:p>
          <a:p>
            <a:pPr marL="1543050" lvl="3" indent="-171450">
              <a:buFont typeface="Arial" panose="020B0604020202020204" pitchFamily="34" charset="0"/>
              <a:buChar char="•"/>
            </a:pPr>
            <a:r>
              <a:rPr lang="en-US" sz="1200" b="0" i="0" kern="1200" dirty="0">
                <a:solidFill>
                  <a:schemeClr val="tx1"/>
                </a:solidFill>
                <a:effectLst/>
                <a:latin typeface="+mn-lt"/>
                <a:ea typeface="+mn-ea"/>
                <a:cs typeface="+mn-cs"/>
              </a:rPr>
              <a:t>PWUD, specifically PWUD holding other marginalized identities, may be subjected to coercive treatment under this law.</a:t>
            </a:r>
          </a:p>
          <a:p>
            <a:pPr marL="1085850" lvl="2" indent="-171450">
              <a:buFont typeface="Arial" panose="020B0604020202020204" pitchFamily="34" charset="0"/>
              <a:buChar char="•"/>
            </a:pPr>
            <a:r>
              <a:rPr lang="en-US" sz="1200" b="0" i="0" kern="1200" dirty="0">
                <a:solidFill>
                  <a:schemeClr val="tx1"/>
                </a:solidFill>
                <a:effectLst/>
                <a:latin typeface="+mn-lt"/>
                <a:ea typeface="+mn-ea"/>
                <a:cs typeface="+mn-cs"/>
              </a:rPr>
              <a:t>Employs a participatory engagement governance model – this means that the board of directors shares equal decision making power with a group of PWLLE who have experienced involuntary treatment and an Indigenous Leadership Group who are experts in trauma-informed care and cultural safety.</a:t>
            </a:r>
            <a:r>
              <a:rPr lang="en-US" dirty="0"/>
              <a:t> </a:t>
            </a:r>
            <a:br>
              <a:rPr lang="en-US" dirty="0"/>
            </a:br>
            <a:endParaRPr lang="en-US" dirty="0"/>
          </a:p>
          <a:p>
            <a:pPr marL="628650" lvl="1" indent="-171450">
              <a:buFontTx/>
              <a:buChar char="-"/>
            </a:pPr>
            <a:r>
              <a:rPr lang="en-US" b="1" dirty="0"/>
              <a:t>Health</a:t>
            </a:r>
            <a:r>
              <a:rPr lang="en-US" sz="1200" b="1" kern="1200" dirty="0">
                <a:solidFill>
                  <a:schemeClr val="tx1"/>
                </a:solidFill>
                <a:effectLst/>
                <a:latin typeface="+mn-lt"/>
                <a:ea typeface="+mn-ea"/>
                <a:cs typeface="+mn-cs"/>
              </a:rPr>
              <a:t> Canada Funding</a:t>
            </a:r>
            <a:endParaRPr lang="fr-CA" sz="1200" b="1" kern="1200" dirty="0">
              <a:solidFill>
                <a:schemeClr val="tx1"/>
              </a:solidFill>
              <a:effectLst/>
              <a:latin typeface="+mn-lt"/>
              <a:ea typeface="+mn-ea"/>
              <a:cs typeface="Calibri" panose="020F0502020204030204"/>
            </a:endParaRPr>
          </a:p>
          <a:p>
            <a:pPr marL="1085850" lvl="2" indent="-171450">
              <a:buFont typeface="Arial" panose="020B0604020202020204" pitchFamily="34" charset="0"/>
              <a:buChar char="•"/>
            </a:pPr>
            <a:r>
              <a:rPr lang="en-US" sz="1200" kern="1200" dirty="0">
                <a:solidFill>
                  <a:schemeClr val="tx1"/>
                </a:solidFill>
                <a:effectLst/>
                <a:latin typeface="+mn-lt"/>
                <a:ea typeface="+mn-ea"/>
                <a:cs typeface="+mn-cs"/>
              </a:rPr>
              <a:t>PWLLE from organizations across Canada were asked to review proposals under the Substance Use and Addictions </a:t>
            </a:r>
            <a:r>
              <a:rPr lang="en-US" dirty="0"/>
              <a:t>Program</a:t>
            </a:r>
            <a:br>
              <a:rPr lang="en-US" dirty="0"/>
            </a:br>
            <a:endParaRPr lang="en-US" dirty="0">
              <a:cs typeface="+mn-lt"/>
            </a:endParaRPr>
          </a:p>
          <a:p>
            <a:pPr marL="628650" lvl="1" indent="-171450">
              <a:buFontTx/>
              <a:buChar char="-"/>
            </a:pPr>
            <a:r>
              <a:rPr lang="en-US" b="1" dirty="0"/>
              <a:t>Canadian</a:t>
            </a:r>
            <a:r>
              <a:rPr lang="en-US" sz="1200" b="1" kern="1200" dirty="0">
                <a:solidFill>
                  <a:schemeClr val="tx1"/>
                </a:solidFill>
                <a:effectLst/>
                <a:latin typeface="+mn-lt"/>
                <a:ea typeface="+mn-ea"/>
                <a:cs typeface="+mn-cs"/>
              </a:rPr>
              <a:t> Resident Matching Service (</a:t>
            </a:r>
            <a:r>
              <a:rPr lang="en-US" sz="1200" b="1" kern="1200" dirty="0" err="1">
                <a:solidFill>
                  <a:schemeClr val="tx1"/>
                </a:solidFill>
                <a:effectLst/>
                <a:latin typeface="+mn-lt"/>
                <a:ea typeface="+mn-ea"/>
                <a:cs typeface="+mn-cs"/>
              </a:rPr>
              <a:t>CaRMS</a:t>
            </a:r>
            <a:r>
              <a:rPr lang="en-US" sz="1200" b="1" kern="1200" dirty="0">
                <a:solidFill>
                  <a:schemeClr val="tx1"/>
                </a:solidFill>
                <a:effectLst/>
                <a:latin typeface="+mn-lt"/>
                <a:ea typeface="+mn-ea"/>
                <a:cs typeface="+mn-cs"/>
              </a:rPr>
              <a:t>) Service User Committee Initiative</a:t>
            </a:r>
            <a:endParaRPr lang="en-US" sz="1200" b="1" kern="1200" dirty="0">
              <a:solidFill>
                <a:schemeClr val="tx1"/>
              </a:solidFill>
              <a:effectLst/>
              <a:latin typeface="+mn-lt"/>
              <a:ea typeface="+mn-ea"/>
              <a:cs typeface="Calibri"/>
            </a:endParaRPr>
          </a:p>
          <a:p>
            <a:pPr marL="1085850" lvl="2" indent="-171450">
              <a:buFont typeface="Arial" panose="020B0604020202020204" pitchFamily="34" charset="0"/>
              <a:buChar char="•"/>
            </a:pPr>
            <a:r>
              <a:rPr lang="en-GB" sz="1200" dirty="0">
                <a:solidFill>
                  <a:schemeClr val="tx1">
                    <a:lumMod val="65000"/>
                    <a:lumOff val="35000"/>
                  </a:schemeClr>
                </a:solidFill>
                <a:latin typeface="+mn-lt"/>
              </a:rPr>
              <a:t>Committee of PWLE who gave input during the admissions process for the University of Toronto Medical School</a:t>
            </a:r>
            <a:r>
              <a:rPr lang="en-GB" dirty="0">
                <a:solidFill>
                  <a:schemeClr val="tx1">
                    <a:lumMod val="65000"/>
                    <a:lumOff val="35000"/>
                  </a:schemeClr>
                </a:solidFill>
              </a:rPr>
              <a:t> </a:t>
            </a:r>
            <a:endParaRPr lang="en-US" sz="1200" b="0" i="0" kern="1200" dirty="0">
              <a:solidFill>
                <a:schemeClr val="tx1"/>
              </a:solidFill>
              <a:effectLst/>
              <a:latin typeface="+mn-lt"/>
              <a:ea typeface="+mn-ea"/>
              <a:cs typeface="+mn-cs"/>
            </a:endParaRPr>
          </a:p>
          <a:p>
            <a:endParaRPr lang="en-CA" dirty="0">
              <a:latin typeface="+mn-lt"/>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59</a:t>
            </a:fld>
            <a:endParaRPr lang="fr-CA"/>
          </a:p>
        </p:txBody>
      </p:sp>
    </p:spTree>
    <p:extLst>
      <p:ext uri="{BB962C8B-B14F-4D97-AF65-F5344CB8AC3E}">
        <p14:creationId xmlns:p14="http://schemas.microsoft.com/office/powerpoint/2010/main" val="16136115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cs typeface="Calibri"/>
              </a:rPr>
              <a:t>Speaking notes: </a:t>
            </a:r>
          </a:p>
          <a:p>
            <a:pPr marL="285750" indent="-285750">
              <a:buFont typeface="Calibri"/>
              <a:buChar char="-"/>
            </a:pPr>
            <a:r>
              <a:rPr lang="en-CA" sz="1200" kern="1200" dirty="0">
                <a:solidFill>
                  <a:schemeClr val="tx1"/>
                </a:solidFill>
                <a:effectLst/>
                <a:ea typeface="+mn-ea"/>
                <a:cs typeface="+mn-cs"/>
              </a:rPr>
              <a:t>Here are some tools that you might use to reduce substance use stigma</a:t>
            </a:r>
            <a:r>
              <a:rPr lang="en-CA" sz="1200" kern="1200" baseline="0" dirty="0">
                <a:solidFill>
                  <a:schemeClr val="tx1"/>
                </a:solidFill>
                <a:effectLst/>
                <a:ea typeface="+mn-ea"/>
                <a:cs typeface="+mn-cs"/>
              </a:rPr>
              <a:t> at </a:t>
            </a:r>
            <a:r>
              <a:rPr lang="en-CA" sz="1200" kern="1200" dirty="0">
                <a:solidFill>
                  <a:schemeClr val="tx1"/>
                </a:solidFill>
                <a:effectLst/>
                <a:ea typeface="+mn-ea"/>
                <a:cs typeface="+mn-cs"/>
              </a:rPr>
              <a:t>individual, organizational, and systems levels</a:t>
            </a:r>
            <a:r>
              <a:rPr lang="en-CA" dirty="0"/>
              <a:t> </a:t>
            </a:r>
            <a:endParaRPr lang="fr-CA" dirty="0">
              <a:cs typeface="Calibri" panose="020F0502020204030204"/>
            </a:endParaRPr>
          </a:p>
          <a:p>
            <a:pPr marL="285750" indent="-285750">
              <a:buFont typeface="Calibri"/>
              <a:buChar char="-"/>
            </a:pPr>
            <a:r>
              <a:rPr lang="en-CA" sz="1200" kern="1200" dirty="0">
                <a:solidFill>
                  <a:schemeClr val="tx1"/>
                </a:solidFill>
                <a:effectLst/>
                <a:ea typeface="+mn-ea"/>
                <a:cs typeface="+mn-cs"/>
              </a:rPr>
              <a:t>We’ll go into more detail about each of these tools as we</a:t>
            </a:r>
            <a:r>
              <a:rPr lang="en-CA" sz="1200" kern="1200" baseline="0" dirty="0">
                <a:solidFill>
                  <a:schemeClr val="tx1"/>
                </a:solidFill>
                <a:effectLst/>
                <a:ea typeface="+mn-ea"/>
                <a:cs typeface="+mn-cs"/>
              </a:rPr>
              <a:t> move through the workshop</a:t>
            </a:r>
            <a:r>
              <a:rPr lang="en-CA" dirty="0"/>
              <a:t> </a:t>
            </a:r>
            <a:endParaRPr lang="fr-CA" sz="1200" kern="1200" dirty="0">
              <a:solidFill>
                <a:schemeClr val="tx1"/>
              </a:solidFill>
              <a:effectLst/>
              <a:cs typeface="Calibri" panose="020F0502020204030204"/>
            </a:endParaRPr>
          </a:p>
          <a:p>
            <a:pPr marL="285750" indent="-285750">
              <a:buFont typeface="Calibri"/>
              <a:buChar char="-"/>
            </a:pPr>
            <a:r>
              <a:rPr lang="en-CA" sz="1200" kern="1200" dirty="0">
                <a:solidFill>
                  <a:schemeClr val="tx1"/>
                </a:solidFill>
                <a:effectLst/>
                <a:ea typeface="+mn-ea"/>
                <a:cs typeface="+mn-cs"/>
              </a:rPr>
              <a:t>Remember that this is not an exhaustive list, but rather a few examples of tools that you can use in your work to reduce stigma</a:t>
            </a:r>
            <a:r>
              <a:rPr lang="en-CA" dirty="0"/>
              <a:t> </a:t>
            </a:r>
            <a:endParaRPr lang="en-CA" dirty="0">
              <a:cs typeface="Calibri"/>
            </a:endParaRPr>
          </a:p>
          <a:p>
            <a:pPr marL="285750" indent="-285750">
              <a:buFont typeface="Calibri"/>
              <a:buChar char="-"/>
            </a:pPr>
            <a:r>
              <a:rPr lang="en-CA" sz="1200" kern="1200" dirty="0">
                <a:solidFill>
                  <a:schemeClr val="tx1"/>
                </a:solidFill>
                <a:effectLst/>
                <a:ea typeface="+mn-ea"/>
                <a:cs typeface="+mn-cs"/>
              </a:rPr>
              <a:t>All of these are free to use, can be found on SURE (substanceuse.ca) and are linked in your par­ticipant </a:t>
            </a:r>
            <a:r>
              <a:rPr lang="en-CA" dirty="0"/>
              <a:t>workbook</a:t>
            </a:r>
            <a:endParaRPr lang="en-CA" dirty="0">
              <a:cs typeface="Calibri"/>
            </a:endParaRPr>
          </a:p>
          <a:p>
            <a:pPr marL="285750" indent="-285750">
              <a:buFont typeface="Calibri"/>
              <a:buChar char="-"/>
            </a:pPr>
            <a:r>
              <a:rPr lang="en-CA" b="1" dirty="0"/>
              <a:t>Please</a:t>
            </a:r>
            <a:r>
              <a:rPr lang="en-CA" sz="1200" b="1" kern="1200" baseline="0" dirty="0">
                <a:solidFill>
                  <a:schemeClr val="tx1"/>
                </a:solidFill>
                <a:effectLst/>
                <a:ea typeface="+mn-ea"/>
                <a:cs typeface="+mn-cs"/>
              </a:rPr>
              <a:t> turn to page 17 in your participant workbooks for more information on all of these tools.</a:t>
            </a:r>
            <a:r>
              <a:rPr lang="en-CA" b="1" dirty="0"/>
              <a:t> </a:t>
            </a:r>
            <a:endParaRPr lang="en-CA" dirty="0">
              <a:cs typeface="Calibri"/>
            </a:endParaRPr>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6</a:t>
            </a:fld>
            <a:endParaRPr lang="en-CA"/>
          </a:p>
        </p:txBody>
      </p:sp>
    </p:spTree>
    <p:extLst>
      <p:ext uri="{BB962C8B-B14F-4D97-AF65-F5344CB8AC3E}">
        <p14:creationId xmlns:p14="http://schemas.microsoft.com/office/powerpoint/2010/main" val="278829200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Speaking Notes: </a:t>
            </a:r>
            <a:endParaRPr lang="en-US" sz="1200" b="1" kern="1200" dirty="0">
              <a:solidFill>
                <a:schemeClr val="tx1"/>
              </a:solidFill>
              <a:effectLst/>
              <a:cs typeface="Calibri"/>
            </a:endParaRPr>
          </a:p>
          <a:p>
            <a:pPr marL="171450" indent="-171450">
              <a:buFontTx/>
              <a:buChar char="-"/>
            </a:pPr>
            <a:r>
              <a:rPr lang="en-CA" b="0" noProof="0" dirty="0">
                <a:cs typeface="Calibri"/>
              </a:rPr>
              <a:t>Present</a:t>
            </a:r>
            <a:r>
              <a:rPr lang="fr-CA" b="0" dirty="0">
                <a:cs typeface="Calibri"/>
              </a:rPr>
              <a:t> the </a:t>
            </a:r>
            <a:r>
              <a:rPr lang="en-CA" b="0" noProof="0" dirty="0">
                <a:cs typeface="Calibri"/>
              </a:rPr>
              <a:t>benefits</a:t>
            </a:r>
            <a:r>
              <a:rPr lang="fr-CA" b="0" dirty="0">
                <a:cs typeface="Calibri"/>
              </a:rPr>
              <a:t> of </a:t>
            </a:r>
            <a:r>
              <a:rPr lang="en-CA" b="0" noProof="0" dirty="0">
                <a:cs typeface="Calibri"/>
              </a:rPr>
              <a:t>meaningful</a:t>
            </a:r>
            <a:r>
              <a:rPr lang="fr-CA" b="0" dirty="0">
                <a:cs typeface="Calibri"/>
              </a:rPr>
              <a:t> partnership (on slide):</a:t>
            </a:r>
          </a:p>
          <a:p>
            <a:pPr marL="685800" lvl="1" indent="-228600">
              <a:buFont typeface="+mj-lt"/>
              <a:buAutoNum type="arabicPeriod"/>
            </a:pPr>
            <a:r>
              <a:rPr lang="en-US" sz="1200" b="1" kern="1200" dirty="0">
                <a:solidFill>
                  <a:schemeClr val="tx1"/>
                </a:solidFill>
                <a:effectLst/>
                <a:ea typeface="+mn-ea"/>
                <a:cs typeface="+mn-cs"/>
              </a:rPr>
              <a:t>Equitable and accessible services</a:t>
            </a:r>
            <a:endParaRPr lang="fr-CA" sz="1200" b="1" kern="1200" dirty="0">
              <a:solidFill>
                <a:schemeClr val="tx1"/>
              </a:solidFill>
              <a:effectLst/>
              <a:ea typeface="+mn-ea"/>
              <a:cs typeface="Calibri" panose="020F0502020204030204"/>
            </a:endParaRPr>
          </a:p>
          <a:p>
            <a:pPr marL="1085850" lvl="2" indent="-171450">
              <a:buFontTx/>
              <a:buChar char="-"/>
            </a:pPr>
            <a:r>
              <a:rPr lang="en-US" sz="1200" kern="1200" dirty="0">
                <a:solidFill>
                  <a:schemeClr val="tx1"/>
                </a:solidFill>
                <a:effectLst/>
                <a:ea typeface="+mn-ea"/>
                <a:cs typeface="+mn-cs"/>
              </a:rPr>
              <a:t>PWLE are able to recognize and identify specific service needs and barriers to services, which can support real and impactful system-level changes. As well, PWLLE are more inclined to use services that involve or are run by peers</a:t>
            </a:r>
            <a:endParaRPr lang="en-US" sz="1200" kern="1200" dirty="0">
              <a:solidFill>
                <a:schemeClr val="tx1"/>
              </a:solidFill>
              <a:effectLst/>
              <a:ea typeface="+mn-ea"/>
              <a:cs typeface="+mn-lt"/>
            </a:endParaRPr>
          </a:p>
          <a:p>
            <a:pPr marL="685800" lvl="1" indent="-228600">
              <a:buFont typeface="+mj-lt"/>
              <a:buAutoNum type="arabicPeriod"/>
            </a:pPr>
            <a:r>
              <a:rPr lang="en-US" sz="1200" b="1" kern="1200" dirty="0">
                <a:solidFill>
                  <a:schemeClr val="tx1"/>
                </a:solidFill>
                <a:effectLst/>
                <a:ea typeface="+mn-ea"/>
                <a:cs typeface="+mn-cs"/>
              </a:rPr>
              <a:t>Builds capacity to respond to people’s needs</a:t>
            </a:r>
            <a:endParaRPr lang="fr-CA" sz="1200" b="1" kern="1200" dirty="0">
              <a:solidFill>
                <a:schemeClr val="tx1"/>
              </a:solidFill>
              <a:effectLst/>
              <a:ea typeface="+mn-ea"/>
              <a:cs typeface="Calibri" panose="020F0502020204030204"/>
            </a:endParaRPr>
          </a:p>
          <a:p>
            <a:pPr marL="1085850" lvl="2" indent="-171450">
              <a:buFontTx/>
              <a:buChar char="-"/>
            </a:pPr>
            <a:r>
              <a:rPr lang="en-US" sz="1200" kern="1200" dirty="0">
                <a:solidFill>
                  <a:schemeClr val="tx1"/>
                </a:solidFill>
                <a:effectLst/>
                <a:ea typeface="+mn-ea"/>
                <a:cs typeface="+mn-cs"/>
              </a:rPr>
              <a:t>The knowledge and expertise of lived experience can be used across sectors. This allows continued support of individuals in a non-stigmatizing, compassionate way, rather than perpetuating stigmatizing practices</a:t>
            </a:r>
            <a:br>
              <a:rPr lang="en-US" sz="1200" kern="1200" dirty="0">
                <a:solidFill>
                  <a:schemeClr val="tx1"/>
                </a:solidFill>
                <a:effectLst/>
                <a:ea typeface="+mn-ea"/>
                <a:cs typeface="+mn-cs"/>
              </a:rPr>
            </a:br>
            <a:endParaRPr lang="en-US" sz="1200" kern="1200" dirty="0">
              <a:solidFill>
                <a:schemeClr val="tx1"/>
              </a:solidFill>
              <a:effectLst/>
              <a:ea typeface="+mn-ea"/>
              <a:cs typeface="+mn-lt"/>
            </a:endParaRPr>
          </a:p>
          <a:p>
            <a:pPr marL="685800" lvl="1" indent="-228600">
              <a:buFont typeface="+mj-lt"/>
              <a:buAutoNum type="arabicPeriod"/>
            </a:pPr>
            <a:r>
              <a:rPr lang="en-US" sz="1200" b="1" kern="1200" dirty="0">
                <a:solidFill>
                  <a:schemeClr val="tx1"/>
                </a:solidFill>
                <a:effectLst/>
                <a:ea typeface="+mn-ea"/>
                <a:cs typeface="+mn-cs"/>
              </a:rPr>
              <a:t>Improves system navigation for supports and services</a:t>
            </a:r>
            <a:endParaRPr lang="fr-CA" sz="1200" b="1" kern="1200" dirty="0">
              <a:solidFill>
                <a:schemeClr val="tx1"/>
              </a:solidFill>
              <a:effectLst/>
              <a:ea typeface="+mn-ea"/>
              <a:cs typeface="Calibri" panose="020F0502020204030204"/>
            </a:endParaRPr>
          </a:p>
          <a:p>
            <a:pPr marL="1085850" lvl="2" indent="-171450">
              <a:buFontTx/>
              <a:buChar char="-"/>
            </a:pPr>
            <a:r>
              <a:rPr lang="en-US" sz="1200" kern="1200" dirty="0">
                <a:solidFill>
                  <a:schemeClr val="tx1"/>
                </a:solidFill>
                <a:effectLst/>
                <a:ea typeface="+mn-ea"/>
                <a:cs typeface="+mn-cs"/>
              </a:rPr>
              <a:t>PWLE can identify barriers they’ve faced when accessing services - this knowledge can support improvements to system navigation</a:t>
            </a:r>
            <a:br>
              <a:rPr lang="en-US" sz="1200" kern="1200" dirty="0">
                <a:solidFill>
                  <a:schemeClr val="tx1"/>
                </a:solidFill>
                <a:effectLst/>
                <a:ea typeface="+mn-ea"/>
                <a:cs typeface="+mn-cs"/>
              </a:rPr>
            </a:br>
            <a:endParaRPr lang="en-US" sz="1200" kern="1200" dirty="0">
              <a:solidFill>
                <a:schemeClr val="tx1"/>
              </a:solidFill>
              <a:effectLst/>
              <a:ea typeface="+mn-ea"/>
              <a:cs typeface="+mn-lt"/>
            </a:endParaRPr>
          </a:p>
          <a:p>
            <a:pPr marL="685800" lvl="1" indent="-228600">
              <a:buFont typeface="+mj-lt"/>
              <a:buAutoNum type="arabicPeriod"/>
            </a:pPr>
            <a:r>
              <a:rPr lang="en-US" sz="1200" b="1" kern="1200" dirty="0">
                <a:solidFill>
                  <a:schemeClr val="tx1"/>
                </a:solidFill>
                <a:effectLst/>
                <a:ea typeface="+mn-ea"/>
                <a:cs typeface="+mn-cs"/>
              </a:rPr>
              <a:t>Empowers individuals to lead the conversation around their own substance use health goals</a:t>
            </a:r>
            <a:endParaRPr lang="fr-CA" sz="1200" b="1" kern="1200" dirty="0">
              <a:solidFill>
                <a:schemeClr val="tx1"/>
              </a:solidFill>
              <a:effectLst/>
              <a:ea typeface="+mn-ea"/>
              <a:cs typeface="Calibri" panose="020F0502020204030204"/>
            </a:endParaRPr>
          </a:p>
          <a:p>
            <a:pPr marL="1085850" lvl="2" indent="-171450">
              <a:buFontTx/>
              <a:buChar char="-"/>
            </a:pPr>
            <a:r>
              <a:rPr lang="en-US" sz="1200" kern="1200" dirty="0">
                <a:solidFill>
                  <a:schemeClr val="tx1"/>
                </a:solidFill>
                <a:effectLst/>
                <a:ea typeface="+mn-ea"/>
                <a:cs typeface="+mn-cs"/>
              </a:rPr>
              <a:t>Shifting to a strengths-based, person-led approach, allows for individuals to be met where they’re at, and identify their own self-determined goals, rather than expectations or deadlines imposed on them by the health-care system</a:t>
            </a:r>
            <a:br>
              <a:rPr lang="en-US" sz="1200" kern="1200" dirty="0">
                <a:solidFill>
                  <a:schemeClr val="tx1"/>
                </a:solidFill>
                <a:effectLst/>
                <a:ea typeface="+mn-ea"/>
                <a:cs typeface="+mn-cs"/>
              </a:rPr>
            </a:br>
            <a:endParaRPr lang="en-US" sz="1200" kern="1200" dirty="0">
              <a:solidFill>
                <a:schemeClr val="tx1"/>
              </a:solidFill>
              <a:effectLst/>
              <a:ea typeface="+mn-ea"/>
              <a:cs typeface="+mn-lt"/>
            </a:endParaRPr>
          </a:p>
          <a:p>
            <a:pPr marL="685800" lvl="1" indent="-228600">
              <a:buFont typeface="+mj-lt"/>
              <a:buAutoNum type="arabicPeriod"/>
            </a:pPr>
            <a:r>
              <a:rPr lang="en-US" sz="1200" b="1" kern="1200" dirty="0">
                <a:solidFill>
                  <a:schemeClr val="tx1"/>
                </a:solidFill>
                <a:effectLst/>
                <a:ea typeface="+mn-ea"/>
                <a:cs typeface="+mn-cs"/>
              </a:rPr>
              <a:t>Peer roles in health care settings allow for clients to experience interactions and sup port from someone who understands them</a:t>
            </a:r>
            <a:endParaRPr lang="fr-CA" sz="1200" b="1" kern="1200" dirty="0">
              <a:solidFill>
                <a:schemeClr val="tx1"/>
              </a:solidFill>
              <a:effectLst/>
              <a:ea typeface="+mn-ea"/>
              <a:cs typeface="Calibri" panose="020F0502020204030204"/>
            </a:endParaRPr>
          </a:p>
          <a:p>
            <a:pPr marL="1085850" lvl="2" indent="-171450">
              <a:buFontTx/>
              <a:buChar char="-"/>
            </a:pPr>
            <a:r>
              <a:rPr lang="en-US" sz="1200" kern="1200" dirty="0">
                <a:solidFill>
                  <a:schemeClr val="tx1"/>
                </a:solidFill>
                <a:effectLst/>
                <a:ea typeface="+mn-ea"/>
                <a:cs typeface="+mn-cs"/>
              </a:rPr>
              <a:t>Power imbalances are reduced when there are visible roles for PWLLE, and the benefits of being heard and understood by peers are recognized. Peer support is an invaluable part of our health and social service systems.</a:t>
            </a:r>
            <a:br>
              <a:rPr lang="en-US" sz="1200" kern="1200" dirty="0">
                <a:solidFill>
                  <a:schemeClr val="tx1"/>
                </a:solidFill>
                <a:effectLst/>
                <a:ea typeface="+mn-ea"/>
                <a:cs typeface="+mn-cs"/>
              </a:rPr>
            </a:br>
            <a:endParaRPr lang="en-US" sz="1200" kern="1200" dirty="0">
              <a:solidFill>
                <a:schemeClr val="tx1"/>
              </a:solidFill>
              <a:effectLst/>
              <a:ea typeface="+mn-ea"/>
              <a:cs typeface="+mn-lt"/>
            </a:endParaRPr>
          </a:p>
          <a:p>
            <a:pPr marL="685800" lvl="1" indent="-228600">
              <a:buFont typeface="+mj-lt"/>
              <a:buAutoNum type="arabicPeriod"/>
            </a:pPr>
            <a:r>
              <a:rPr lang="en-US" sz="1200" b="1" kern="1200" dirty="0">
                <a:solidFill>
                  <a:schemeClr val="tx1"/>
                </a:solidFill>
                <a:effectLst/>
                <a:ea typeface="+mn-ea"/>
                <a:cs typeface="+mn-cs"/>
              </a:rPr>
              <a:t>Engaging PWUD provides </a:t>
            </a:r>
            <a:r>
              <a:rPr lang="en-US" b="1" dirty="0"/>
              <a:t>understanding</a:t>
            </a:r>
            <a:r>
              <a:rPr lang="en-US" sz="1200" b="1" kern="1200" dirty="0">
                <a:solidFill>
                  <a:schemeClr val="tx1"/>
                </a:solidFill>
                <a:effectLst/>
                <a:ea typeface="+mn-ea"/>
                <a:cs typeface="+mn-cs"/>
              </a:rPr>
              <a:t> of </a:t>
            </a:r>
            <a:r>
              <a:rPr lang="en-US" b="1" dirty="0"/>
              <a:t>the current</a:t>
            </a:r>
            <a:r>
              <a:rPr lang="en-US" sz="1200" b="1" kern="1200" dirty="0">
                <a:solidFill>
                  <a:schemeClr val="tx1"/>
                </a:solidFill>
                <a:effectLst/>
                <a:ea typeface="+mn-ea"/>
                <a:cs typeface="+mn-cs"/>
              </a:rPr>
              <a:t> drug landscape</a:t>
            </a:r>
            <a:endParaRPr lang="fr-CA" sz="1200" b="1" kern="1200" dirty="0">
              <a:solidFill>
                <a:schemeClr val="tx1"/>
              </a:solidFill>
              <a:effectLst/>
              <a:ea typeface="+mn-ea"/>
              <a:cs typeface="Calibri" panose="020F0502020204030204"/>
            </a:endParaRPr>
          </a:p>
          <a:p>
            <a:pPr marL="1085850" lvl="2" indent="-171450">
              <a:buFontTx/>
              <a:buChar char="-"/>
            </a:pPr>
            <a:r>
              <a:rPr lang="en-US" sz="1200" kern="1200" dirty="0">
                <a:solidFill>
                  <a:schemeClr val="tx1"/>
                </a:solidFill>
                <a:effectLst/>
                <a:ea typeface="+mn-ea"/>
                <a:cs typeface="+mn-cs"/>
              </a:rPr>
              <a:t>PWUD can give an accurate picture of the current drug landscape, including the potency of specific drugs that are circulating</a:t>
            </a:r>
            <a:br>
              <a:rPr lang="en-US" sz="1200" kern="1200" dirty="0">
                <a:solidFill>
                  <a:schemeClr val="tx1"/>
                </a:solidFill>
                <a:effectLst/>
                <a:ea typeface="+mn-ea"/>
                <a:cs typeface="+mn-cs"/>
              </a:rPr>
            </a:br>
            <a:endParaRPr lang="en-US" sz="1200" kern="1200" dirty="0">
              <a:solidFill>
                <a:schemeClr val="tx1"/>
              </a:solidFill>
              <a:effectLst/>
              <a:ea typeface="+mn-ea"/>
              <a:cs typeface="+mn-lt"/>
            </a:endParaRPr>
          </a:p>
          <a:p>
            <a:pPr marL="685800" lvl="1" indent="-228600">
              <a:buFont typeface="+mj-lt"/>
              <a:buAutoNum type="arabicPeriod"/>
            </a:pPr>
            <a:r>
              <a:rPr lang="en-US" sz="1200" b="1" kern="1200" dirty="0">
                <a:solidFill>
                  <a:schemeClr val="tx1"/>
                </a:solidFill>
                <a:effectLst/>
                <a:ea typeface="+mn-ea"/>
                <a:cs typeface="+mn-cs"/>
              </a:rPr>
              <a:t>Increases the health and wellness of people living in Canada</a:t>
            </a:r>
            <a:endParaRPr lang="fr-CA" sz="1200" b="1" kern="1200" dirty="0">
              <a:solidFill>
                <a:schemeClr val="tx1"/>
              </a:solidFill>
              <a:effectLst/>
              <a:ea typeface="+mn-ea"/>
              <a:cs typeface="Calibri" panose="020F0502020204030204"/>
            </a:endParaRPr>
          </a:p>
          <a:p>
            <a:pPr marL="1085850" lvl="2" indent="-171450">
              <a:buFontTx/>
              <a:buChar char="-"/>
            </a:pPr>
            <a:r>
              <a:rPr lang="en-US" sz="1200" kern="1200" dirty="0">
                <a:solidFill>
                  <a:schemeClr val="tx1"/>
                </a:solidFill>
                <a:effectLst/>
                <a:ea typeface="+mn-ea"/>
                <a:cs typeface="+mn-cs"/>
              </a:rPr>
              <a:t>All of the benefits listed here result in improved health and wellness for PWLLE</a:t>
            </a:r>
            <a:endParaRPr lang="fr-CA" sz="1200" kern="1200" dirty="0">
              <a:solidFill>
                <a:schemeClr val="tx1"/>
              </a:solidFill>
              <a:effectLst/>
              <a:cs typeface="Calibri" panose="020F0502020204030204"/>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60</a:t>
            </a:fld>
            <a:endParaRPr lang="fr-CA"/>
          </a:p>
        </p:txBody>
      </p:sp>
    </p:spTree>
    <p:extLst>
      <p:ext uri="{BB962C8B-B14F-4D97-AF65-F5344CB8AC3E}">
        <p14:creationId xmlns:p14="http://schemas.microsoft.com/office/powerpoint/2010/main" val="69316653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Speaking Notes: </a:t>
            </a:r>
          </a:p>
          <a:p>
            <a:pPr marL="171450" indent="-171450">
              <a:buFontTx/>
              <a:buChar char="-"/>
            </a:pPr>
            <a:r>
              <a:rPr lang="en-US" b="0" dirty="0"/>
              <a:t>Read the quotes (on the slide) shared by people with lived/living experience of substance use:</a:t>
            </a:r>
          </a:p>
          <a:p>
            <a:pPr marL="628650" lvl="1" indent="-171450">
              <a:buFontTx/>
              <a:buChar char="-"/>
            </a:pPr>
            <a:r>
              <a:rPr lang="en-US" b="0" dirty="0"/>
              <a:t>Be critical about what is written in people’s files and how it may be framing your assumptions of them</a:t>
            </a:r>
          </a:p>
          <a:p>
            <a:pPr marL="628650" lvl="1" indent="-171450">
              <a:buFontTx/>
              <a:buChar char="-"/>
            </a:pPr>
            <a:r>
              <a:rPr lang="en-US" b="0" dirty="0"/>
              <a:t>Attend harm reduction and sensitivity training</a:t>
            </a:r>
          </a:p>
          <a:p>
            <a:pPr marL="628650" lvl="1" indent="-171450">
              <a:buFontTx/>
              <a:buChar char="-"/>
            </a:pPr>
            <a:r>
              <a:rPr lang="en-US" b="0" dirty="0"/>
              <a:t>Understand people’s cultural backgrounds</a:t>
            </a:r>
          </a:p>
          <a:p>
            <a:pPr marL="628650" lvl="1" indent="-171450">
              <a:buFontTx/>
              <a:buChar char="-"/>
            </a:pPr>
            <a:r>
              <a:rPr lang="en-US" b="0" dirty="0"/>
              <a:t>If your organization has a group of PWLLE, work with them to do an assessment of your organization</a:t>
            </a:r>
          </a:p>
          <a:p>
            <a:pPr marL="628650" lvl="1" indent="-171450">
              <a:buFontTx/>
              <a:buChar char="-"/>
            </a:pPr>
            <a:r>
              <a:rPr lang="en-US" b="0" dirty="0"/>
              <a:t>If you don’t have a group of PWLLE, create one! Consult with other groups that are peer led.</a:t>
            </a:r>
          </a:p>
          <a:p>
            <a:pPr marL="628650" lvl="1" indent="-171450">
              <a:buFontTx/>
              <a:buChar char="-"/>
            </a:pPr>
            <a:r>
              <a:rPr lang="en-US" b="0" dirty="0"/>
              <a:t>Get to know the people who use your services</a:t>
            </a:r>
          </a:p>
          <a:p>
            <a:pPr marL="628650" lvl="1" indent="-171450">
              <a:buFontTx/>
              <a:buChar char="-"/>
            </a:pPr>
            <a:r>
              <a:rPr lang="en-US" sz="1200" kern="1200" dirty="0">
                <a:solidFill>
                  <a:schemeClr val="tx1"/>
                </a:solidFill>
                <a:latin typeface="+mn-lt"/>
                <a:ea typeface="+mn-ea"/>
                <a:cs typeface="+mn-cs"/>
              </a:rPr>
              <a:t>Supporting PWLLE in meaningful leadership roles means not just creating the openings but building their capacity, skills, comfort and confidence</a:t>
            </a:r>
          </a:p>
          <a:p>
            <a:pPr marL="628650" lvl="1" indent="-171450">
              <a:buFontTx/>
              <a:buChar char="-"/>
            </a:pPr>
            <a:r>
              <a:rPr lang="en-US" sz="1200" kern="1200" dirty="0">
                <a:solidFill>
                  <a:schemeClr val="tx1"/>
                </a:solidFill>
                <a:latin typeface="+mn-lt"/>
                <a:ea typeface="+mn-ea"/>
                <a:cs typeface="+mn-cs"/>
              </a:rPr>
              <a:t>Educate yourself on being anti-racist, and be inclusive of all people (e.g., use the pronouns a person provides)</a:t>
            </a:r>
          </a:p>
          <a:p>
            <a:pPr marL="628650" lvl="1" indent="-171450">
              <a:buFontTx/>
              <a:buChar char="-"/>
            </a:pPr>
            <a:r>
              <a:rPr lang="en-US" sz="1200" kern="1200" dirty="0">
                <a:solidFill>
                  <a:schemeClr val="tx1"/>
                </a:solidFill>
                <a:latin typeface="+mn-lt"/>
                <a:ea typeface="+mn-ea"/>
                <a:cs typeface="+mn-cs"/>
              </a:rPr>
              <a:t>Tell police officers to remove their badge and resort to being a human being</a:t>
            </a:r>
          </a:p>
          <a:p>
            <a:pPr marL="628650" lvl="1" indent="-171450">
              <a:buFontTx/>
              <a:buChar char="-"/>
            </a:pPr>
            <a:r>
              <a:rPr lang="en-US" sz="1200" kern="1200" dirty="0">
                <a:solidFill>
                  <a:schemeClr val="tx1"/>
                </a:solidFill>
                <a:latin typeface="+mn-lt"/>
                <a:ea typeface="+mn-ea"/>
                <a:cs typeface="+mn-cs"/>
              </a:rPr>
              <a:t>Explain terms of reference (e.g., tokenism) so that everyone can participate fully in discussions</a:t>
            </a:r>
          </a:p>
          <a:p>
            <a:pPr marL="628650" lvl="1" indent="-171450">
              <a:buFontTx/>
              <a:buChar char="-"/>
            </a:pPr>
            <a:r>
              <a:rPr lang="en-US" b="0" dirty="0"/>
              <a:t>Understand stages of change theories and when someone is ready to do something</a:t>
            </a:r>
          </a:p>
          <a:p>
            <a:pPr marL="628650" lvl="1" indent="-171450">
              <a:buFontTx/>
              <a:buChar char="-"/>
            </a:pPr>
            <a:r>
              <a:rPr lang="en-US" b="0" dirty="0"/>
              <a:t>Acknowledge that everyone has a different readiness for change, and this must be respected</a:t>
            </a:r>
          </a:p>
          <a:p>
            <a:pPr marL="628650" lvl="1" indent="-171450">
              <a:buFontTx/>
              <a:buChar char="-"/>
            </a:pPr>
            <a:r>
              <a:rPr lang="en-US" b="0" dirty="0"/>
              <a:t>Stigma goes beyond substance use; all forms of discrimination are harmful to PWUD</a:t>
            </a:r>
          </a:p>
          <a:p>
            <a:pPr marL="171450" lvl="0" indent="-171450">
              <a:buFontTx/>
              <a:buChar char="-"/>
            </a:pPr>
            <a:endParaRPr lang="en-US" b="0" dirty="0"/>
          </a:p>
          <a:p>
            <a:pPr marL="0" lvl="0" indent="0">
              <a:buFontTx/>
              <a:buNone/>
            </a:pPr>
            <a:r>
              <a:rPr lang="en-US" b="1" dirty="0"/>
              <a:t>Instructions</a:t>
            </a:r>
            <a:r>
              <a:rPr lang="en-US" b="0" dirty="0"/>
              <a:t>:</a:t>
            </a:r>
          </a:p>
          <a:p>
            <a:pPr marL="171450" indent="-171450">
              <a:buFontTx/>
              <a:buChar char="-"/>
            </a:pPr>
            <a:r>
              <a:rPr lang="en-US" dirty="0"/>
              <a:t>Play the audio clip in the bottom right corner of the slide</a:t>
            </a:r>
            <a:endParaRPr lang="en-US" i="1" dirty="0"/>
          </a:p>
          <a:p>
            <a:pPr marL="171450" indent="-171450">
              <a:buFontTx/>
              <a:buChar char="-"/>
            </a:pPr>
            <a:r>
              <a:rPr lang="en-US" i="1" dirty="0"/>
              <a:t>Note that this audio was shared by a person of lived/living experience of substance use.</a:t>
            </a:r>
            <a:endParaRPr lang="en-CA" dirty="0"/>
          </a:p>
          <a:p>
            <a:pPr marL="1200150" lvl="2" indent="-285750">
              <a:buFont typeface="Calibri,Sans-Serif"/>
              <a:buChar char="-"/>
            </a:pPr>
            <a:r>
              <a:rPr lang="en-US" dirty="0"/>
              <a:t>Audio 1: Stigma Is 03 – Wanda </a:t>
            </a:r>
          </a:p>
          <a:p>
            <a:pPr marL="1200150" lvl="2" indent="-285750">
              <a:buFont typeface="Calibri,Sans-Serif"/>
              <a:buChar char="-"/>
            </a:pPr>
            <a:r>
              <a:rPr lang="en-US" dirty="0"/>
              <a:t>Audio 2: When I Experience Stigma – multiple voices</a:t>
            </a:r>
          </a:p>
          <a:p>
            <a:endParaRPr lang="en-US" dirty="0"/>
          </a:p>
          <a:p>
            <a:pPr marL="171450" indent="-171450">
              <a:buFontTx/>
              <a:buChar char="-"/>
            </a:pPr>
            <a:r>
              <a:rPr lang="en-CA" sz="1200" kern="1200" dirty="0">
                <a:solidFill>
                  <a:schemeClr val="tx1"/>
                </a:solidFill>
                <a:effectLst/>
                <a:latin typeface="+mn-lt"/>
                <a:ea typeface="+mn-ea"/>
                <a:cs typeface="+mn-cs"/>
              </a:rPr>
              <a:t>These suggestions are available </a:t>
            </a:r>
            <a:r>
              <a:rPr lang="en-CA" sz="1200" kern="1200" baseline="0" dirty="0">
                <a:solidFill>
                  <a:schemeClr val="tx1"/>
                </a:solidFill>
                <a:effectLst/>
                <a:latin typeface="+mn-lt"/>
                <a:ea typeface="+mn-ea"/>
                <a:cs typeface="+mn-cs"/>
              </a:rPr>
              <a:t>on </a:t>
            </a:r>
            <a:r>
              <a:rPr lang="en-CA" sz="1200" b="1" kern="1200" baseline="0" dirty="0">
                <a:solidFill>
                  <a:schemeClr val="tx1"/>
                </a:solidFill>
                <a:effectLst/>
                <a:latin typeface="+mn-lt"/>
                <a:ea typeface="+mn-ea"/>
                <a:cs typeface="+mn-cs"/>
              </a:rPr>
              <a:t>page 15 </a:t>
            </a:r>
            <a:r>
              <a:rPr lang="en-CA" sz="1200" kern="1200" baseline="0" dirty="0">
                <a:solidFill>
                  <a:schemeClr val="tx1"/>
                </a:solidFill>
                <a:effectLst/>
                <a:latin typeface="+mn-lt"/>
                <a:ea typeface="+mn-ea"/>
                <a:cs typeface="+mn-cs"/>
              </a:rPr>
              <a:t>of the participant workbook</a:t>
            </a:r>
            <a:r>
              <a:rPr lang="en-CA" dirty="0"/>
              <a:t> </a:t>
            </a:r>
            <a:endParaRPr lang="en-CA" dirty="0">
              <a:latin typeface="+mn-lt"/>
              <a:cs typeface="Calibri"/>
            </a:endParaRPr>
          </a:p>
          <a:p>
            <a:endParaRPr lang="fr-CA" dirty="0"/>
          </a:p>
          <a:p>
            <a:endParaRPr lang="en-US" b="1" dirty="0">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61</a:t>
            </a:fld>
            <a:endParaRPr lang="fr-CA"/>
          </a:p>
        </p:txBody>
      </p:sp>
    </p:spTree>
    <p:extLst>
      <p:ext uri="{BB962C8B-B14F-4D97-AF65-F5344CB8AC3E}">
        <p14:creationId xmlns:p14="http://schemas.microsoft.com/office/powerpoint/2010/main" val="481113453"/>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Speaking Notes: </a:t>
            </a:r>
          </a:p>
          <a:p>
            <a:pPr marL="171450" indent="-171450">
              <a:buFontTx/>
              <a:buChar char="-"/>
            </a:pPr>
            <a:r>
              <a:rPr lang="en-US" b="0" i="1" dirty="0"/>
              <a:t>Harm Reduction Fundamentals </a:t>
            </a:r>
            <a:r>
              <a:rPr lang="en-US" b="0" dirty="0"/>
              <a:t>by CATIE</a:t>
            </a:r>
          </a:p>
          <a:p>
            <a:pPr marL="171450" indent="-171450">
              <a:buFontTx/>
              <a:buChar char="-"/>
            </a:pPr>
            <a:r>
              <a:rPr lang="en-US" sz="1200" kern="1200" dirty="0">
                <a:solidFill>
                  <a:schemeClr val="tx1"/>
                </a:solidFill>
                <a:latin typeface="+mn-lt"/>
                <a:ea typeface="+mn-ea"/>
                <a:cs typeface="+mn-cs"/>
              </a:rPr>
              <a:t>This free online toolkit provides foundational information on harm reduction for service providers working with PWUD.</a:t>
            </a:r>
            <a:br>
              <a:rPr lang="en-US" sz="1200" kern="1200" dirty="0">
                <a:solidFill>
                  <a:schemeClr val="tx1"/>
                </a:solidFill>
                <a:latin typeface="+mn-lt"/>
                <a:ea typeface="+mn-ea"/>
                <a:cs typeface="Calibri"/>
              </a:rPr>
            </a:br>
            <a:endParaRPr lang="en-US" sz="1200" kern="1200" dirty="0">
              <a:solidFill>
                <a:schemeClr val="tx1"/>
              </a:solidFill>
              <a:latin typeface="+mn-lt"/>
              <a:ea typeface="+mn-ea"/>
              <a:cs typeface="Calibri"/>
            </a:endParaRPr>
          </a:p>
          <a:p>
            <a:pPr marL="171450" indent="-171450">
              <a:buFontTx/>
              <a:buChar char="-"/>
            </a:pPr>
            <a:r>
              <a:rPr lang="en-US" sz="1200" kern="1200" dirty="0">
                <a:solidFill>
                  <a:schemeClr val="tx1"/>
                </a:solidFill>
                <a:latin typeface="+mn-lt"/>
                <a:ea typeface="+mn-ea"/>
                <a:cs typeface="+mn-cs"/>
              </a:rPr>
              <a:t>It is made up of 4 units which can be accessed individually or completed together for personal or organizational training.</a:t>
            </a:r>
            <a:r>
              <a:rPr lang="en-US" dirty="0"/>
              <a:t> </a:t>
            </a:r>
            <a:endParaRPr lang="en-US" sz="1200" kern="1200" dirty="0">
              <a:solidFill>
                <a:schemeClr val="tx1"/>
              </a:solidFill>
              <a:latin typeface="+mn-lt"/>
              <a:cs typeface="Calibri"/>
            </a:endParaRPr>
          </a:p>
          <a:p>
            <a:pPr marL="685800" lvl="1" indent="-228600">
              <a:buAutoNum type="arabicPeriod"/>
            </a:pPr>
            <a:r>
              <a:rPr lang="en-GB" sz="1200" dirty="0">
                <a:solidFill>
                  <a:schemeClr val="tx1">
                    <a:lumMod val="65000"/>
                    <a:lumOff val="35000"/>
                  </a:schemeClr>
                </a:solidFill>
                <a:ea typeface="+mn-lt"/>
                <a:cs typeface="Calibri"/>
              </a:rPr>
              <a:t>Setting a Foundation for Harm Reduction </a:t>
            </a:r>
          </a:p>
          <a:p>
            <a:pPr marL="685800" lvl="1" indent="-228600">
              <a:buAutoNum type="arabicPeriod"/>
            </a:pPr>
            <a:r>
              <a:rPr lang="en-GB" sz="1200" dirty="0">
                <a:solidFill>
                  <a:schemeClr val="tx1">
                    <a:lumMod val="65000"/>
                    <a:lumOff val="35000"/>
                  </a:schemeClr>
                </a:solidFill>
                <a:ea typeface="+mn-lt"/>
                <a:cs typeface="Calibri"/>
              </a:rPr>
              <a:t>Harm Reduction Principles and Practices </a:t>
            </a:r>
          </a:p>
          <a:p>
            <a:pPr marL="685800" lvl="1" indent="-228600">
              <a:buAutoNum type="arabicPeriod"/>
            </a:pPr>
            <a:r>
              <a:rPr lang="en-GB" sz="1200" dirty="0">
                <a:solidFill>
                  <a:schemeClr val="tx1">
                    <a:lumMod val="65000"/>
                    <a:lumOff val="35000"/>
                  </a:schemeClr>
                </a:solidFill>
                <a:ea typeface="+mn-lt"/>
                <a:cs typeface="Calibri"/>
              </a:rPr>
              <a:t>Drug use, Health and Harm Reduction </a:t>
            </a:r>
          </a:p>
          <a:p>
            <a:pPr marL="685800" lvl="1" indent="-228600">
              <a:buAutoNum type="arabicPeriod"/>
            </a:pPr>
            <a:r>
              <a:rPr lang="en-GB" sz="1200" dirty="0">
                <a:solidFill>
                  <a:schemeClr val="tx1">
                    <a:lumMod val="65000"/>
                    <a:lumOff val="35000"/>
                  </a:schemeClr>
                </a:solidFill>
                <a:ea typeface="+mn-lt"/>
                <a:cs typeface="Calibri"/>
              </a:rPr>
              <a:t>Supporting Harm Reduction Service Provider Capacity </a:t>
            </a:r>
            <a:br>
              <a:rPr lang="en-GB" sz="1200" dirty="0">
                <a:solidFill>
                  <a:schemeClr val="tx1">
                    <a:lumMod val="65000"/>
                    <a:lumOff val="35000"/>
                  </a:schemeClr>
                </a:solidFill>
                <a:ea typeface="+mn-lt"/>
                <a:cs typeface="Calibri"/>
              </a:rPr>
            </a:br>
            <a:endParaRPr lang="en-GB" sz="1200" dirty="0">
              <a:solidFill>
                <a:schemeClr val="tx1">
                  <a:lumMod val="65000"/>
                  <a:lumOff val="35000"/>
                </a:schemeClr>
              </a:solidFill>
              <a:ea typeface="+mn-lt"/>
              <a:cs typeface="Calibri"/>
            </a:endParaRPr>
          </a:p>
          <a:p>
            <a:pPr marL="285750" indent="-285750">
              <a:buSzPts val="1300"/>
              <a:buFont typeface="Calibri"/>
              <a:buChar char="-"/>
              <a:defRPr/>
            </a:pPr>
            <a:r>
              <a:rPr lang="en-CA" dirty="0"/>
              <a:t>This</a:t>
            </a:r>
            <a:r>
              <a:rPr lang="en-CA" sz="1200" kern="1200" dirty="0">
                <a:solidFill>
                  <a:schemeClr val="tx1"/>
                </a:solidFill>
                <a:effectLst/>
                <a:ea typeface="+mn-ea"/>
                <a:cs typeface="+mn-cs"/>
              </a:rPr>
              <a:t> tool was developed in collaboration with several peer-led, harm reduction advocacy organizations across Canada (including MHRN)</a:t>
            </a:r>
            <a:endParaRPr lang="fr-CA" sz="1200" kern="1200" dirty="0">
              <a:solidFill>
                <a:schemeClr val="tx1"/>
              </a:solidFill>
              <a:effectLst/>
              <a:latin typeface="+mn-lt"/>
              <a:ea typeface="+mn-ea"/>
              <a:cs typeface="+mn-cs"/>
            </a:endParaRPr>
          </a:p>
          <a:p>
            <a:pPr marL="285750" indent="-285750">
              <a:buSzPts val="1300"/>
              <a:buFont typeface="Calibri"/>
              <a:buChar char="-"/>
              <a:defRPr/>
            </a:pPr>
            <a:r>
              <a:rPr lang="en-CA" sz="1200" kern="1200" dirty="0">
                <a:solidFill>
                  <a:schemeClr val="tx1"/>
                </a:solidFill>
                <a:effectLst/>
                <a:latin typeface="+mn-lt"/>
                <a:ea typeface="+mn-ea"/>
                <a:cs typeface="+mn-cs"/>
              </a:rPr>
              <a:t>The</a:t>
            </a:r>
            <a:r>
              <a:rPr lang="en-CA" sz="1200" kern="1200" baseline="0" dirty="0">
                <a:solidFill>
                  <a:schemeClr val="tx1"/>
                </a:solidFill>
                <a:effectLst/>
                <a:latin typeface="+mn-lt"/>
                <a:ea typeface="+mn-ea"/>
                <a:cs typeface="+mn-cs"/>
              </a:rPr>
              <a:t> link to this tool is available on </a:t>
            </a:r>
            <a:r>
              <a:rPr lang="en-CA" sz="1200" b="1" kern="1200" baseline="0" dirty="0">
                <a:solidFill>
                  <a:schemeClr val="tx1"/>
                </a:solidFill>
                <a:effectLst/>
                <a:latin typeface="+mn-lt"/>
                <a:ea typeface="+mn-ea"/>
                <a:cs typeface="+mn-cs"/>
              </a:rPr>
              <a:t>page 18 </a:t>
            </a:r>
            <a:r>
              <a:rPr lang="en-CA" sz="1200" kern="1200" baseline="0" dirty="0">
                <a:solidFill>
                  <a:schemeClr val="tx1"/>
                </a:solidFill>
                <a:effectLst/>
                <a:latin typeface="+mn-lt"/>
                <a:ea typeface="+mn-ea"/>
                <a:cs typeface="+mn-cs"/>
              </a:rPr>
              <a:t>of the participant workbook</a:t>
            </a:r>
            <a:r>
              <a:rPr lang="en-CA" dirty="0"/>
              <a:t> </a:t>
            </a:r>
            <a:endParaRPr lang="en-CA" dirty="0">
              <a:latin typeface="+mn-lt"/>
              <a:cs typeface="Calibri"/>
            </a:endParaRPr>
          </a:p>
          <a:p>
            <a:endParaRPr lang="fr-CA" sz="1200" dirty="0"/>
          </a:p>
        </p:txBody>
      </p:sp>
      <p:sp>
        <p:nvSpPr>
          <p:cNvPr id="4" name="Slide Number Placeholder 3"/>
          <p:cNvSpPr>
            <a:spLocks noGrp="1"/>
          </p:cNvSpPr>
          <p:nvPr>
            <p:ph type="sldNum" sz="quarter" idx="5"/>
          </p:nvPr>
        </p:nvSpPr>
        <p:spPr/>
        <p:txBody>
          <a:bodyPr/>
          <a:lstStyle/>
          <a:p>
            <a:fld id="{04CF8972-41E8-46F7-B585-CB0E7A81BCBF}" type="slidenum">
              <a:rPr lang="fr-CA" smtClean="0"/>
              <a:t>62</a:t>
            </a:fld>
            <a:endParaRPr lang="fr-CA"/>
          </a:p>
        </p:txBody>
      </p:sp>
    </p:spTree>
    <p:extLst>
      <p:ext uri="{BB962C8B-B14F-4D97-AF65-F5344CB8AC3E}">
        <p14:creationId xmlns:p14="http://schemas.microsoft.com/office/powerpoint/2010/main" val="185196955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Speaking Notes: </a:t>
            </a:r>
            <a:endParaRPr lang="en-US" sz="1200" b="1" kern="1200" dirty="0">
              <a:solidFill>
                <a:schemeClr val="tx1"/>
              </a:solidFill>
              <a:effectLst/>
              <a:cs typeface="Calibri"/>
            </a:endParaRPr>
          </a:p>
          <a:p>
            <a:pPr marL="171450" indent="-171450">
              <a:buFontTx/>
              <a:buChar char="-"/>
            </a:pPr>
            <a:r>
              <a:rPr lang="en-US" i="1" dirty="0"/>
              <a:t>EQUIP Equity Action Kit </a:t>
            </a:r>
            <a:r>
              <a:rPr lang="en-US" dirty="0"/>
              <a:t>by EQUIP Health Care</a:t>
            </a:r>
          </a:p>
          <a:p>
            <a:pPr marL="171450" indent="-171450">
              <a:buFontTx/>
              <a:buChar char="-"/>
            </a:pPr>
            <a:r>
              <a:rPr lang="en-US" dirty="0"/>
              <a:t>This online </a:t>
            </a:r>
            <a:r>
              <a:rPr lang="en-US" sz="1200" kern="1200" dirty="0">
                <a:solidFill>
                  <a:schemeClr val="tx1"/>
                </a:solidFill>
                <a:effectLst/>
                <a:ea typeface="+mn-ea"/>
                <a:cs typeface="+mn-cs"/>
              </a:rPr>
              <a:t>toolkit</a:t>
            </a:r>
            <a:r>
              <a:rPr lang="en-US" sz="1200" kern="1200" baseline="0" dirty="0">
                <a:solidFill>
                  <a:schemeClr val="tx1"/>
                </a:solidFill>
                <a:effectLst/>
                <a:ea typeface="+mn-ea"/>
                <a:cs typeface="+mn-cs"/>
              </a:rPr>
              <a:t> </a:t>
            </a:r>
            <a:r>
              <a:rPr lang="en-US" dirty="0"/>
              <a:t>is designed to</a:t>
            </a:r>
            <a:r>
              <a:rPr lang="en-US" sz="1200" kern="1200" baseline="0" dirty="0">
                <a:solidFill>
                  <a:schemeClr val="tx1"/>
                </a:solidFill>
                <a:effectLst/>
                <a:ea typeface="+mn-ea"/>
                <a:cs typeface="+mn-cs"/>
              </a:rPr>
              <a:t> help health and social service organizations that want to increase equity for service users through policy and procedure change.</a:t>
            </a:r>
            <a:r>
              <a:rPr lang="en-US" dirty="0"/>
              <a:t>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latin typeface="+mn-lt"/>
                <a:ea typeface="+mn-ea"/>
                <a:cs typeface="+mn-cs"/>
              </a:rPr>
              <a:t>This tool helps fill a gap as there are few resources that focus on the implementation aspect of equity focused care.</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latin typeface="+mn-lt"/>
                <a:ea typeface="+mn-ea"/>
                <a:cs typeface="+mn-cs"/>
              </a:rPr>
              <a:t>Can be used by individual teams or by an organization as a whole</a:t>
            </a:r>
            <a:endParaRPr lang="en-US" sz="1200" kern="1200" dirty="0">
              <a:solidFill>
                <a:schemeClr val="tx1"/>
              </a:solidFill>
              <a:latin typeface="+mn-lt"/>
              <a:cs typeface="Calibri"/>
            </a:endParaRPr>
          </a:p>
          <a:p>
            <a:pPr marL="457200" lvl="1" indent="0">
              <a:buFontTx/>
              <a:buNone/>
            </a:pPr>
            <a:endParaRPr lang="en-US" sz="1200" kern="1200" baseline="0" dirty="0">
              <a:solidFill>
                <a:schemeClr val="tx1"/>
              </a:solidFill>
              <a:effectLst/>
              <a:ea typeface="+mn-ea"/>
              <a:cs typeface="Calibri"/>
            </a:endParaRPr>
          </a:p>
          <a:p>
            <a:pPr marL="171450" indent="-171450">
              <a:buFontTx/>
              <a:buChar char="-"/>
            </a:pPr>
            <a:r>
              <a:rPr lang="en-US" sz="1200" kern="1200" baseline="0" dirty="0">
                <a:solidFill>
                  <a:schemeClr val="tx1"/>
                </a:solidFill>
                <a:effectLst/>
                <a:ea typeface="+mn-ea"/>
                <a:cs typeface="+mn-cs"/>
              </a:rPr>
              <a:t>It addresses three areas:</a:t>
            </a:r>
            <a:r>
              <a:rPr lang="en-US" dirty="0"/>
              <a:t> </a:t>
            </a:r>
            <a:endParaRPr lang="en-US" dirty="0">
              <a:cs typeface="Calibri"/>
            </a:endParaRPr>
          </a:p>
          <a:p>
            <a:pPr marL="685800" lvl="1" indent="-228600">
              <a:buAutoNum type="arabicPeriod"/>
            </a:pPr>
            <a:r>
              <a:rPr lang="en-US" sz="1200" kern="1200" baseline="0" dirty="0">
                <a:solidFill>
                  <a:schemeClr val="tx1"/>
                </a:solidFill>
                <a:effectLst/>
                <a:ea typeface="+mn-ea"/>
                <a:cs typeface="+mn-cs"/>
              </a:rPr>
              <a:t>Cultural Safety</a:t>
            </a:r>
            <a:r>
              <a:rPr lang="en-US" dirty="0"/>
              <a:t> </a:t>
            </a:r>
            <a:endParaRPr lang="en-US" sz="1200" kern="1200" baseline="0" dirty="0">
              <a:solidFill>
                <a:schemeClr val="tx1"/>
              </a:solidFill>
              <a:effectLst/>
              <a:ea typeface="+mn-ea"/>
              <a:cs typeface="+mn-cs"/>
            </a:endParaRPr>
          </a:p>
          <a:p>
            <a:pPr marL="685800" lvl="1" indent="-228600">
              <a:buAutoNum type="arabicPeriod"/>
            </a:pPr>
            <a:r>
              <a:rPr lang="en-US" sz="1200" kern="1200" baseline="0" dirty="0">
                <a:solidFill>
                  <a:schemeClr val="tx1"/>
                </a:solidFill>
                <a:effectLst/>
                <a:ea typeface="+mn-ea"/>
                <a:cs typeface="+mn-cs"/>
              </a:rPr>
              <a:t>Substance Use Health/Harm Reduction</a:t>
            </a:r>
            <a:endParaRPr lang="en-US" sz="1200" kern="1200" baseline="0" dirty="0">
              <a:solidFill>
                <a:schemeClr val="tx1"/>
              </a:solidFill>
              <a:effectLst/>
              <a:ea typeface="+mn-ea"/>
              <a:cs typeface="Calibri"/>
            </a:endParaRPr>
          </a:p>
          <a:p>
            <a:pPr marL="685800" lvl="1" indent="-228600">
              <a:buAutoNum type="arabicPeriod"/>
            </a:pPr>
            <a:r>
              <a:rPr lang="en-US" sz="1200" kern="1200" baseline="0" dirty="0">
                <a:solidFill>
                  <a:schemeClr val="tx1"/>
                </a:solidFill>
                <a:effectLst/>
                <a:ea typeface="+mn-ea"/>
                <a:cs typeface="+mn-cs"/>
              </a:rPr>
              <a:t>Trauma-informed care</a:t>
            </a:r>
            <a:r>
              <a:rPr lang="en-US" dirty="0"/>
              <a:t> </a:t>
            </a:r>
            <a:endParaRPr lang="en-US" sz="1200" kern="1200" dirty="0">
              <a:solidFill>
                <a:schemeClr val="tx1"/>
              </a:solidFill>
              <a:effectLst/>
              <a:cs typeface="Calibri"/>
            </a:endParaRPr>
          </a:p>
          <a:p>
            <a:endParaRPr lang="fr-CA" sz="1200" i="1" kern="1200" dirty="0">
              <a:solidFill>
                <a:schemeClr val="tx1"/>
              </a:solidFill>
              <a:effectLs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CA" sz="1200" kern="1200" dirty="0">
                <a:solidFill>
                  <a:schemeClr val="tx1"/>
                </a:solidFill>
                <a:effectLst/>
                <a:latin typeface="+mn-lt"/>
                <a:ea typeface="+mn-ea"/>
                <a:cs typeface="+mn-cs"/>
              </a:rPr>
              <a:t>The</a:t>
            </a:r>
            <a:r>
              <a:rPr lang="en-CA" sz="1200" kern="1200" baseline="0" dirty="0">
                <a:solidFill>
                  <a:schemeClr val="tx1"/>
                </a:solidFill>
                <a:effectLst/>
                <a:latin typeface="+mn-lt"/>
                <a:ea typeface="+mn-ea"/>
                <a:cs typeface="+mn-cs"/>
              </a:rPr>
              <a:t> link to this tool is available on </a:t>
            </a:r>
            <a:r>
              <a:rPr lang="en-CA" sz="1200" b="1" kern="1200" baseline="0" dirty="0">
                <a:solidFill>
                  <a:schemeClr val="tx1"/>
                </a:solidFill>
                <a:effectLst/>
                <a:latin typeface="+mn-lt"/>
                <a:ea typeface="+mn-ea"/>
                <a:cs typeface="+mn-cs"/>
              </a:rPr>
              <a:t>page 19 </a:t>
            </a:r>
            <a:r>
              <a:rPr lang="en-CA" sz="1200" kern="1200" baseline="0" dirty="0">
                <a:solidFill>
                  <a:schemeClr val="tx1"/>
                </a:solidFill>
                <a:effectLst/>
                <a:latin typeface="+mn-lt"/>
                <a:ea typeface="+mn-ea"/>
                <a:cs typeface="+mn-cs"/>
              </a:rPr>
              <a:t>of the participant workbook</a:t>
            </a:r>
            <a:r>
              <a:rPr lang="en-CA"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a:latin typeface="+mn-lt"/>
              <a:cs typeface="Calibri"/>
            </a:endParaRPr>
          </a:p>
          <a:p>
            <a:endParaRPr lang="fr-CA" sz="1200" kern="1200" dirty="0">
              <a:solidFill>
                <a:schemeClr val="tx1"/>
              </a:solidFill>
              <a:effectLst/>
              <a:ea typeface="+mn-ea"/>
              <a:cs typeface="+mn-cs"/>
            </a:endParaRPr>
          </a:p>
        </p:txBody>
      </p:sp>
      <p:sp>
        <p:nvSpPr>
          <p:cNvPr id="4" name="Slide Number Placeholder 3"/>
          <p:cNvSpPr>
            <a:spLocks noGrp="1"/>
          </p:cNvSpPr>
          <p:nvPr>
            <p:ph type="sldNum" sz="quarter" idx="10"/>
          </p:nvPr>
        </p:nvSpPr>
        <p:spPr/>
        <p:txBody>
          <a:bodyPr/>
          <a:lstStyle/>
          <a:p>
            <a:fld id="{04CF8972-41E8-46F7-B585-CB0E7A81BCBF}" type="slidenum">
              <a:rPr lang="en-CA" smtClean="0"/>
              <a:t>63</a:t>
            </a:fld>
            <a:endParaRPr lang="en-CA"/>
          </a:p>
        </p:txBody>
      </p:sp>
    </p:spTree>
    <p:extLst>
      <p:ext uri="{BB962C8B-B14F-4D97-AF65-F5344CB8AC3E}">
        <p14:creationId xmlns:p14="http://schemas.microsoft.com/office/powerpoint/2010/main" val="309368964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cs typeface="Calibri"/>
              </a:rPr>
              <a:t>Instructions</a:t>
            </a:r>
            <a:r>
              <a:rPr lang="en-CA" i="1" dirty="0">
                <a:cs typeface="Calibri"/>
              </a:rPr>
              <a:t>: </a:t>
            </a:r>
          </a:p>
          <a:p>
            <a:pPr marL="171450" indent="-171450">
              <a:buFont typeface="Calibri"/>
              <a:buChar char="-"/>
            </a:pPr>
            <a:r>
              <a:rPr lang="en-CA" dirty="0">
                <a:cs typeface="Calibri"/>
              </a:rPr>
              <a:t>Ask participants if they have any questions, or tools they would like to share.</a:t>
            </a:r>
          </a:p>
          <a:p>
            <a:pPr marL="171450" indent="-171450">
              <a:buFont typeface="Calibri"/>
              <a:buChar char="-"/>
            </a:pPr>
            <a:r>
              <a:rPr lang="en-US" dirty="0">
                <a:cs typeface="Calibri"/>
              </a:rPr>
              <a:t>I</a:t>
            </a:r>
            <a:r>
              <a:rPr lang="en-CA" dirty="0">
                <a:cs typeface="Calibri"/>
              </a:rPr>
              <a:t>f there are other tools relevant to your organization, share them here.</a:t>
            </a:r>
          </a:p>
        </p:txBody>
      </p:sp>
      <p:sp>
        <p:nvSpPr>
          <p:cNvPr id="4" name="Slide Number Placeholder 3"/>
          <p:cNvSpPr>
            <a:spLocks noGrp="1"/>
          </p:cNvSpPr>
          <p:nvPr>
            <p:ph type="sldNum" sz="quarter" idx="5"/>
          </p:nvPr>
        </p:nvSpPr>
        <p:spPr/>
        <p:txBody>
          <a:bodyPr/>
          <a:lstStyle/>
          <a:p>
            <a:fld id="{04CF8972-41E8-46F7-B585-CB0E7A81BCBF}" type="slidenum">
              <a:rPr lang="fr-CA" smtClean="0"/>
              <a:t>64</a:t>
            </a:fld>
            <a:endParaRPr lang="fr-CA"/>
          </a:p>
        </p:txBody>
      </p:sp>
    </p:spTree>
    <p:extLst>
      <p:ext uri="{BB962C8B-B14F-4D97-AF65-F5344CB8AC3E}">
        <p14:creationId xmlns:p14="http://schemas.microsoft.com/office/powerpoint/2010/main" val="146381993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Instructions: </a:t>
            </a:r>
            <a:endParaRPr lang="en-CA" b="1" dirty="0">
              <a:cs typeface="Calibri"/>
            </a:endParaRPr>
          </a:p>
          <a:p>
            <a:pPr marL="171450" indent="-171450">
              <a:buFont typeface="Calibri"/>
              <a:buChar char="-"/>
            </a:pPr>
            <a:r>
              <a:rPr lang="en-CA" dirty="0">
                <a:cs typeface="Calibri"/>
              </a:rPr>
              <a:t>Introduce the third Case Scenario </a:t>
            </a:r>
          </a:p>
        </p:txBody>
      </p:sp>
      <p:sp>
        <p:nvSpPr>
          <p:cNvPr id="4" name="Slide Number Placeholder 3"/>
          <p:cNvSpPr>
            <a:spLocks noGrp="1"/>
          </p:cNvSpPr>
          <p:nvPr>
            <p:ph type="sldNum" sz="quarter" idx="10"/>
          </p:nvPr>
        </p:nvSpPr>
        <p:spPr/>
        <p:txBody>
          <a:bodyPr/>
          <a:lstStyle/>
          <a:p>
            <a:fld id="{04CF8972-41E8-46F7-B585-CB0E7A81BCBF}" type="slidenum">
              <a:rPr lang="en-CA" smtClean="0"/>
              <a:t>65</a:t>
            </a:fld>
            <a:endParaRPr lang="en-CA"/>
          </a:p>
        </p:txBody>
      </p:sp>
    </p:spTree>
    <p:extLst>
      <p:ext uri="{BB962C8B-B14F-4D97-AF65-F5344CB8AC3E}">
        <p14:creationId xmlns:p14="http://schemas.microsoft.com/office/powerpoint/2010/main" val="312352651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Instructions: </a:t>
            </a:r>
          </a:p>
          <a:p>
            <a:pPr>
              <a:defRPr/>
            </a:pPr>
            <a:endParaRPr lang="en-US" b="1" dirty="0"/>
          </a:p>
          <a:p>
            <a:pPr marL="171450" indent="-171450">
              <a:buFontTx/>
              <a:buChar char="-"/>
              <a:defRPr/>
            </a:pPr>
            <a:r>
              <a:rPr lang="en-US" b="0" dirty="0"/>
              <a:t>Provide purpose of this activity (same as previous case scenario):</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ea typeface="+mn-ea"/>
                <a:cs typeface="+mn-cs"/>
              </a:rPr>
              <a:t>To encourage participants to think critically about how to apply harm reduction/substance use health principles in real life scenarios.</a:t>
            </a:r>
            <a:r>
              <a:rPr lang="fr-CA" sz="1200" kern="1200" baseline="0" dirty="0">
                <a:solidFill>
                  <a:schemeClr val="tx1"/>
                </a:solidFill>
                <a:effectLst/>
                <a:ea typeface="+mn-ea"/>
                <a:cs typeface="+mn-cs"/>
              </a:rPr>
              <a:t> </a:t>
            </a:r>
          </a:p>
          <a:p>
            <a:pPr marL="628650" marR="0" lvl="1" indent="-171450" algn="l" defTabSz="914400" rtl="0" eaLnBrk="1" fontAlgn="auto" latinLnBrk="0" hangingPunct="1">
              <a:lnSpc>
                <a:spcPct val="100000"/>
              </a:lnSpc>
              <a:spcBef>
                <a:spcPts val="0"/>
              </a:spcBef>
              <a:spcAft>
                <a:spcPts val="0"/>
              </a:spcAft>
              <a:buClrTx/>
              <a:buSzTx/>
              <a:buFontTx/>
              <a:buChar char="-"/>
              <a:tabLst/>
              <a:defRPr/>
            </a:pPr>
            <a:r>
              <a:rPr lang="en-US" sz="1200" kern="1200" dirty="0">
                <a:solidFill>
                  <a:schemeClr val="tx1"/>
                </a:solidFill>
                <a:effectLst/>
                <a:ea typeface="+mn-ea"/>
                <a:cs typeface="+mn-cs"/>
              </a:rPr>
              <a:t>Aim to create a space for shared learning and to consider different perspectives</a:t>
            </a:r>
            <a:r>
              <a:rPr lang="en-US" sz="1200" kern="1200" baseline="0" dirty="0">
                <a:solidFill>
                  <a:schemeClr val="tx1"/>
                </a:solidFill>
                <a:effectLst/>
                <a:ea typeface="+mn-ea"/>
                <a:cs typeface="+mn-cs"/>
              </a:rPr>
              <a:t>.</a:t>
            </a:r>
            <a:endParaRPr lang="fr-CA" sz="1200" kern="1200" dirty="0">
              <a:solidFill>
                <a:schemeClr val="tx1"/>
              </a:solidFill>
              <a:effectLst/>
              <a:ea typeface="+mn-ea"/>
              <a:cs typeface="+mn-cs"/>
            </a:endParaRPr>
          </a:p>
          <a:p>
            <a:pPr marL="628650" lvl="1" indent="-171450">
              <a:buFontTx/>
              <a:buChar char="-"/>
              <a:defRPr/>
            </a:pPr>
            <a:endParaRPr lang="en-US" b="0" dirty="0"/>
          </a:p>
          <a:p>
            <a:pPr marL="171450" indent="-171450">
              <a:buFontTx/>
              <a:buChar char="-"/>
              <a:defRPr/>
            </a:pPr>
            <a:r>
              <a:rPr lang="en-US" b="0" dirty="0"/>
              <a:t>Present instructions outlined on slide (</a:t>
            </a:r>
            <a:r>
              <a:rPr lang="en-US" b="0" u="sng" dirty="0"/>
              <a:t>different</a:t>
            </a:r>
            <a:r>
              <a:rPr lang="en-US" b="0" dirty="0"/>
              <a:t> from previous case scenarios):</a:t>
            </a:r>
          </a:p>
          <a:p>
            <a:pPr marL="685800" lvl="1" indent="-228600">
              <a:buFont typeface="+mj-lt"/>
              <a:buAutoNum type="arabicPeriod"/>
            </a:pPr>
            <a:r>
              <a:rPr lang="en-US" sz="1200" kern="1200" dirty="0">
                <a:solidFill>
                  <a:schemeClr val="tx1"/>
                </a:solidFill>
                <a:effectLst/>
                <a:ea typeface="+mn-ea"/>
                <a:cs typeface="+mn-cs"/>
              </a:rPr>
              <a:t>After reading the case scenario, participants will take time to independently brainstorm answers to the discussion questions.</a:t>
            </a:r>
            <a:endParaRPr lang="fr-CA" sz="1200" kern="1200" dirty="0">
              <a:solidFill>
                <a:schemeClr val="tx1"/>
              </a:solidFill>
              <a:effectLst/>
              <a:ea typeface="+mn-ea"/>
              <a:cs typeface="+mn-cs"/>
            </a:endParaRPr>
          </a:p>
          <a:p>
            <a:pPr marL="685800" lvl="1" indent="-228600">
              <a:buFont typeface="+mj-lt"/>
              <a:buAutoNum type="arabicPeriod"/>
            </a:pPr>
            <a:r>
              <a:rPr lang="en-US" sz="1200" kern="1200" dirty="0">
                <a:solidFill>
                  <a:schemeClr val="tx1"/>
                </a:solidFill>
                <a:effectLst/>
                <a:ea typeface="+mn-ea"/>
                <a:cs typeface="+mn-cs"/>
              </a:rPr>
              <a:t>Then come back together to have a group discussion</a:t>
            </a:r>
          </a:p>
          <a:p>
            <a:pPr marL="685800" lvl="1" indent="-228600">
              <a:buFont typeface="+mj-lt"/>
              <a:buAutoNum type="arabicPeriod"/>
            </a:pPr>
            <a:r>
              <a:rPr lang="en-US" sz="1200" kern="1200" dirty="0">
                <a:solidFill>
                  <a:schemeClr val="tx1"/>
                </a:solidFill>
                <a:effectLst/>
                <a:ea typeface="+mn-ea"/>
                <a:cs typeface="+mn-cs"/>
              </a:rPr>
              <a:t>Any questions?</a:t>
            </a:r>
            <a:endParaRPr lang="fr-CA" sz="1200" kern="1200" dirty="0">
              <a:solidFill>
                <a:schemeClr val="tx1"/>
              </a:solidFill>
              <a:effectLst/>
              <a:ea typeface="+mn-ea"/>
              <a:cs typeface="+mn-cs"/>
            </a:endParaRPr>
          </a:p>
          <a:p>
            <a:pPr marL="628650" lvl="1" indent="-171450">
              <a:buFontTx/>
              <a:buChar char="-"/>
              <a:defRPr/>
            </a:pPr>
            <a:endParaRPr lang="en-US" b="0" dirty="0"/>
          </a:p>
          <a:p>
            <a:endParaRPr lang="fr-CA" sz="1200" kern="1200" dirty="0">
              <a:solidFill>
                <a:schemeClr val="tx1"/>
              </a:solidFill>
              <a:effectLst/>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66</a:t>
            </a:fld>
            <a:endParaRPr lang="fr-CA"/>
          </a:p>
        </p:txBody>
      </p:sp>
    </p:spTree>
    <p:extLst>
      <p:ext uri="{BB962C8B-B14F-4D97-AF65-F5344CB8AC3E}">
        <p14:creationId xmlns:p14="http://schemas.microsoft.com/office/powerpoint/2010/main" val="356704569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Instructions: </a:t>
            </a:r>
            <a:endParaRPr lang="en-US" dirty="0"/>
          </a:p>
          <a:p>
            <a:pPr marL="171450" indent="-171450">
              <a:buFontTx/>
              <a:buChar char="-"/>
            </a:pPr>
            <a:r>
              <a:rPr lang="en-US" sz="1200" b="0" i="0" u="none" strike="noStrike" kern="1200" baseline="0" dirty="0">
                <a:solidFill>
                  <a:schemeClr val="tx1"/>
                </a:solidFill>
                <a:latin typeface="+mn-lt"/>
                <a:ea typeface="+mn-ea"/>
                <a:cs typeface="+mn-cs"/>
              </a:rPr>
              <a:t>Ask participants if they have any questions about the scenario or group activity</a:t>
            </a:r>
            <a:r>
              <a:rPr lang="en-US" dirty="0"/>
              <a:t> </a:t>
            </a:r>
            <a:endParaRPr lang="en-US" sz="1200" b="0" i="0" u="none" strike="noStrike" kern="1200" baseline="0" dirty="0">
              <a:solidFill>
                <a:schemeClr val="tx1"/>
              </a:solidFill>
              <a:latin typeface="+mn-lt"/>
              <a:ea typeface="+mn-ea"/>
              <a:cs typeface="Calibri"/>
            </a:endParaRPr>
          </a:p>
          <a:p>
            <a:pPr marL="171450" indent="-171450">
              <a:buFontTx/>
              <a:buChar char="-"/>
            </a:pPr>
            <a:r>
              <a:rPr lang="en-US" sz="1200" b="0" i="0" u="none" strike="noStrike" kern="1200" baseline="0" dirty="0">
                <a:solidFill>
                  <a:schemeClr val="tx1"/>
                </a:solidFill>
                <a:latin typeface="+mn-lt"/>
                <a:ea typeface="+mn-ea"/>
                <a:cs typeface="+mn-cs"/>
              </a:rPr>
              <a:t>Prompt participants to use their participant manual to read the scenario (page 16) </a:t>
            </a:r>
          </a:p>
          <a:p>
            <a:pPr marL="171450" indent="-171450">
              <a:buFontTx/>
              <a:buChar char="-"/>
            </a:pPr>
            <a:endParaRPr lang="en-US" sz="1200" b="0" i="0" u="none" strike="noStrike" kern="1200" baseline="0" dirty="0">
              <a:solidFill>
                <a:schemeClr val="tx1"/>
              </a:solidFill>
              <a:latin typeface="+mn-lt"/>
              <a:ea typeface="+mn-ea"/>
              <a:cs typeface="+mn-cs"/>
            </a:endParaRPr>
          </a:p>
          <a:p>
            <a:pPr marL="0" indent="0">
              <a:buFontTx/>
              <a:buNone/>
            </a:pPr>
            <a:r>
              <a:rPr lang="en-US" sz="1200" b="1" i="0" u="none" strike="noStrike" kern="1200" baseline="0" dirty="0">
                <a:solidFill>
                  <a:schemeClr val="tx1"/>
                </a:solidFill>
                <a:latin typeface="+mn-lt"/>
                <a:ea typeface="+mn-ea"/>
                <a:cs typeface="+mn-cs"/>
              </a:rPr>
              <a:t>Discussion Questions + Potential Responses:</a:t>
            </a:r>
          </a:p>
          <a:p>
            <a:pPr marL="228600" indent="-228600">
              <a:buFont typeface="+mj-lt"/>
              <a:buAutoNum type="arabicPeriod"/>
            </a:pPr>
            <a:r>
              <a:rPr lang="en-US" sz="1200" b="0" i="0" u="sng" strike="noStrike" kern="1200" baseline="0" dirty="0">
                <a:solidFill>
                  <a:schemeClr val="tx1"/>
                </a:solidFill>
                <a:latin typeface="+mn-lt"/>
                <a:ea typeface="+mn-ea"/>
                <a:cs typeface="+mn-cs"/>
              </a:rPr>
              <a:t>What are your initial reactions to this situation?</a:t>
            </a:r>
          </a:p>
          <a:p>
            <a:pPr marL="628650" lvl="1" indent="-171450">
              <a:buFontTx/>
              <a:buChar char="-"/>
            </a:pPr>
            <a:r>
              <a:rPr lang="en-US" sz="1200" kern="1200" dirty="0">
                <a:solidFill>
                  <a:schemeClr val="tx1"/>
                </a:solidFill>
                <a:latin typeface="+mn-lt"/>
                <a:ea typeface="+mn-ea"/>
                <a:cs typeface="+mn-cs"/>
              </a:rPr>
              <a:t>Feeling: sad, overwhelmed, angry with the system, unsure what to do, having little control over the situation </a:t>
            </a:r>
          </a:p>
          <a:p>
            <a:pPr marL="628650" lvl="1" indent="-171450">
              <a:buFontTx/>
              <a:buChar char="-"/>
            </a:pPr>
            <a:r>
              <a:rPr lang="en-US" sz="1200" kern="1200" dirty="0">
                <a:solidFill>
                  <a:schemeClr val="tx1"/>
                </a:solidFill>
                <a:latin typeface="+mn-lt"/>
                <a:ea typeface="+mn-ea"/>
                <a:cs typeface="+mn-cs"/>
              </a:rPr>
              <a:t>Acknowledging this is a common occurrence </a:t>
            </a:r>
          </a:p>
          <a:p>
            <a:pPr marL="628650" lvl="1" indent="-171450">
              <a:buFontTx/>
              <a:buChar char="-"/>
            </a:pPr>
            <a:r>
              <a:rPr lang="en-US" sz="1200" kern="1200" dirty="0">
                <a:solidFill>
                  <a:schemeClr val="tx1"/>
                </a:solidFill>
                <a:latin typeface="+mn-lt"/>
                <a:ea typeface="+mn-ea"/>
                <a:cs typeface="+mn-cs"/>
              </a:rPr>
              <a:t>Concern that this practice furthers distrust in the medical system or creates additional harms</a:t>
            </a:r>
            <a:r>
              <a:rPr lang="en-US" dirty="0"/>
              <a:t> </a:t>
            </a:r>
            <a:br>
              <a:rPr lang="en-US" dirty="0"/>
            </a:br>
            <a:endParaRPr lang="en-US" sz="1200" b="0" i="0" u="none" strike="noStrike" kern="1200" baseline="0" dirty="0">
              <a:solidFill>
                <a:schemeClr val="tx1"/>
              </a:solidFill>
              <a:latin typeface="+mn-lt"/>
              <a:cs typeface="Calibri"/>
            </a:endParaRPr>
          </a:p>
          <a:p>
            <a:r>
              <a:rPr lang="en-US" sz="1200" b="0" i="0" u="none" strike="noStrike" kern="1200" baseline="0" dirty="0">
                <a:solidFill>
                  <a:schemeClr val="tx1"/>
                </a:solidFill>
                <a:latin typeface="+mn-lt"/>
                <a:ea typeface="+mn-ea"/>
                <a:cs typeface="+mn-cs"/>
              </a:rPr>
              <a:t>2. </a:t>
            </a:r>
            <a:r>
              <a:rPr lang="en-US" sz="1200" b="0" i="0" u="sng" strike="noStrike" kern="1200" baseline="0" dirty="0">
                <a:solidFill>
                  <a:schemeClr val="tx1"/>
                </a:solidFill>
                <a:latin typeface="+mn-lt"/>
                <a:ea typeface="+mn-ea"/>
                <a:cs typeface="+mn-cs"/>
              </a:rPr>
              <a:t>What are the stigmatizing assumptions present in this scenario?</a:t>
            </a:r>
            <a:r>
              <a:rPr lang="en-US" u="sng" dirty="0"/>
              <a:t> </a:t>
            </a:r>
          </a:p>
          <a:p>
            <a:pPr marL="628650" lvl="1" indent="-171450">
              <a:buFontTx/>
              <a:buChar char="-"/>
            </a:pPr>
            <a:r>
              <a:rPr lang="en-US" sz="1200" kern="1200" dirty="0">
                <a:solidFill>
                  <a:schemeClr val="tx1"/>
                </a:solidFill>
                <a:latin typeface="+mn-lt"/>
                <a:ea typeface="+mn-ea"/>
                <a:cs typeface="+mn-cs"/>
              </a:rPr>
              <a:t>Standard business hours are sufficient</a:t>
            </a:r>
          </a:p>
          <a:p>
            <a:pPr marL="628650" lvl="1" indent="-171450">
              <a:buFontTx/>
              <a:buChar char="-"/>
            </a:pPr>
            <a:r>
              <a:rPr lang="en-US" sz="1200" kern="1200" dirty="0">
                <a:solidFill>
                  <a:schemeClr val="tx1"/>
                </a:solidFill>
                <a:latin typeface="+mn-lt"/>
                <a:ea typeface="+mn-ea"/>
                <a:cs typeface="+mn-cs"/>
              </a:rPr>
              <a:t>Taking away needles increases safety</a:t>
            </a:r>
          </a:p>
          <a:p>
            <a:pPr marL="628650" lvl="1" indent="-171450">
              <a:buFontTx/>
              <a:buChar char="-"/>
            </a:pPr>
            <a:r>
              <a:rPr lang="en-US" sz="1200" kern="1200" dirty="0">
                <a:solidFill>
                  <a:schemeClr val="tx1"/>
                </a:solidFill>
                <a:latin typeface="+mn-lt"/>
                <a:ea typeface="+mn-ea"/>
                <a:cs typeface="+mn-cs"/>
              </a:rPr>
              <a:t>Confiscating equipment will stop people from using drugs</a:t>
            </a:r>
          </a:p>
          <a:p>
            <a:pPr marL="628650" lvl="1" indent="-171450">
              <a:buFontTx/>
              <a:buChar char="-"/>
            </a:pPr>
            <a:r>
              <a:rPr lang="en-US" sz="1200" kern="1200" dirty="0">
                <a:solidFill>
                  <a:schemeClr val="tx1"/>
                </a:solidFill>
                <a:latin typeface="+mn-lt"/>
                <a:ea typeface="+mn-ea"/>
                <a:cs typeface="+mn-cs"/>
              </a:rPr>
              <a:t>PWUD have no self control and will use drugs anywhere</a:t>
            </a:r>
          </a:p>
          <a:p>
            <a:pPr marL="628650" lvl="1" indent="-171450">
              <a:buFontTx/>
              <a:buChar char="-"/>
            </a:pPr>
            <a:endParaRPr lang="en-US" sz="1200" kern="120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3. </a:t>
            </a:r>
            <a:r>
              <a:rPr lang="en-US" sz="1200" b="0" i="0" u="sng" strike="noStrike" kern="1200" baseline="0" dirty="0">
                <a:solidFill>
                  <a:schemeClr val="tx1"/>
                </a:solidFill>
                <a:latin typeface="+mn-lt"/>
                <a:ea typeface="+mn-ea"/>
                <a:cs typeface="+mn-cs"/>
              </a:rPr>
              <a:t>What could be done in this situation, considering the challenges or opportunities </a:t>
            </a:r>
            <a:r>
              <a:rPr lang="en-CA" sz="1200" b="0" i="0" u="sng" strike="noStrike" kern="1200" baseline="0" noProof="0" dirty="0">
                <a:solidFill>
                  <a:schemeClr val="tx1"/>
                </a:solidFill>
                <a:latin typeface="+mn-lt"/>
                <a:ea typeface="+mn-ea"/>
                <a:cs typeface="+mn-cs"/>
              </a:rPr>
              <a:t>you</a:t>
            </a:r>
            <a:r>
              <a:rPr lang="fr-CA" sz="1200" b="0" i="0" u="sng" strike="noStrike" kern="1200" baseline="0" dirty="0">
                <a:solidFill>
                  <a:schemeClr val="tx1"/>
                </a:solidFill>
                <a:latin typeface="+mn-lt"/>
                <a:ea typeface="+mn-ea"/>
                <a:cs typeface="+mn-cs"/>
              </a:rPr>
              <a:t> </a:t>
            </a:r>
            <a:r>
              <a:rPr lang="fr-CA" sz="1200" b="0" i="0" u="sng" strike="noStrike" kern="1200" baseline="0" dirty="0" err="1">
                <a:solidFill>
                  <a:schemeClr val="tx1"/>
                </a:solidFill>
                <a:latin typeface="+mn-lt"/>
                <a:ea typeface="+mn-ea"/>
                <a:cs typeface="+mn-cs"/>
              </a:rPr>
              <a:t>might</a:t>
            </a:r>
            <a:r>
              <a:rPr lang="fr-CA" sz="1200" b="0" i="0" u="sng" strike="noStrike" kern="1200" baseline="0" dirty="0">
                <a:solidFill>
                  <a:schemeClr val="tx1"/>
                </a:solidFill>
                <a:latin typeface="+mn-lt"/>
                <a:ea typeface="+mn-ea"/>
                <a:cs typeface="+mn-cs"/>
              </a:rPr>
              <a:t> </a:t>
            </a:r>
            <a:r>
              <a:rPr lang="fr-CA" sz="1200" b="0" i="0" u="sng" strike="noStrike" kern="1200" baseline="0" dirty="0" err="1">
                <a:solidFill>
                  <a:schemeClr val="tx1"/>
                </a:solidFill>
                <a:latin typeface="+mn-lt"/>
                <a:ea typeface="+mn-ea"/>
                <a:cs typeface="+mn-cs"/>
              </a:rPr>
              <a:t>encounter</a:t>
            </a:r>
            <a:r>
              <a:rPr lang="fr-CA" sz="1200" b="0" i="0" u="sng" strike="noStrike" kern="1200" baseline="0" dirty="0">
                <a:solidFill>
                  <a:schemeClr val="tx1"/>
                </a:solidFill>
                <a:latin typeface="+mn-lt"/>
                <a:ea typeface="+mn-ea"/>
                <a:cs typeface="+mn-cs"/>
              </a:rPr>
              <a:t>?</a:t>
            </a:r>
          </a:p>
          <a:p>
            <a:pPr marL="628650" lvl="1" indent="-171450">
              <a:buFontTx/>
              <a:buChar char="-"/>
            </a:pPr>
            <a:r>
              <a:rPr lang="fr-CA" sz="1200" b="0" i="0" u="none" strike="noStrike" kern="1200" baseline="0" dirty="0">
                <a:solidFill>
                  <a:schemeClr val="tx1"/>
                </a:solidFill>
                <a:latin typeface="+mn-lt"/>
                <a:ea typeface="+mn-ea"/>
                <a:cs typeface="+mn-cs"/>
              </a:rPr>
              <a:t>Potential Actions: </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Collect feedback from PWUD: use this to inform policies and program delivery</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Raise concerns with decision makers: discuss potential policy changes with management</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Provide education to colleagues and management: discuss common myths about substance use, best practices for harm reduction, risks associated with using in unsafe settings</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Partner with local organizations: ensure services and supplies are available after hours</a:t>
            </a:r>
          </a:p>
          <a:p>
            <a:pPr marL="1085850" lvl="2" indent="-171450">
              <a:buFont typeface="Arial" panose="020B0604020202020204" pitchFamily="34" charset="0"/>
              <a:buChar char="•"/>
            </a:pPr>
            <a:r>
              <a:rPr lang="en-US" sz="1200" b="0" kern="1200" dirty="0">
                <a:solidFill>
                  <a:schemeClr val="tx1"/>
                </a:solidFill>
                <a:latin typeface="+mn-lt"/>
                <a:ea typeface="+mn-ea"/>
                <a:cs typeface="+mn-cs"/>
              </a:rPr>
              <a:t>Apply for a federal exemption: allow PWUD to use in the facility </a:t>
            </a:r>
            <a:br>
              <a:rPr lang="en-US" sz="1200" b="0" kern="1200" dirty="0">
                <a:solidFill>
                  <a:schemeClr val="tx1"/>
                </a:solidFill>
                <a:latin typeface="+mn-lt"/>
                <a:ea typeface="+mn-ea"/>
                <a:cs typeface="+mn-cs"/>
              </a:rPr>
            </a:br>
            <a:endParaRPr lang="en-US" sz="1200" b="0" kern="1200" dirty="0">
              <a:solidFill>
                <a:schemeClr val="tx1"/>
              </a:solidFill>
              <a:latin typeface="+mn-lt"/>
              <a:ea typeface="+mn-ea"/>
              <a:cs typeface="+mn-cs"/>
            </a:endParaRPr>
          </a:p>
          <a:p>
            <a:pPr marL="628650" lvl="1" indent="-171450">
              <a:buFontTx/>
              <a:buChar char="-"/>
            </a:pPr>
            <a:r>
              <a:rPr lang="en-US" sz="1200" b="0" kern="1200" dirty="0">
                <a:solidFill>
                  <a:schemeClr val="tx1"/>
                </a:solidFill>
                <a:latin typeface="+mn-lt"/>
                <a:ea typeface="+mn-ea"/>
                <a:cs typeface="+mn-cs"/>
              </a:rPr>
              <a:t>Potential Challenges:</a:t>
            </a:r>
          </a:p>
          <a:p>
            <a:pPr marL="1085850" lvl="2" indent="-171450">
              <a:buFont typeface="Arial" panose="020B0604020202020204" pitchFamily="34" charset="0"/>
              <a:buChar char="•"/>
            </a:pPr>
            <a:r>
              <a:rPr lang="en-US" sz="1200" kern="1200" dirty="0">
                <a:solidFill>
                  <a:schemeClr val="tx1"/>
                </a:solidFill>
                <a:latin typeface="+mn-lt"/>
                <a:ea typeface="+mn-ea"/>
                <a:cs typeface="+mn-cs"/>
              </a:rPr>
              <a:t>Lack of knowledge and support from staff, management, or organization on harm reduction (e.g., preventing STBBIs, reducing risk of overdose)</a:t>
            </a:r>
          </a:p>
          <a:p>
            <a:pPr marL="1085850" lvl="2" indent="-171450">
              <a:buFont typeface="Arial" panose="020B0604020202020204" pitchFamily="34" charset="0"/>
              <a:buChar char="•"/>
            </a:pPr>
            <a:r>
              <a:rPr lang="en-US" sz="1200" kern="1200" dirty="0">
                <a:solidFill>
                  <a:schemeClr val="tx1"/>
                </a:solidFill>
                <a:latin typeface="+mn-lt"/>
                <a:ea typeface="+mn-ea"/>
                <a:cs typeface="+mn-cs"/>
              </a:rPr>
              <a:t>Lack of understanding about what safety means for PWUD</a:t>
            </a:r>
          </a:p>
          <a:p>
            <a:pPr marL="1085850" lvl="2" indent="-171450">
              <a:buFont typeface="Arial" panose="020B0604020202020204" pitchFamily="34" charset="0"/>
              <a:buChar char="•"/>
            </a:pPr>
            <a:r>
              <a:rPr lang="en-US" sz="1200" kern="1200" dirty="0">
                <a:solidFill>
                  <a:schemeClr val="tx1"/>
                </a:solidFill>
                <a:latin typeface="+mn-lt"/>
                <a:ea typeface="+mn-ea"/>
                <a:cs typeface="+mn-cs"/>
              </a:rPr>
              <a:t>Service users being criminalized for carrying equipment, possessing or using drugs</a:t>
            </a:r>
          </a:p>
          <a:p>
            <a:pPr marL="1085850" lvl="2" indent="-171450">
              <a:buFont typeface="Arial" panose="020B0604020202020204" pitchFamily="34" charset="0"/>
              <a:buChar char="•"/>
            </a:pPr>
            <a:r>
              <a:rPr lang="en-US" sz="1200" kern="1200" dirty="0">
                <a:solidFill>
                  <a:schemeClr val="tx1"/>
                </a:solidFill>
                <a:latin typeface="+mn-lt"/>
                <a:ea typeface="+mn-ea"/>
                <a:cs typeface="+mn-cs"/>
              </a:rPr>
              <a:t>Legal repercussions for organization </a:t>
            </a:r>
          </a:p>
          <a:p>
            <a:pPr marL="1085850" lvl="2" indent="-171450">
              <a:buFont typeface="Arial" panose="020B0604020202020204" pitchFamily="34" charset="0"/>
              <a:buChar char="•"/>
            </a:pPr>
            <a:r>
              <a:rPr lang="en-US" sz="1200" kern="1200" dirty="0">
                <a:solidFill>
                  <a:schemeClr val="tx1"/>
                </a:solidFill>
                <a:latin typeface="+mn-lt"/>
                <a:ea typeface="+mn-ea"/>
                <a:cs typeface="+mn-cs"/>
              </a:rPr>
              <a:t>Organization being connected to the criminal justice system </a:t>
            </a:r>
          </a:p>
          <a:p>
            <a:endParaRPr lang="en-US" b="1" dirty="0"/>
          </a:p>
          <a:p>
            <a:pPr marL="628650" lvl="1" indent="-171450">
              <a:buFontTx/>
              <a:buChar char="-"/>
            </a:pPr>
            <a:r>
              <a:rPr lang="en-US" b="0" dirty="0"/>
              <a:t>Potential Opportunities:</a:t>
            </a:r>
          </a:p>
          <a:p>
            <a:pPr marL="1085850" lvl="2" indent="-171450">
              <a:buFontTx/>
              <a:buChar char="-"/>
            </a:pPr>
            <a:r>
              <a:rPr lang="en-US" b="0" dirty="0"/>
              <a:t>Knowledge/support from staff, management, or organization in implementing harm reduction policies/practices</a:t>
            </a:r>
          </a:p>
          <a:p>
            <a:pPr marL="1085850" lvl="2" indent="-171450">
              <a:buFontTx/>
              <a:buChar char="-"/>
            </a:pPr>
            <a:r>
              <a:rPr lang="en-US" b="0" dirty="0"/>
              <a:t>Support from community organizations or service providers who have faced similar challenges and can offer guidance</a:t>
            </a:r>
          </a:p>
          <a:p>
            <a:pPr marL="1085850" lvl="2" indent="-171450">
              <a:buFontTx/>
              <a:buChar char="-"/>
            </a:pPr>
            <a:r>
              <a:rPr lang="en-US" b="0" dirty="0"/>
              <a:t>Existence of committees/groups to support change (e.g., communities of practice, PWLLE committee)</a:t>
            </a:r>
          </a:p>
          <a:p>
            <a:pPr marL="628650" lvl="1" indent="-171450">
              <a:buFontTx/>
              <a:buChar char="-"/>
            </a:pPr>
            <a:endParaRPr lang="en-US" b="1" dirty="0"/>
          </a:p>
          <a:p>
            <a:r>
              <a:rPr lang="en-US" b="1" i="0" u="none" strike="noStrike" kern="1200" baseline="0" dirty="0"/>
              <a:t>Additional Discussion Prompt:</a:t>
            </a:r>
            <a:endParaRPr lang="en-US" dirty="0">
              <a:cs typeface="Calibri"/>
            </a:endParaRPr>
          </a:p>
          <a:p>
            <a:pPr marL="171450" indent="-171450">
              <a:buFontTx/>
              <a:buChar char="-"/>
            </a:pPr>
            <a:r>
              <a:rPr lang="en-US" b="0" i="0" u="none" strike="noStrike" kern="1200" baseline="0" dirty="0"/>
              <a:t>Prompt participants to consider the following factors:</a:t>
            </a:r>
          </a:p>
          <a:p>
            <a:pPr marL="628650" lvl="1" indent="-171450">
              <a:buFont typeface="Arial" panose="020B0604020202020204" pitchFamily="34" charset="0"/>
              <a:buChar char="•"/>
            </a:pPr>
            <a:r>
              <a:rPr lang="en-US" b="0" i="0" u="none" strike="noStrike" kern="1200" baseline="0" dirty="0"/>
              <a:t>knowledge of substance use health</a:t>
            </a:r>
          </a:p>
          <a:p>
            <a:pPr marL="628650" lvl="1" indent="-171450">
              <a:buFont typeface="Arial" panose="020B0604020202020204" pitchFamily="34" charset="0"/>
              <a:buChar char="•"/>
            </a:pPr>
            <a:r>
              <a:rPr lang="en-US" b="0" i="0" u="none" strike="noStrike" kern="1200" baseline="0" dirty="0"/>
              <a:t>level of organizational readiness</a:t>
            </a:r>
          </a:p>
          <a:p>
            <a:pPr marL="628650" lvl="1" indent="-171450">
              <a:buFont typeface="Arial" panose="020B0604020202020204" pitchFamily="34" charset="0"/>
              <a:buChar char="•"/>
            </a:pPr>
            <a:r>
              <a:rPr lang="en-US" b="0" i="0" u="none" strike="noStrike" kern="1200" baseline="0" dirty="0"/>
              <a:t>current policies related to substance use</a:t>
            </a:r>
          </a:p>
          <a:p>
            <a:pPr marL="628650" lvl="1" indent="-171450">
              <a:buFont typeface="Arial" panose="020B0604020202020204" pitchFamily="34" charset="0"/>
              <a:buChar char="•"/>
            </a:pPr>
            <a:r>
              <a:rPr lang="en-US" b="0" i="0" u="none" strike="noStrike" kern="1200" baseline="0" dirty="0"/>
              <a:t>other organizations who have found solutions to similar issues</a:t>
            </a:r>
          </a:p>
          <a:p>
            <a:pPr marL="628650" lvl="1" indent="-171450">
              <a:buFont typeface="Arial" panose="020B0604020202020204" pitchFamily="34" charset="0"/>
              <a:buChar char="•"/>
            </a:pPr>
            <a:r>
              <a:rPr lang="en-US" b="0" i="0" u="none" strike="noStrike" kern="1200" baseline="0" dirty="0"/>
              <a:t>other innovative ways that services can be delivered</a:t>
            </a:r>
          </a:p>
          <a:p>
            <a:pPr marL="171450" indent="-171450">
              <a:buFontTx/>
              <a:buChar char="-"/>
            </a:pPr>
            <a:endParaRPr lang="en-US" sz="1200" b="0" i="0" u="none" strike="noStrike" kern="1200" baseline="0" dirty="0">
              <a:latin typeface="+mn-lt"/>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67</a:t>
            </a:fld>
            <a:endParaRPr lang="fr-CA"/>
          </a:p>
        </p:txBody>
      </p:sp>
    </p:spTree>
    <p:extLst>
      <p:ext uri="{BB962C8B-B14F-4D97-AF65-F5344CB8AC3E}">
        <p14:creationId xmlns:p14="http://schemas.microsoft.com/office/powerpoint/2010/main" val="391488829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Instructions: </a:t>
            </a:r>
          </a:p>
          <a:p>
            <a:r>
              <a:rPr lang="en-US" dirty="0"/>
              <a:t> - Summarize key takeaways from the workshop and connect back to the learning objectives:</a:t>
            </a:r>
          </a:p>
          <a:p>
            <a:pPr marL="685800" lvl="1" indent="-228600">
              <a:buAutoNum type="arabicPeriod"/>
            </a:pPr>
            <a:r>
              <a:rPr lang="en-US" i="1" baseline="0" noProof="0" dirty="0">
                <a:latin typeface="+mn-lt"/>
              </a:rPr>
              <a:t>Strengthened understanding of the various forms of stigma and factors that contribute to substance use related stigma</a:t>
            </a:r>
            <a:endParaRPr lang="en-CA" i="1" baseline="0" noProof="0" dirty="0">
              <a:latin typeface="+mn-lt"/>
            </a:endParaRPr>
          </a:p>
          <a:p>
            <a:pPr marL="685800" lvl="1" indent="-228600">
              <a:buAutoNum type="arabicPeriod"/>
            </a:pPr>
            <a:r>
              <a:rPr lang="en-GB" i="1" dirty="0">
                <a:solidFill>
                  <a:schemeClr val="tx1">
                    <a:lumMod val="65000"/>
                    <a:lumOff val="35000"/>
                  </a:schemeClr>
                </a:solidFill>
                <a:ea typeface="+mn-lt"/>
                <a:cs typeface="+mn-lt"/>
              </a:rPr>
              <a:t>Strengthened ability to assess stigmatizing policies, programs, or practices and engage in advocacy to reduce stigma</a:t>
            </a:r>
            <a:endParaRPr lang="en-CA" i="1" baseline="0" noProof="0" dirty="0">
              <a:solidFill>
                <a:schemeClr val="tx1">
                  <a:lumMod val="65000"/>
                  <a:lumOff val="35000"/>
                </a:schemeClr>
              </a:solidFill>
              <a:latin typeface="+mn-lt"/>
              <a:ea typeface="+mn-lt"/>
              <a:cs typeface="+mn-lt"/>
            </a:endParaRPr>
          </a:p>
          <a:p>
            <a:pPr marL="685800" lvl="1" indent="-228600">
              <a:buAutoNum type="arabicPeriod"/>
            </a:pPr>
            <a:r>
              <a:rPr lang="en-GB" i="1" dirty="0">
                <a:solidFill>
                  <a:schemeClr val="tx1">
                    <a:lumMod val="65000"/>
                    <a:lumOff val="35000"/>
                  </a:schemeClr>
                </a:solidFill>
                <a:ea typeface="+mn-lt"/>
                <a:cs typeface="+mn-lt"/>
              </a:rPr>
              <a:t>Strengthened understanding of why PWLLE have an essential role in the healthcare system &amp; policy and program decisions</a:t>
            </a:r>
            <a:endParaRPr lang="en-CA" noProof="0" dirty="0">
              <a:latin typeface="+mn-lt"/>
            </a:endParaRPr>
          </a:p>
          <a:p>
            <a:endParaRPr lang="en-US" dirty="0">
              <a:cs typeface="Calibri"/>
            </a:endParaRPr>
          </a:p>
          <a:p>
            <a:endParaRPr lang="en-US" b="1" dirty="0">
              <a:cs typeface="Calibri"/>
            </a:endParaRPr>
          </a:p>
          <a:p>
            <a:r>
              <a:rPr lang="en-US" b="1" dirty="0">
                <a:cs typeface="Calibri"/>
              </a:rPr>
              <a:t>Speaking Notes: </a:t>
            </a:r>
            <a:endParaRPr lang="en-US" dirty="0">
              <a:cs typeface="Calibri"/>
            </a:endParaRPr>
          </a:p>
          <a:p>
            <a:pPr marL="228600" lvl="0" indent="-228600">
              <a:buAutoNum type="arabicPeriod"/>
            </a:pPr>
            <a:r>
              <a:rPr lang="en-US" sz="1200" kern="1200" dirty="0">
                <a:solidFill>
                  <a:schemeClr val="tx1"/>
                </a:solidFill>
                <a:effectLst/>
                <a:ea typeface="+mn-ea"/>
                <a:cs typeface="+mn-cs"/>
              </a:rPr>
              <a:t>We all contribute to systems and those systems impact us</a:t>
            </a:r>
            <a:endParaRPr lang="fr-CA" sz="1200" kern="1200" dirty="0">
              <a:solidFill>
                <a:schemeClr val="tx1"/>
              </a:solidFill>
              <a:effectLst/>
              <a:ea typeface="+mn-ea"/>
              <a:cs typeface="Calibri" panose="020F0502020204030204"/>
            </a:endParaRPr>
          </a:p>
          <a:p>
            <a:pPr marL="685800" lvl="1" indent="-228600">
              <a:buFont typeface="Arial" panose="020B0604020202020204" pitchFamily="34" charset="0"/>
              <a:buChar char="•"/>
            </a:pPr>
            <a:r>
              <a:rPr lang="en-US" sz="1200" kern="1200" dirty="0">
                <a:solidFill>
                  <a:schemeClr val="tx1"/>
                </a:solidFill>
                <a:effectLst/>
                <a:ea typeface="+mn-ea"/>
                <a:cs typeface="+mn-cs"/>
              </a:rPr>
              <a:t>Identifying where and why stigma is occurring is the first step in improving care for people who use drugs - we all have a role in these systems and can work together to improve them</a:t>
            </a:r>
            <a:br>
              <a:rPr lang="en-US" sz="1200" kern="1200" dirty="0">
                <a:solidFill>
                  <a:schemeClr val="tx1"/>
                </a:solidFill>
                <a:effectLst/>
                <a:ea typeface="+mn-ea"/>
                <a:cs typeface="+mn-lt"/>
              </a:rPr>
            </a:br>
            <a:endParaRPr lang="en-US" sz="1200" kern="1200" dirty="0">
              <a:solidFill>
                <a:schemeClr val="tx1"/>
              </a:solidFill>
              <a:effectLst/>
              <a:ea typeface="+mn-ea"/>
              <a:cs typeface="+mn-lt"/>
            </a:endParaRPr>
          </a:p>
          <a:p>
            <a:pPr marL="228600" lvl="0" indent="-228600">
              <a:buAutoNum type="arabicPeriod"/>
            </a:pPr>
            <a:r>
              <a:rPr lang="en-US" sz="1200" kern="1200" dirty="0">
                <a:solidFill>
                  <a:schemeClr val="tx1"/>
                </a:solidFill>
                <a:effectLst/>
                <a:ea typeface="+mn-ea"/>
                <a:cs typeface="+mn-cs"/>
              </a:rPr>
              <a:t>PWLLE must be included at all levels of programs, policies, etc.</a:t>
            </a:r>
            <a:endParaRPr lang="fr-CA" sz="1200" kern="1200" dirty="0">
              <a:solidFill>
                <a:schemeClr val="tx1"/>
              </a:solidFill>
              <a:effectLst/>
              <a:ea typeface="+mn-ea"/>
              <a:cs typeface="+mn-cs"/>
            </a:endParaRPr>
          </a:p>
          <a:p>
            <a:pPr marL="685800" lvl="1" indent="-228600">
              <a:buFont typeface="Arial" panose="020B0604020202020204" pitchFamily="34" charset="0"/>
              <a:buChar char="•"/>
            </a:pPr>
            <a:r>
              <a:rPr lang="en-US" sz="1200" kern="1200" dirty="0">
                <a:solidFill>
                  <a:schemeClr val="tx1"/>
                </a:solidFill>
                <a:effectLst/>
                <a:ea typeface="+mn-ea"/>
                <a:cs typeface="+mn-cs"/>
              </a:rPr>
              <a:t>PWLLE must be included at the centre of these changes</a:t>
            </a:r>
            <a:br>
              <a:rPr lang="en-US" sz="1200" kern="1200" dirty="0">
                <a:solidFill>
                  <a:schemeClr val="tx1"/>
                </a:solidFill>
                <a:effectLst/>
                <a:ea typeface="+mn-ea"/>
                <a:cs typeface="+mn-lt"/>
              </a:rPr>
            </a:br>
            <a:endParaRPr lang="en-US" sz="1200" kern="1200" dirty="0">
              <a:solidFill>
                <a:schemeClr val="tx1"/>
              </a:solidFill>
              <a:effectLst/>
              <a:ea typeface="+mn-ea"/>
              <a:cs typeface="+mn-lt"/>
            </a:endParaRPr>
          </a:p>
          <a:p>
            <a:pPr marL="228600" lvl="0" indent="-228600">
              <a:buAutoNum type="arabicPeriod"/>
            </a:pPr>
            <a:r>
              <a:rPr lang="en-US" sz="1200" kern="1200" dirty="0">
                <a:solidFill>
                  <a:schemeClr val="tx1"/>
                </a:solidFill>
                <a:effectLst/>
                <a:ea typeface="+mn-ea"/>
                <a:cs typeface="+mn-cs"/>
              </a:rPr>
              <a:t>Advocacy can take on many forms and we can each play a role in making changes at all level</a:t>
            </a:r>
          </a:p>
          <a:p>
            <a:pPr marL="685800" lvl="1" indent="-228600">
              <a:buFont typeface="Arial" panose="020B0604020202020204" pitchFamily="34" charset="0"/>
              <a:buChar char="•"/>
            </a:pPr>
            <a:r>
              <a:rPr lang="en-US" sz="1200" kern="1200" dirty="0">
                <a:solidFill>
                  <a:schemeClr val="tx1"/>
                </a:solidFill>
                <a:effectLst/>
                <a:ea typeface="+mn-ea"/>
                <a:cs typeface="+mn-cs"/>
              </a:rPr>
              <a:t>Advocacy does not need to be overwhelming - there are actions you can take in your life or in your workplace that can make a huge difference in the lives of individuals</a:t>
            </a:r>
            <a:r>
              <a:rPr lang="en-US" dirty="0"/>
              <a:t> </a:t>
            </a:r>
            <a:endParaRPr lang="fr-CA" sz="1200" kern="1200" dirty="0">
              <a:solidFill>
                <a:schemeClr val="tx1"/>
              </a:solidFill>
              <a:effectLst/>
              <a:ea typeface="+mn-ea"/>
              <a:cs typeface="+mn-cs"/>
            </a:endParaRPr>
          </a:p>
          <a:p>
            <a:endParaRPr lang="en-US" sz="1200" kern="1200" dirty="0">
              <a:solidFill>
                <a:schemeClr val="tx1"/>
              </a:solidFill>
              <a:effectLst/>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68</a:t>
            </a:fld>
            <a:endParaRPr lang="fr-CA"/>
          </a:p>
        </p:txBody>
      </p:sp>
    </p:spTree>
    <p:extLst>
      <p:ext uri="{BB962C8B-B14F-4D97-AF65-F5344CB8AC3E}">
        <p14:creationId xmlns:p14="http://schemas.microsoft.com/office/powerpoint/2010/main" val="3213385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cs typeface="Calibri"/>
              </a:rPr>
              <a:t>Instructions:</a:t>
            </a:r>
          </a:p>
          <a:p>
            <a:pPr marL="285750" indent="-285750">
              <a:buFont typeface="Calibri"/>
              <a:buChar char="-"/>
            </a:pPr>
            <a:r>
              <a:rPr lang="en-US" i="1" dirty="0">
                <a:cs typeface="Calibri"/>
              </a:rPr>
              <a:t>Hide this slide if you are not collecting feedback. </a:t>
            </a:r>
            <a:endParaRPr lang="en-US" i="1" dirty="0"/>
          </a:p>
          <a:p>
            <a:pPr marL="285750" indent="-285750">
              <a:buFont typeface="Calibri"/>
              <a:buChar char="-"/>
            </a:pPr>
            <a:r>
              <a:rPr lang="en-US" dirty="0"/>
              <a:t>If collecting feedback, provide a survey link or document</a:t>
            </a:r>
            <a:r>
              <a:rPr lang="en-US" b="0" dirty="0">
                <a:cs typeface="+mn-cs"/>
              </a:rPr>
              <a:t>.</a:t>
            </a:r>
          </a:p>
          <a:p>
            <a:pPr marL="285750" indent="-285750">
              <a:buFont typeface="Calibri"/>
              <a:buChar char="-"/>
            </a:pPr>
            <a:r>
              <a:rPr lang="en-US" b="0" dirty="0">
                <a:cs typeface="+mn-cs"/>
              </a:rPr>
              <a:t>Provide participants time to complete survey.</a:t>
            </a:r>
            <a:endParaRPr lang="en-US" b="1" dirty="0">
              <a:cs typeface="Calibri"/>
            </a:endParaRPr>
          </a:p>
          <a:p>
            <a:pPr marL="285750" indent="-285750">
              <a:buFont typeface="Calibri"/>
              <a:buChar char="-"/>
            </a:pPr>
            <a:endParaRPr lang="en-US" b="1" dirty="0">
              <a:cs typeface="Calibri"/>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69</a:t>
            </a:fld>
            <a:endParaRPr lang="fr-CA"/>
          </a:p>
        </p:txBody>
      </p:sp>
    </p:spTree>
    <p:extLst>
      <p:ext uri="{BB962C8B-B14F-4D97-AF65-F5344CB8AC3E}">
        <p14:creationId xmlns:p14="http://schemas.microsoft.com/office/powerpoint/2010/main" val="41546640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a:cs typeface="Calibri"/>
              </a:rPr>
              <a:t>Instructions: </a:t>
            </a:r>
            <a:endParaRPr lang="en-CA" b="1"/>
          </a:p>
          <a:p>
            <a:pPr marL="285750" indent="-285750">
              <a:buFont typeface="Arial"/>
              <a:buChar char="•"/>
            </a:pPr>
            <a:r>
              <a:rPr lang="en-CA">
                <a:cs typeface="Calibri" panose="020F0502020204030204"/>
              </a:rPr>
              <a:t>Customize this slide to include facilitators' names, pronouns, organization</a:t>
            </a:r>
          </a:p>
          <a:p>
            <a:pPr marL="742950" lvl="1" indent="-285750">
              <a:buFont typeface="Courier New"/>
              <a:buChar char="o"/>
            </a:pPr>
            <a:r>
              <a:rPr lang="en-CA">
                <a:cs typeface="Calibri" panose="020F0502020204030204"/>
              </a:rPr>
              <a:t>Remove highlight </a:t>
            </a:r>
            <a:endParaRPr lang="en-CA" dirty="0">
              <a:cs typeface="Calibri" panose="020F0502020204030204"/>
            </a:endParaRPr>
          </a:p>
          <a:p>
            <a:endParaRPr lang="en-CA" dirty="0">
              <a:cs typeface="Calibri" panose="020F0502020204030204"/>
            </a:endParaRPr>
          </a:p>
          <a:p>
            <a:endParaRPr lang="en-CA" b="1">
              <a:cs typeface="Calibri" panose="020F0502020204030204"/>
            </a:endParaRPr>
          </a:p>
          <a:p>
            <a:r>
              <a:rPr lang="en-CA" b="1">
                <a:cs typeface="Calibri" panose="020F0502020204030204"/>
              </a:rPr>
              <a:t>Speaking notes:</a:t>
            </a:r>
          </a:p>
          <a:p>
            <a:pPr marL="285750" indent="-285750">
              <a:buFont typeface="Arial"/>
              <a:buChar char="•"/>
            </a:pPr>
            <a:r>
              <a:rPr lang="en-US" sz="1200" b="0" i="0" u="none" strike="noStrike" kern="1200" baseline="0">
                <a:solidFill>
                  <a:schemeClr val="tx1"/>
                </a:solidFill>
                <a:latin typeface="+mn-lt"/>
                <a:ea typeface="+mn-ea"/>
                <a:cs typeface="+mn-cs"/>
              </a:rPr>
              <a:t>Acknowledge the wide range of experience that the participants bring and encourage them to share their knowledge with their </a:t>
            </a:r>
            <a:r>
              <a:rPr lang="en-US"/>
              <a:t>peers</a:t>
            </a:r>
            <a:endParaRPr lang="en-US">
              <a:cs typeface="Calibri"/>
            </a:endParaRPr>
          </a:p>
          <a:p>
            <a:pPr marL="285750" indent="-285750">
              <a:buFont typeface="Arial"/>
              <a:buChar char="•"/>
            </a:pPr>
            <a:r>
              <a:rPr lang="en-US"/>
              <a:t>As</a:t>
            </a:r>
            <a:r>
              <a:rPr lang="en-US" sz="1200" b="0" i="0" u="none" strike="noStrike" kern="1200" baseline="0">
                <a:solidFill>
                  <a:schemeClr val="tx1"/>
                </a:solidFill>
                <a:latin typeface="+mn-lt"/>
                <a:ea typeface="+mn-ea"/>
                <a:cs typeface="+mn-cs"/>
              </a:rPr>
              <a:t> facilitators we are aiming to have a facilitated discussion rather than a lecture. We are here to function as guides rather than as experts.</a:t>
            </a:r>
            <a:r>
              <a:rPr lang="en-US"/>
              <a:t> </a:t>
            </a:r>
            <a:endParaRPr lang="en-US">
              <a:cs typeface="Calibri"/>
            </a:endParaRPr>
          </a:p>
          <a:p>
            <a:pPr marL="285750" indent="-285750">
              <a:buFont typeface="Arial"/>
              <a:buChar char="•"/>
            </a:pPr>
            <a:r>
              <a:rPr lang="en-US">
                <a:cs typeface="Calibri"/>
              </a:rPr>
              <a:t>Each facilitator can introduce themselves with their name, pronouns, and organization</a:t>
            </a:r>
            <a:endParaRPr lang="en-US" sz="1200" b="0" i="0" kern="1200">
              <a:solidFill>
                <a:schemeClr val="tx1"/>
              </a:solidFill>
              <a:effectLst/>
              <a:cs typeface="Calibri"/>
            </a:endParaRPr>
          </a:p>
          <a:p>
            <a:endParaRPr lang="fr-CA">
              <a:cs typeface="Calibri"/>
            </a:endParaRPr>
          </a:p>
        </p:txBody>
      </p:sp>
      <p:sp>
        <p:nvSpPr>
          <p:cNvPr id="4" name="Slide Number Placeholder 3"/>
          <p:cNvSpPr>
            <a:spLocks noGrp="1"/>
          </p:cNvSpPr>
          <p:nvPr>
            <p:ph type="sldNum" sz="quarter" idx="5"/>
          </p:nvPr>
        </p:nvSpPr>
        <p:spPr/>
        <p:txBody>
          <a:bodyPr/>
          <a:lstStyle/>
          <a:p>
            <a:fld id="{2D58E8B9-1EA5-4A4D-8A2B-D013C2802B5D}" type="slidenum">
              <a:rPr lang="fr-CA" smtClean="0"/>
              <a:t>7</a:t>
            </a:fld>
            <a:endParaRPr lang="fr-CA"/>
          </a:p>
        </p:txBody>
      </p:sp>
    </p:spTree>
    <p:extLst>
      <p:ext uri="{BB962C8B-B14F-4D97-AF65-F5344CB8AC3E}">
        <p14:creationId xmlns:p14="http://schemas.microsoft.com/office/powerpoint/2010/main" val="23286489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cs typeface="Calibri"/>
              </a:rPr>
              <a:t>Speaking Notes: </a:t>
            </a:r>
          </a:p>
          <a:p>
            <a:endParaRPr lang="en-CA" b="1" dirty="0">
              <a:cs typeface="Calibri"/>
            </a:endParaRPr>
          </a:p>
          <a:p>
            <a:pPr marL="171450" indent="-171450">
              <a:buFont typeface="Calibri" panose="020F0502020204030204" pitchFamily="34" charset="0"/>
              <a:buChar char="-"/>
            </a:pPr>
            <a:r>
              <a:rPr lang="en-CA" dirty="0"/>
              <a:t>Prompt participants to</a:t>
            </a:r>
            <a:r>
              <a:rPr lang="en-CA" baseline="0" dirty="0"/>
              <a:t> write in the chat what actions you will take into your personal life or your workplace after this workshop.</a:t>
            </a:r>
            <a:endParaRPr lang="en-CA" baseline="0" dirty="0">
              <a:cs typeface="Calibri" panose="020F0502020204030204"/>
            </a:endParaRPr>
          </a:p>
          <a:p>
            <a:pPr marL="628650" lvl="1" indent="-171450">
              <a:buFont typeface="Calibri" panose="020F0502020204030204" pitchFamily="34" charset="0"/>
              <a:buChar char="-"/>
            </a:pPr>
            <a:r>
              <a:rPr lang="en-CA" sz="1200" kern="1200" dirty="0">
                <a:solidFill>
                  <a:schemeClr val="tx1"/>
                </a:solidFill>
                <a:effectLst/>
                <a:ea typeface="+mn-ea"/>
                <a:cs typeface="+mn-cs"/>
              </a:rPr>
              <a:t>These actions could be at any of the levels of advocacy we’ve discussed </a:t>
            </a:r>
            <a:endParaRPr lang="en-CA" sz="1200" kern="1200" dirty="0">
              <a:effectLst/>
              <a:cs typeface="+mn-lt"/>
            </a:endParaRPr>
          </a:p>
          <a:p>
            <a:pPr marL="628650" lvl="1" indent="-171450">
              <a:buFont typeface="Calibri" panose="020F0502020204030204" pitchFamily="34" charset="0"/>
              <a:buChar char="-"/>
            </a:pPr>
            <a:r>
              <a:rPr lang="en-CA" sz="1200" kern="1200" dirty="0">
                <a:solidFill>
                  <a:schemeClr val="tx1"/>
                </a:solidFill>
                <a:effectLst/>
                <a:ea typeface="+mn-ea"/>
                <a:cs typeface="+mn-cs"/>
              </a:rPr>
              <a:t>Think of the case scenarios and examples given to draw on some potential actions</a:t>
            </a:r>
            <a:endParaRPr lang="en-CA" sz="1200" kern="1200" dirty="0">
              <a:effectLst/>
              <a:cs typeface="+mn-lt"/>
            </a:endParaRPr>
          </a:p>
          <a:p>
            <a:pPr marL="171450" lvl="0" indent="-171450">
              <a:buFont typeface="Calibri" panose="020F0502020204030204" pitchFamily="34" charset="0"/>
              <a:buChar char="-"/>
            </a:pPr>
            <a:endParaRPr lang="en-CA" sz="1200" kern="1200" dirty="0">
              <a:solidFill>
                <a:schemeClr val="tx1"/>
              </a:solidFill>
              <a:effectLst/>
              <a:cs typeface="Calibri"/>
            </a:endParaRPr>
          </a:p>
          <a:p>
            <a:endParaRPr lang="en-CA" dirty="0"/>
          </a:p>
        </p:txBody>
      </p:sp>
      <p:sp>
        <p:nvSpPr>
          <p:cNvPr id="4" name="Slide Number Placeholder 3"/>
          <p:cNvSpPr>
            <a:spLocks noGrp="1"/>
          </p:cNvSpPr>
          <p:nvPr>
            <p:ph type="sldNum" sz="quarter" idx="10"/>
          </p:nvPr>
        </p:nvSpPr>
        <p:spPr/>
        <p:txBody>
          <a:bodyPr/>
          <a:lstStyle/>
          <a:p>
            <a:fld id="{04CF8972-41E8-46F7-B585-CB0E7A81BCBF}" type="slidenum">
              <a:rPr lang="en-CA" smtClean="0"/>
              <a:t>70</a:t>
            </a:fld>
            <a:endParaRPr lang="en-CA"/>
          </a:p>
        </p:txBody>
      </p:sp>
    </p:spTree>
    <p:extLst>
      <p:ext uri="{BB962C8B-B14F-4D97-AF65-F5344CB8AC3E}">
        <p14:creationId xmlns:p14="http://schemas.microsoft.com/office/powerpoint/2010/main" val="360297878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cs typeface="Calibri"/>
              </a:rPr>
              <a:t>Instructions: </a:t>
            </a:r>
            <a:endParaRPr lang="en-US" sz="1200" b="1" kern="1200" dirty="0">
              <a:solidFill>
                <a:schemeClr val="tx1"/>
              </a:solidFill>
              <a:effectLst/>
              <a:cs typeface="Calibri"/>
            </a:endParaRPr>
          </a:p>
          <a:p>
            <a:pPr marL="285750" indent="-285750">
              <a:buFont typeface="Calibri"/>
              <a:buChar char="-"/>
              <a:defRPr/>
            </a:pPr>
            <a:r>
              <a:rPr lang="en-US" dirty="0">
                <a:cs typeface="Calibri"/>
              </a:rPr>
              <a:t>Read quote on the slide</a:t>
            </a:r>
          </a:p>
          <a:p>
            <a:pPr marL="742950" lvl="1" indent="-285750">
              <a:buFont typeface="Calibri"/>
              <a:buChar char="-"/>
              <a:defRPr/>
            </a:pPr>
            <a:r>
              <a:rPr lang="en-US" i="1" dirty="0">
                <a:cs typeface="Calibri"/>
              </a:rPr>
              <a:t>Note this quote was shared by someone with lived or living experience of substance use </a:t>
            </a:r>
          </a:p>
          <a:p>
            <a:pPr marL="742950" lvl="1" indent="-285750">
              <a:buFont typeface="Calibri"/>
              <a:buChar char="-"/>
              <a:defRPr/>
            </a:pPr>
            <a:r>
              <a:rPr lang="en-US" sz="1200" kern="1200" baseline="0" dirty="0">
                <a:solidFill>
                  <a:schemeClr val="tx1"/>
                </a:solidFill>
                <a:effectLst/>
                <a:cs typeface="Calibri"/>
              </a:rPr>
              <a:t>Emphasize that by showing up and engaging authentically with the material, participants have all demonstrated a strong willingness to identify biases and assumptions and prevent them from negatively impacting PWUD.</a:t>
            </a:r>
            <a:r>
              <a:rPr lang="en-US" dirty="0">
                <a:cs typeface="Calibri"/>
              </a:rPr>
              <a:t> </a:t>
            </a:r>
            <a:endParaRPr lang="en-US" i="1" dirty="0">
              <a:cs typeface="Calibri"/>
            </a:endParaRPr>
          </a:p>
          <a:p>
            <a:pPr marL="285750" indent="-285750">
              <a:buFont typeface="Calibri"/>
              <a:buChar char="-"/>
              <a:defRPr/>
            </a:pPr>
            <a:r>
              <a:rPr lang="en-US" dirty="0">
                <a:cs typeface="Calibri"/>
              </a:rPr>
              <a:t>Play audio clip on the slide and conclude the workshop, thanking participants for their participation.</a:t>
            </a:r>
          </a:p>
          <a:p>
            <a:pPr marL="742950" marR="0" lvl="1" indent="-285750" algn="l" defTabSz="914400" rtl="0" eaLnBrk="1" fontAlgn="auto" latinLnBrk="0" hangingPunct="1">
              <a:lnSpc>
                <a:spcPct val="100000"/>
              </a:lnSpc>
              <a:spcBef>
                <a:spcPts val="0"/>
              </a:spcBef>
              <a:spcAft>
                <a:spcPts val="0"/>
              </a:spcAft>
              <a:buClrTx/>
              <a:buSzTx/>
              <a:buFont typeface="Calibri"/>
              <a:buChar char="-"/>
              <a:tabLst/>
              <a:defRPr/>
            </a:pPr>
            <a:r>
              <a:rPr lang="en-US" i="1" dirty="0"/>
              <a:t>Note that this audio was shared by a person of lived/living experience of substance use.</a:t>
            </a:r>
            <a:endParaRPr lang="en-CA" dirty="0"/>
          </a:p>
          <a:p>
            <a:pPr marL="457200" lvl="1" indent="0">
              <a:buFont typeface="Calibri"/>
              <a:buNone/>
              <a:defRPr/>
            </a:pPr>
            <a:endParaRPr lang="en-US" dirty="0">
              <a:cs typeface="Calibri"/>
            </a:endParaRPr>
          </a:p>
          <a:p>
            <a:pPr marL="285750" indent="-285750">
              <a:buFont typeface="Calibri"/>
              <a:buChar char="-"/>
              <a:defRPr/>
            </a:pPr>
            <a:r>
              <a:rPr lang="en-US" dirty="0">
                <a:cs typeface="Calibri"/>
              </a:rPr>
              <a:t>Facilitators may choose to stay on the call for any final questions. </a:t>
            </a:r>
            <a:endParaRPr lang="fr-CA" dirty="0"/>
          </a:p>
          <a:p>
            <a:endParaRPr lang="fr-CA" dirty="0"/>
          </a:p>
        </p:txBody>
      </p:sp>
      <p:sp>
        <p:nvSpPr>
          <p:cNvPr id="4" name="Slide Number Placeholder 3"/>
          <p:cNvSpPr>
            <a:spLocks noGrp="1"/>
          </p:cNvSpPr>
          <p:nvPr>
            <p:ph type="sldNum" sz="quarter" idx="5"/>
          </p:nvPr>
        </p:nvSpPr>
        <p:spPr/>
        <p:txBody>
          <a:bodyPr/>
          <a:lstStyle/>
          <a:p>
            <a:fld id="{04CF8972-41E8-46F7-B585-CB0E7A81BCBF}" type="slidenum">
              <a:rPr lang="fr-CA" smtClean="0"/>
              <a:t>71</a:t>
            </a:fld>
            <a:endParaRPr lang="fr-CA"/>
          </a:p>
        </p:txBody>
      </p:sp>
    </p:spTree>
    <p:extLst>
      <p:ext uri="{BB962C8B-B14F-4D97-AF65-F5344CB8AC3E}">
        <p14:creationId xmlns:p14="http://schemas.microsoft.com/office/powerpoint/2010/main" val="4117720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dirty="0"/>
              <a:t>Instructions: </a:t>
            </a:r>
            <a:endParaRPr lang="en-CA" b="0" i="0" kern="1200" dirty="0">
              <a:effectLst/>
            </a:endParaRPr>
          </a:p>
          <a:p>
            <a:pPr marL="171450" indent="-171450">
              <a:buFont typeface="Arial"/>
              <a:buChar char="•"/>
            </a:pPr>
            <a:r>
              <a:rPr lang="en-CA" dirty="0"/>
              <a:t>Customize this slide to include your organization's name, logo, mission statement and description</a:t>
            </a:r>
            <a:endParaRPr lang="en-US" dirty="0">
              <a:cs typeface="Calibri" panose="020F0502020204030204"/>
            </a:endParaRPr>
          </a:p>
          <a:p>
            <a:pPr marL="628650" lvl="1" indent="-171450">
              <a:buFont typeface="Courier New"/>
              <a:buChar char="o"/>
            </a:pPr>
            <a:r>
              <a:rPr lang="en-CA" dirty="0">
                <a:cs typeface="Calibri"/>
              </a:rPr>
              <a:t>Remove highlight </a:t>
            </a:r>
          </a:p>
          <a:p>
            <a:endParaRPr lang="en-CA" dirty="0">
              <a:cs typeface="Calibri"/>
            </a:endParaRPr>
          </a:p>
          <a:p>
            <a:endParaRPr lang="en-CA" dirty="0"/>
          </a:p>
          <a:p>
            <a:r>
              <a:rPr lang="en-CA" b="1" dirty="0"/>
              <a:t>Speaking notes:</a:t>
            </a:r>
          </a:p>
          <a:p>
            <a:pPr marL="171450" indent="-171450">
              <a:buFont typeface="Arial"/>
              <a:buChar char="•"/>
            </a:pPr>
            <a:r>
              <a:rPr lang="en-CA" dirty="0">
                <a:cs typeface="Calibri"/>
              </a:rPr>
              <a:t>Provide introduction to your organization and your connection to the workshop</a:t>
            </a:r>
          </a:p>
        </p:txBody>
      </p:sp>
      <p:sp>
        <p:nvSpPr>
          <p:cNvPr id="4" name="Slide Number Placeholder 3"/>
          <p:cNvSpPr>
            <a:spLocks noGrp="1"/>
          </p:cNvSpPr>
          <p:nvPr>
            <p:ph type="sldNum" sz="quarter" idx="5"/>
          </p:nvPr>
        </p:nvSpPr>
        <p:spPr/>
        <p:txBody>
          <a:bodyPr/>
          <a:lstStyle/>
          <a:p>
            <a:fld id="{2D58E8B9-1EA5-4A4D-8A2B-D013C2802B5D}" type="slidenum">
              <a:rPr lang="fr-CA" smtClean="0"/>
              <a:t>8</a:t>
            </a:fld>
            <a:endParaRPr lang="fr-CA"/>
          </a:p>
        </p:txBody>
      </p:sp>
    </p:spTree>
    <p:extLst>
      <p:ext uri="{BB962C8B-B14F-4D97-AF65-F5344CB8AC3E}">
        <p14:creationId xmlns:p14="http://schemas.microsoft.com/office/powerpoint/2010/main" val="16151442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b="1" dirty="0">
                <a:cs typeface="Calibri"/>
              </a:rPr>
              <a:t>Speaking Notes:</a:t>
            </a:r>
            <a:endParaRPr lang="en-US" b="1" dirty="0"/>
          </a:p>
          <a:p>
            <a:pPr marL="285750" indent="-285750">
              <a:buFont typeface="Arial"/>
              <a:buChar char="•"/>
            </a:pPr>
            <a:r>
              <a:rPr lang="en-US" sz="1200" b="0" i="0" kern="1200" dirty="0">
                <a:solidFill>
                  <a:schemeClr val="tx1"/>
                </a:solidFill>
                <a:effectLst/>
                <a:latin typeface="+mn-lt"/>
                <a:ea typeface="+mn-ea"/>
                <a:cs typeface="+mn-cs"/>
              </a:rPr>
              <a:t>The Canadian Public Health Association (CPHA) is a non-governmental organization focused on public health, health equity, social justice, and evidence-informed decision-making.  </a:t>
            </a:r>
            <a:endParaRPr lang="en-US" dirty="0">
              <a:cs typeface="Calibri"/>
            </a:endParaRPr>
          </a:p>
          <a:p>
            <a:pPr marL="285750" indent="-285750">
              <a:buFont typeface="Arial"/>
              <a:buChar char="•"/>
            </a:pPr>
            <a:r>
              <a:rPr lang="en-US" sz="1200" b="0" i="0" kern="1200" dirty="0">
                <a:solidFill>
                  <a:schemeClr val="tx1"/>
                </a:solidFill>
                <a:effectLst/>
                <a:latin typeface="+mn-lt"/>
                <a:ea typeface="+mn-ea"/>
                <a:cs typeface="+mn-cs"/>
              </a:rPr>
              <a:t>CPHA </a:t>
            </a:r>
            <a:r>
              <a:rPr lang="en-US" dirty="0"/>
              <a:t>was</a:t>
            </a:r>
            <a:r>
              <a:rPr lang="en-US" sz="1200" b="0" i="0" kern="1200" dirty="0">
                <a:solidFill>
                  <a:schemeClr val="tx1"/>
                </a:solidFill>
                <a:effectLst/>
                <a:latin typeface="+mn-lt"/>
                <a:ea typeface="+mn-ea"/>
                <a:cs typeface="+mn-cs"/>
              </a:rPr>
              <a:t> funded by Health Canada for a project titled ‘Normalizing Conversations: Engaging public health, public safety, and communities to build capacity for a public health approach to substance use’.</a:t>
            </a:r>
            <a:endParaRPr lang="en-US" dirty="0"/>
          </a:p>
          <a:p>
            <a:pPr lvl="1" indent="-285750">
              <a:buFont typeface="Arial"/>
              <a:buChar char="•"/>
            </a:pPr>
            <a:r>
              <a:rPr lang="en-US" sz="1200" b="0" i="0" kern="1200" dirty="0">
                <a:solidFill>
                  <a:schemeClr val="tx1"/>
                </a:solidFill>
                <a:effectLst/>
                <a:latin typeface="+mn-lt"/>
                <a:ea typeface="+mn-ea"/>
                <a:cs typeface="+mn-cs"/>
              </a:rPr>
              <a:t>Generally</a:t>
            </a:r>
            <a:r>
              <a:rPr lang="en-US" sz="1200" b="0" i="0" kern="1200" baseline="0" dirty="0">
                <a:solidFill>
                  <a:schemeClr val="tx1"/>
                </a:solidFill>
                <a:effectLst/>
                <a:latin typeface="+mn-lt"/>
                <a:ea typeface="+mn-ea"/>
                <a:cs typeface="+mn-cs"/>
              </a:rPr>
              <a:t> </a:t>
            </a:r>
            <a:r>
              <a:rPr lang="en-US" sz="1200" b="0" i="1" kern="1200" baseline="0" dirty="0">
                <a:solidFill>
                  <a:schemeClr val="tx1"/>
                </a:solidFill>
                <a:effectLst/>
                <a:latin typeface="+mn-lt"/>
                <a:ea typeface="+mn-ea"/>
                <a:cs typeface="+mn-cs"/>
              </a:rPr>
              <a:t>a </a:t>
            </a:r>
            <a:r>
              <a:rPr lang="en-US" i="1" dirty="0"/>
              <a:t>public health</a:t>
            </a:r>
            <a:r>
              <a:rPr lang="en-US" sz="1200" b="0" i="1" kern="1200" baseline="0" dirty="0">
                <a:solidFill>
                  <a:schemeClr val="tx1"/>
                </a:solidFill>
                <a:effectLst/>
                <a:latin typeface="+mn-lt"/>
                <a:ea typeface="+mn-ea"/>
                <a:cs typeface="+mn-cs"/>
              </a:rPr>
              <a:t> approach </a:t>
            </a:r>
            <a:r>
              <a:rPr lang="en-US" i="1" dirty="0"/>
              <a:t>to substance use </a:t>
            </a:r>
            <a:r>
              <a:rPr lang="en-US" dirty="0"/>
              <a:t>can</a:t>
            </a:r>
            <a:r>
              <a:rPr lang="en-US" sz="1200" b="0" i="0" kern="1200" dirty="0">
                <a:solidFill>
                  <a:schemeClr val="tx1"/>
                </a:solidFill>
                <a:effectLst/>
                <a:latin typeface="+mn-lt"/>
                <a:ea typeface="+mn-ea"/>
                <a:cs typeface="+mn-cs"/>
              </a:rPr>
              <a:t> be understood as</a:t>
            </a:r>
            <a:r>
              <a:rPr lang="en-US" dirty="0"/>
              <a:t> </a:t>
            </a:r>
            <a:r>
              <a:rPr lang="en-US" sz="1200" b="0" i="0" kern="1200" dirty="0">
                <a:solidFill>
                  <a:schemeClr val="tx1"/>
                </a:solidFill>
                <a:effectLst/>
                <a:latin typeface="+mn-lt"/>
                <a:ea typeface="+mn-ea"/>
                <a:cs typeface="+mn-cs"/>
              </a:rPr>
              <a:t>a health and human rights based framework</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with</a:t>
            </a:r>
            <a:r>
              <a:rPr lang="en-US" sz="1200" b="0" i="0" kern="1200" baseline="0" dirty="0">
                <a:solidFill>
                  <a:schemeClr val="tx1"/>
                </a:solidFill>
                <a:effectLst/>
                <a:latin typeface="+mn-lt"/>
                <a:ea typeface="+mn-ea"/>
                <a:cs typeface="+mn-cs"/>
              </a:rPr>
              <a:t> the goal of eliminating the health inequities PWUD experience. </a:t>
            </a:r>
            <a:br>
              <a:rPr lang="en-US" dirty="0">
                <a:cs typeface="+mn-lt"/>
              </a:rPr>
            </a:br>
            <a:endParaRPr lang="en-US" dirty="0">
              <a:cs typeface="Calibri" panose="020F0502020204030204"/>
            </a:endParaRPr>
          </a:p>
          <a:p>
            <a:pPr marL="285750" indent="-285750">
              <a:buFont typeface="Arial"/>
              <a:buChar char="•"/>
            </a:pPr>
            <a:r>
              <a:rPr lang="en-CA" sz="1200" b="1" kern="1200" dirty="0">
                <a:solidFill>
                  <a:schemeClr val="tx1"/>
                </a:solidFill>
                <a:effectLst/>
                <a:latin typeface="+mn-lt"/>
                <a:ea typeface="+mn-ea"/>
                <a:cs typeface="+mn-cs"/>
              </a:rPr>
              <a:t>A public health approach is one that</a:t>
            </a:r>
            <a:r>
              <a:rPr lang="en-CA" b="1" dirty="0"/>
              <a:t>:</a:t>
            </a:r>
            <a:endParaRPr lang="en-US" b="1" dirty="0">
              <a:cs typeface="Calibri" panose="020F0502020204030204"/>
            </a:endParaRPr>
          </a:p>
          <a:p>
            <a:pPr lvl="1" indent="-285750">
              <a:buFont typeface="Arial"/>
              <a:buChar char="•"/>
            </a:pPr>
            <a:r>
              <a:rPr lang="en-CA" sz="1200" i="1" kern="1200" dirty="0">
                <a:solidFill>
                  <a:schemeClr val="tx1"/>
                </a:solidFill>
                <a:effectLst/>
                <a:latin typeface="+mn-lt"/>
                <a:ea typeface="+mn-ea"/>
                <a:cs typeface="+mn-cs"/>
              </a:rPr>
              <a:t>supports the determinants of health;</a:t>
            </a:r>
            <a:endParaRPr lang="en-US" dirty="0">
              <a:cs typeface="Calibri" panose="020F0502020204030204"/>
            </a:endParaRPr>
          </a:p>
          <a:p>
            <a:pPr lvl="1" indent="-285750">
              <a:buFont typeface="Arial"/>
              <a:buChar char="•"/>
            </a:pPr>
            <a:r>
              <a:rPr lang="en-CA" sz="1200" i="1" kern="1200" dirty="0">
                <a:solidFill>
                  <a:schemeClr val="tx1"/>
                </a:solidFill>
                <a:effectLst/>
                <a:latin typeface="+mn-lt"/>
                <a:ea typeface="+mn-ea"/>
                <a:cs typeface="+mn-cs"/>
              </a:rPr>
              <a:t>acknowledges that substance use occurs on a spectrum;</a:t>
            </a:r>
            <a:r>
              <a:rPr lang="en-CA" i="1" dirty="0"/>
              <a:t> </a:t>
            </a:r>
            <a:endParaRPr lang="en-US" dirty="0">
              <a:cs typeface="Calibri" panose="020F0502020204030204"/>
            </a:endParaRPr>
          </a:p>
          <a:p>
            <a:pPr lvl="1" indent="-285750">
              <a:buFont typeface="Arial"/>
              <a:buChar char="•"/>
            </a:pPr>
            <a:r>
              <a:rPr lang="en-CA" sz="1200" i="1" kern="1200" dirty="0">
                <a:solidFill>
                  <a:schemeClr val="tx1"/>
                </a:solidFill>
                <a:effectLst/>
                <a:latin typeface="+mn-lt"/>
                <a:ea typeface="+mn-ea"/>
                <a:cs typeface="+mn-cs"/>
              </a:rPr>
              <a:t>works to end stigma;</a:t>
            </a:r>
            <a:r>
              <a:rPr lang="en-CA" i="1" dirty="0"/>
              <a:t> </a:t>
            </a:r>
            <a:endParaRPr lang="en-US" dirty="0">
              <a:cs typeface="Calibri" panose="020F0502020204030204"/>
            </a:endParaRPr>
          </a:p>
          <a:p>
            <a:pPr lvl="1" indent="-285750">
              <a:buFont typeface="Arial"/>
              <a:buChar char="•"/>
            </a:pPr>
            <a:r>
              <a:rPr lang="en-CA" sz="1200" i="1" kern="1200" dirty="0">
                <a:solidFill>
                  <a:schemeClr val="tx1"/>
                </a:solidFill>
                <a:effectLst/>
                <a:latin typeface="+mn-lt"/>
                <a:ea typeface="+mn-ea"/>
                <a:cs typeface="+mn-cs"/>
              </a:rPr>
              <a:t>recognizes and collaborates with PWLLE,</a:t>
            </a:r>
            <a:r>
              <a:rPr lang="en-CA" sz="1200" i="1" kern="1200" baseline="0" dirty="0">
                <a:solidFill>
                  <a:schemeClr val="tx1"/>
                </a:solidFill>
                <a:effectLst/>
                <a:latin typeface="+mn-lt"/>
                <a:ea typeface="+mn-ea"/>
                <a:cs typeface="+mn-cs"/>
              </a:rPr>
              <a:t> among the many pillars.</a:t>
            </a:r>
            <a:r>
              <a:rPr lang="en-CA" i="1" dirty="0"/>
              <a:t> </a:t>
            </a:r>
            <a:endParaRPr lang="en-US" sz="1200" kern="1200" baseline="0" dirty="0">
              <a:solidFill>
                <a:schemeClr val="tx1"/>
              </a:solidFill>
              <a:effectLst/>
              <a:latin typeface="+mn-lt"/>
              <a:cs typeface="Calibri" panose="020F0502020204030204"/>
            </a:endParaRPr>
          </a:p>
          <a:p>
            <a:pPr marL="0" marR="0" lvl="0" indent="0" algn="l" defTabSz="914400" rtl="0" eaLnBrk="1" fontAlgn="base" latinLnBrk="0" hangingPunct="1">
              <a:lnSpc>
                <a:spcPct val="100000"/>
              </a:lnSpc>
              <a:spcBef>
                <a:spcPts val="0"/>
              </a:spcBef>
              <a:spcAft>
                <a:spcPts val="0"/>
              </a:spcAft>
              <a:buClrTx/>
              <a:buSzTx/>
              <a:buFontTx/>
              <a:buNone/>
              <a:tabLst/>
              <a:defRPr/>
            </a:pPr>
            <a:endParaRPr lang="en-US" sz="1200" b="0" i="0" kern="1200" baseline="0" dirty="0">
              <a:solidFill>
                <a:schemeClr val="tx1"/>
              </a:solidFill>
              <a:effectLst/>
              <a:latin typeface="+mn-lt"/>
              <a:ea typeface="+mn-ea"/>
              <a:cs typeface="+mn-cs"/>
            </a:endParaRPr>
          </a:p>
          <a:p>
            <a:pPr marL="285750" indent="-285750" fontAlgn="base">
              <a:buFont typeface="Arial"/>
              <a:buChar char="•"/>
              <a:defRPr/>
            </a:pPr>
            <a:r>
              <a:rPr lang="en-US" dirty="0"/>
              <a:t>The</a:t>
            </a:r>
            <a:r>
              <a:rPr lang="en-US" sz="1200" b="0" i="0" kern="1200" dirty="0">
                <a:solidFill>
                  <a:schemeClr val="tx1"/>
                </a:solidFill>
                <a:effectLst/>
                <a:latin typeface="+mn-lt"/>
                <a:ea typeface="+mn-ea"/>
                <a:cs typeface="+mn-cs"/>
              </a:rPr>
              <a:t> definition</a:t>
            </a:r>
            <a:r>
              <a:rPr lang="en-US" dirty="0"/>
              <a:t> of a public health approach can be found in </a:t>
            </a:r>
            <a:r>
              <a:rPr lang="en-US" b="1" dirty="0"/>
              <a:t>page 3 of your participant workbook</a:t>
            </a:r>
            <a:r>
              <a:rPr lang="en-US" dirty="0"/>
              <a:t>.</a:t>
            </a:r>
            <a:endParaRPr lang="en-CA" i="1" dirty="0">
              <a:cs typeface="Calibri" panose="020F0502020204030204"/>
            </a:endParaRPr>
          </a:p>
          <a:p>
            <a:pPr lvl="1" indent="-285750">
              <a:buFont typeface="Arial"/>
              <a:buChar char="•"/>
              <a:defRPr/>
            </a:pPr>
            <a:r>
              <a:rPr lang="en-US" dirty="0"/>
              <a:t>It has</a:t>
            </a:r>
            <a:r>
              <a:rPr lang="en-US" sz="1200" b="0" i="0" kern="1200" dirty="0">
                <a:solidFill>
                  <a:schemeClr val="tx1"/>
                </a:solidFill>
                <a:effectLst/>
                <a:latin typeface="+mn-lt"/>
                <a:ea typeface="+mn-ea"/>
                <a:cs typeface="+mn-cs"/>
              </a:rPr>
              <a:t> been informed by PWLLE, health and social service providers, and public health professionals</a:t>
            </a:r>
            <a:r>
              <a:rPr lang="en-US" sz="1200" b="0" i="0" kern="1200" baseline="0" dirty="0">
                <a:solidFill>
                  <a:schemeClr val="tx1"/>
                </a:solidFill>
                <a:effectLst/>
                <a:latin typeface="+mn-lt"/>
                <a:ea typeface="+mn-ea"/>
                <a:cs typeface="+mn-cs"/>
              </a:rPr>
              <a:t> that project staff have engaged </a:t>
            </a:r>
            <a:r>
              <a:rPr lang="en-US" sz="1200" b="0" i="0" kern="1200" dirty="0">
                <a:solidFill>
                  <a:schemeClr val="tx1"/>
                </a:solidFill>
                <a:effectLst/>
                <a:latin typeface="+mn-lt"/>
                <a:ea typeface="+mn-ea"/>
                <a:cs typeface="+mn-cs"/>
              </a:rPr>
              <a:t>across Canada, as well as a scan of current literature.</a:t>
            </a:r>
            <a:r>
              <a:rPr lang="en-US" dirty="0"/>
              <a:t> </a:t>
            </a:r>
            <a:endParaRPr lang="en-CA" i="1" dirty="0">
              <a:cs typeface="Calibri" panose="020F0502020204030204"/>
            </a:endParaRPr>
          </a:p>
          <a:p>
            <a:pPr lvl="1" indent="-285750">
              <a:buFont typeface="Arial"/>
              <a:buChar char="•"/>
              <a:defRPr/>
            </a:pPr>
            <a:endParaRPr lang="en-US" sz="1200" kern="1200" baseline="0" dirty="0">
              <a:solidFill>
                <a:schemeClr val="tx1"/>
              </a:solidFill>
              <a:effectLst/>
              <a:latin typeface="+mn-lt"/>
              <a:cs typeface="Calibri" panose="020F0502020204030204"/>
            </a:endParaRPr>
          </a:p>
          <a:p>
            <a:pPr marL="285750" indent="-342900">
              <a:buFont typeface="Arial"/>
              <a:buChar char="•"/>
            </a:pPr>
            <a:r>
              <a:rPr lang="en-GB" dirty="0"/>
              <a:t>After engaging communities and PWLLE across Canada, we have identified structural stigma as a major barrier to implementing a public health approach and have made it the focus of this workshop. </a:t>
            </a:r>
          </a:p>
          <a:p>
            <a:pPr marL="285750" indent="-342900">
              <a:buFont typeface="Arial"/>
              <a:buChar char="•"/>
            </a:pPr>
            <a:r>
              <a:rPr lang="en-US" dirty="0"/>
              <a:t>This workshop also emphasizes two pillars of the public health approach to substance use definition:</a:t>
            </a:r>
            <a:endParaRPr lang="en-GB" dirty="0">
              <a:cs typeface="Calibri" panose="020F0502020204030204"/>
            </a:endParaRPr>
          </a:p>
          <a:p>
            <a:pPr marL="1028700" lvl="2" indent="-342900">
              <a:buAutoNum type="arabicPeriod"/>
            </a:pPr>
            <a:r>
              <a:rPr lang="en-US" dirty="0"/>
              <a:t>‘reducing stigma and discrimination’ </a:t>
            </a:r>
            <a:endParaRPr lang="en-CA" dirty="0"/>
          </a:p>
          <a:p>
            <a:pPr marL="1028700" lvl="2" indent="-342900">
              <a:buAutoNum type="arabicPeriod"/>
            </a:pPr>
            <a:r>
              <a:rPr lang="en-US" dirty="0"/>
              <a:t>‘recognizing and collaborating with PWLLE’</a:t>
            </a:r>
            <a:r>
              <a:rPr lang="en-CA" i="1" dirty="0"/>
              <a:t>. </a:t>
            </a:r>
            <a:endParaRPr lang="en-GB" dirty="0"/>
          </a:p>
          <a:p>
            <a:pPr fontAlgn="base"/>
            <a:endParaRPr lang="en-US" dirty="0">
              <a:cs typeface="Calibri" panose="020F0502020204030204"/>
            </a:endParaRPr>
          </a:p>
        </p:txBody>
      </p:sp>
      <p:sp>
        <p:nvSpPr>
          <p:cNvPr id="4" name="Slide Number Placeholder 3"/>
          <p:cNvSpPr>
            <a:spLocks noGrp="1"/>
          </p:cNvSpPr>
          <p:nvPr>
            <p:ph type="sldNum" sz="quarter" idx="5"/>
          </p:nvPr>
        </p:nvSpPr>
        <p:spPr/>
        <p:txBody>
          <a:bodyPr/>
          <a:lstStyle/>
          <a:p>
            <a:fld id="{04CF8972-41E8-46F7-B585-CB0E7A81BCBF}" type="slidenum">
              <a:rPr lang="fr-CA" smtClean="0"/>
              <a:t>9</a:t>
            </a:fld>
            <a:endParaRPr lang="fr-CA"/>
          </a:p>
        </p:txBody>
      </p:sp>
    </p:spTree>
    <p:extLst>
      <p:ext uri="{BB962C8B-B14F-4D97-AF65-F5344CB8AC3E}">
        <p14:creationId xmlns:p14="http://schemas.microsoft.com/office/powerpoint/2010/main" val="17990686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audio" Target="../media/media1.m4a"/><Relationship Id="rId1" Type="http://schemas.microsoft.com/office/2007/relationships/media" Target="../media/media1.m4a"/><Relationship Id="rId4" Type="http://schemas.openxmlformats.org/officeDocument/2006/relationships/image" Target="../media/image1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15.png"/><Relationship Id="rId5" Type="http://schemas.openxmlformats.org/officeDocument/2006/relationships/image" Target="../media/image17.png"/><Relationship Id="rId4" Type="http://schemas.openxmlformats.org/officeDocument/2006/relationships/image" Target="../media/image18.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Master" Target="../slideMasters/slideMaster1.xml"/><Relationship Id="rId5" Type="http://schemas.openxmlformats.org/officeDocument/2006/relationships/image" Target="../media/image27.png"/><Relationship Id="rId4" Type="http://schemas.openxmlformats.org/officeDocument/2006/relationships/image" Target="../media/image26.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svg"/><Relationship Id="rId7" Type="http://schemas.openxmlformats.org/officeDocument/2006/relationships/image" Target="../media/image33.svg"/><Relationship Id="rId2" Type="http://schemas.openxmlformats.org/officeDocument/2006/relationships/image" Target="../media/image28.png"/><Relationship Id="rId1" Type="http://schemas.openxmlformats.org/officeDocument/2006/relationships/slideMaster" Target="../slideMasters/slideMaster1.xml"/><Relationship Id="rId6" Type="http://schemas.openxmlformats.org/officeDocument/2006/relationships/image" Target="../media/image32.png"/><Relationship Id="rId5" Type="http://schemas.openxmlformats.org/officeDocument/2006/relationships/image" Target="../media/image31.svg"/><Relationship Id="rId4" Type="http://schemas.openxmlformats.org/officeDocument/2006/relationships/image" Target="../media/image30.png"/><Relationship Id="rId9" Type="http://schemas.openxmlformats.org/officeDocument/2006/relationships/image" Target="../media/image35.svg"/></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6.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3" Type="http://schemas.microsoft.com/office/2007/relationships/media" Target="../media/media4.m4a"/><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15.png"/><Relationship Id="rId5" Type="http://schemas.openxmlformats.org/officeDocument/2006/relationships/slideMaster" Target="../slideMasters/slideMaster1.xml"/><Relationship Id="rId4" Type="http://schemas.openxmlformats.org/officeDocument/2006/relationships/audio" Target="../media/media4.m4a"/></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 Id="rId9" Type="http://schemas.openxmlformats.org/officeDocument/2006/relationships/image" Target="../media/image3.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4.png"/><Relationship Id="rId1" Type="http://schemas.openxmlformats.org/officeDocument/2006/relationships/slideMaster" Target="../slideMasters/slideMaster1.xml"/><Relationship Id="rId4" Type="http://schemas.openxmlformats.org/officeDocument/2006/relationships/image" Target="../media/image2.emf"/></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 ">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69CD6E6-7114-45A6-A8D5-D727EAF2E925}"/>
              </a:ext>
            </a:extLst>
          </p:cNvPr>
          <p:cNvSpPr/>
          <p:nvPr userDrawn="1"/>
        </p:nvSpPr>
        <p:spPr>
          <a:xfrm>
            <a:off x="246000" y="228600"/>
            <a:ext cx="11700000" cy="6400800"/>
          </a:xfrm>
          <a:prstGeom prst="rect">
            <a:avLst/>
          </a:prstGeom>
          <a:solidFill>
            <a:srgbClr val="00B5D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B5D2"/>
              </a:solidFill>
              <a:effectLst/>
              <a:uLnTx/>
              <a:uFillTx/>
              <a:latin typeface="Arial" panose="020B0604020202020204"/>
              <a:ea typeface="+mn-ea"/>
              <a:cs typeface="+mn-cs"/>
            </a:endParaRPr>
          </a:p>
        </p:txBody>
      </p:sp>
      <p:sp>
        <p:nvSpPr>
          <p:cNvPr id="13" name="Title 1">
            <a:extLst>
              <a:ext uri="{FF2B5EF4-FFF2-40B4-BE49-F238E27FC236}">
                <a16:creationId xmlns:a16="http://schemas.microsoft.com/office/drawing/2014/main" id="{754AB919-88CD-4FE2-ABA2-CD7EB122B8A6}"/>
              </a:ext>
            </a:extLst>
          </p:cNvPr>
          <p:cNvSpPr txBox="1">
            <a:spLocks/>
          </p:cNvSpPr>
          <p:nvPr userDrawn="1"/>
        </p:nvSpPr>
        <p:spPr>
          <a:xfrm>
            <a:off x="602399" y="1958715"/>
            <a:ext cx="5902731" cy="3675337"/>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6000" b="1" i="0" u="none" strike="noStrike" kern="1200" cap="none" spc="0" normalizeH="0" baseline="0" noProof="0">
                <a:ln>
                  <a:noFill/>
                </a:ln>
                <a:solidFill>
                  <a:sysClr val="window" lastClr="FFFFFF"/>
                </a:solidFill>
                <a:effectLst/>
                <a:uLnTx/>
                <a:uFillTx/>
                <a:latin typeface="Arial" panose="020B0604020202020204"/>
                <a:ea typeface="Verdana"/>
                <a:cs typeface="+mj-cs"/>
              </a:rPr>
              <a:t>Challenging Structural Substance Use Stigma</a:t>
            </a:r>
            <a:endParaRPr kumimoji="0" lang="en-US" sz="6000" b="1" i="0" u="none" strike="noStrike" kern="1200" cap="none" spc="0" normalizeH="0" baseline="0" noProof="0">
              <a:ln>
                <a:noFill/>
              </a:ln>
              <a:solidFill>
                <a:sysClr val="window" lastClr="FFFFFF"/>
              </a:solidFill>
              <a:effectLst/>
              <a:uLnTx/>
              <a:uFillTx/>
              <a:latin typeface="Arial" panose="020B0604020202020204"/>
              <a:ea typeface="Verdana"/>
              <a:cs typeface="+mj-cs"/>
            </a:endParaRPr>
          </a:p>
        </p:txBody>
      </p:sp>
      <p:pic>
        <p:nvPicPr>
          <p:cNvPr id="15" name="Picture 14" descr="Text&#10;&#10;Description automatically generated with medium confidence">
            <a:extLst>
              <a:ext uri="{FF2B5EF4-FFF2-40B4-BE49-F238E27FC236}">
                <a16:creationId xmlns:a16="http://schemas.microsoft.com/office/drawing/2014/main" id="{062B970D-DF1D-4D05-8D2D-C730FA790D67}"/>
              </a:ext>
            </a:extLst>
          </p:cNvPr>
          <p:cNvPicPr>
            <a:picLocks noChangeAspect="1"/>
          </p:cNvPicPr>
          <p:nvPr userDrawn="1"/>
        </p:nvPicPr>
        <p:blipFill>
          <a:blip r:embed="rId2"/>
          <a:stretch>
            <a:fillRect/>
          </a:stretch>
        </p:blipFill>
        <p:spPr>
          <a:xfrm>
            <a:off x="683849" y="499600"/>
            <a:ext cx="2206257" cy="642600"/>
          </a:xfrm>
          <a:prstGeom prst="rect">
            <a:avLst/>
          </a:prstGeom>
        </p:spPr>
      </p:pic>
      <p:pic>
        <p:nvPicPr>
          <p:cNvPr id="16" name="Picture 15">
            <a:extLst>
              <a:ext uri="{FF2B5EF4-FFF2-40B4-BE49-F238E27FC236}">
                <a16:creationId xmlns:a16="http://schemas.microsoft.com/office/drawing/2014/main" id="{22283077-015E-4A07-A2E2-E6A5403B7919}"/>
              </a:ext>
            </a:extLst>
          </p:cNvPr>
          <p:cNvPicPr>
            <a:picLocks noChangeAspect="1"/>
          </p:cNvPicPr>
          <p:nvPr userDrawn="1"/>
        </p:nvPicPr>
        <p:blipFill>
          <a:blip r:embed="rId3"/>
          <a:stretch>
            <a:fillRect/>
          </a:stretch>
        </p:blipFill>
        <p:spPr>
          <a:xfrm>
            <a:off x="6505131" y="1958715"/>
            <a:ext cx="4969808" cy="3898044"/>
          </a:xfrm>
          <a:prstGeom prst="rect">
            <a:avLst/>
          </a:prstGeom>
        </p:spPr>
      </p:pic>
      <p:pic>
        <p:nvPicPr>
          <p:cNvPr id="3" name="Picture 2">
            <a:extLst>
              <a:ext uri="{FF2B5EF4-FFF2-40B4-BE49-F238E27FC236}">
                <a16:creationId xmlns:a16="http://schemas.microsoft.com/office/drawing/2014/main" id="{192EEC6A-4561-4524-AEE7-AE2AD555899A}"/>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7006" t="38777" r="16328" b="35796"/>
          <a:stretch/>
        </p:blipFill>
        <p:spPr>
          <a:xfrm>
            <a:off x="3327955" y="574650"/>
            <a:ext cx="1488087" cy="567550"/>
          </a:xfrm>
          <a:prstGeom prst="rect">
            <a:avLst/>
          </a:prstGeom>
        </p:spPr>
      </p:pic>
    </p:spTree>
    <p:extLst>
      <p:ext uri="{BB962C8B-B14F-4D97-AF65-F5344CB8AC3E}">
        <p14:creationId xmlns:p14="http://schemas.microsoft.com/office/powerpoint/2010/main" val="28198084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0">
    <p:spTree>
      <p:nvGrpSpPr>
        <p:cNvPr id="1" name=""/>
        <p:cNvGrpSpPr/>
        <p:nvPr/>
      </p:nvGrpSpPr>
      <p:grpSpPr>
        <a:xfrm>
          <a:off x="0" y="0"/>
          <a:ext cx="0" cy="0"/>
          <a:chOff x="0" y="0"/>
          <a:chExt cx="0" cy="0"/>
        </a:xfrm>
      </p:grpSpPr>
      <p:sp>
        <p:nvSpPr>
          <p:cNvPr id="5" name="Google Shape;98;p15">
            <a:extLst>
              <a:ext uri="{FF2B5EF4-FFF2-40B4-BE49-F238E27FC236}">
                <a16:creationId xmlns:a16="http://schemas.microsoft.com/office/drawing/2014/main" id="{1096E9DC-DA0B-458B-ABA8-9BE71613DF38}"/>
              </a:ext>
            </a:extLst>
          </p:cNvPr>
          <p:cNvSpPr txBox="1">
            <a:spLocks/>
          </p:cNvSpPr>
          <p:nvPr userDrawn="1"/>
        </p:nvSpPr>
        <p:spPr>
          <a:xfrm>
            <a:off x="964680" y="1716173"/>
            <a:ext cx="4772329" cy="883677"/>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spcBef>
                <a:spcPts val="1200"/>
              </a:spcBef>
              <a:buSzPts val="1300"/>
              <a:buNone/>
            </a:pPr>
            <a:r>
              <a:rPr lang="en-GB" sz="2000" b="1">
                <a:solidFill>
                  <a:srgbClr val="00B5D1"/>
                </a:solidFill>
                <a:latin typeface="Arial" panose="020B0604020202020204" pitchFamily="34" charset="0"/>
              </a:rPr>
              <a:t>Please unmute and share your:</a:t>
            </a:r>
          </a:p>
        </p:txBody>
      </p:sp>
      <p:sp>
        <p:nvSpPr>
          <p:cNvPr id="6" name="Google Shape;98;p15">
            <a:extLst>
              <a:ext uri="{FF2B5EF4-FFF2-40B4-BE49-F238E27FC236}">
                <a16:creationId xmlns:a16="http://schemas.microsoft.com/office/drawing/2014/main" id="{B5A9BEB8-ED15-4749-AB59-75DF90BAA1D8}"/>
              </a:ext>
            </a:extLst>
          </p:cNvPr>
          <p:cNvSpPr txBox="1">
            <a:spLocks/>
          </p:cNvSpPr>
          <p:nvPr userDrawn="1"/>
        </p:nvSpPr>
        <p:spPr>
          <a:xfrm>
            <a:off x="964680" y="2593270"/>
            <a:ext cx="4908296" cy="2986646"/>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spcBef>
                <a:spcPts val="1200"/>
              </a:spcBef>
              <a:buSzPts val="1300"/>
            </a:pPr>
            <a:r>
              <a:rPr lang="en-GB" sz="2000">
                <a:solidFill>
                  <a:schemeClr val="tx1">
                    <a:lumMod val="65000"/>
                    <a:lumOff val="35000"/>
                  </a:schemeClr>
                </a:solidFill>
                <a:latin typeface="Arial" panose="020B0604020202020204" pitchFamily="34" charset="0"/>
                <a:ea typeface="+mn-lt"/>
                <a:cs typeface="+mn-lt"/>
              </a:rPr>
              <a:t>Preferred name</a:t>
            </a:r>
            <a:br>
              <a:rPr lang="en-GB" sz="2000">
                <a:solidFill>
                  <a:schemeClr val="tx1">
                    <a:lumMod val="65000"/>
                    <a:lumOff val="35000"/>
                  </a:schemeClr>
                </a:solidFill>
                <a:latin typeface="Arial" panose="020B0604020202020204" pitchFamily="34" charset="0"/>
                <a:ea typeface="+mn-lt"/>
                <a:cs typeface="+mn-lt"/>
              </a:rPr>
            </a:br>
            <a:endParaRPr lang="en-GB" sz="2000">
              <a:solidFill>
                <a:schemeClr val="tx1">
                  <a:lumMod val="65000"/>
                  <a:lumOff val="35000"/>
                </a:schemeClr>
              </a:solidFill>
              <a:latin typeface="Arial" panose="020B0604020202020204" pitchFamily="34" charset="0"/>
              <a:ea typeface="+mn-lt"/>
              <a:cs typeface="+mn-lt"/>
            </a:endParaRPr>
          </a:p>
          <a:p>
            <a:pPr marL="342900" indent="-342900">
              <a:lnSpc>
                <a:spcPct val="100000"/>
              </a:lnSpc>
              <a:spcBef>
                <a:spcPts val="0"/>
              </a:spcBef>
              <a:buSzPts val="1300"/>
            </a:pPr>
            <a:r>
              <a:rPr lang="en-GB" sz="2000">
                <a:solidFill>
                  <a:schemeClr val="tx1">
                    <a:lumMod val="65000"/>
                    <a:lumOff val="35000"/>
                  </a:schemeClr>
                </a:solidFill>
                <a:latin typeface="Arial" panose="020B0604020202020204" pitchFamily="34" charset="0"/>
                <a:ea typeface="+mn-lt"/>
                <a:cs typeface="+mn-lt"/>
              </a:rPr>
              <a:t>Pronouns</a:t>
            </a:r>
            <a:br>
              <a:rPr lang="en-GB" sz="2000">
                <a:solidFill>
                  <a:schemeClr val="tx1">
                    <a:lumMod val="65000"/>
                    <a:lumOff val="35000"/>
                  </a:schemeClr>
                </a:solidFill>
                <a:latin typeface="Arial" panose="020B0604020202020204" pitchFamily="34" charset="0"/>
                <a:ea typeface="+mn-lt"/>
                <a:cs typeface="+mn-lt"/>
              </a:rPr>
            </a:br>
            <a:endParaRPr lang="en-GB" sz="2000">
              <a:solidFill>
                <a:schemeClr val="tx1">
                  <a:lumMod val="65000"/>
                  <a:lumOff val="35000"/>
                </a:schemeClr>
              </a:solidFill>
              <a:latin typeface="Arial" panose="020B0604020202020204" pitchFamily="34" charset="0"/>
              <a:ea typeface="+mn-lt"/>
              <a:cs typeface="+mn-lt"/>
            </a:endParaRPr>
          </a:p>
          <a:p>
            <a:pPr marL="342900" indent="-342900">
              <a:lnSpc>
                <a:spcPct val="100000"/>
              </a:lnSpc>
              <a:spcBef>
                <a:spcPts val="0"/>
              </a:spcBef>
              <a:buSzPts val="1300"/>
            </a:pPr>
            <a:r>
              <a:rPr lang="en-GB" sz="2000">
                <a:solidFill>
                  <a:schemeClr val="tx1">
                    <a:lumMod val="65000"/>
                    <a:lumOff val="35000"/>
                  </a:schemeClr>
                </a:solidFill>
                <a:latin typeface="Arial" panose="020B0604020202020204" pitchFamily="34" charset="0"/>
                <a:ea typeface="+mn-lt"/>
                <a:cs typeface="+mn-lt"/>
              </a:rPr>
              <a:t>Organization/professional group</a:t>
            </a:r>
            <a:br>
              <a:rPr lang="en-GB" sz="2000">
                <a:solidFill>
                  <a:schemeClr val="tx1">
                    <a:lumMod val="65000"/>
                    <a:lumOff val="35000"/>
                  </a:schemeClr>
                </a:solidFill>
                <a:latin typeface="Arial" panose="020B0604020202020204" pitchFamily="34" charset="0"/>
                <a:ea typeface="+mn-lt"/>
                <a:cs typeface="+mn-lt"/>
              </a:rPr>
            </a:br>
            <a:endParaRPr lang="en-GB" sz="2000">
              <a:solidFill>
                <a:schemeClr val="tx1">
                  <a:lumMod val="65000"/>
                  <a:lumOff val="35000"/>
                </a:schemeClr>
              </a:solidFill>
              <a:latin typeface="Arial" panose="020B0604020202020204" pitchFamily="34" charset="0"/>
              <a:ea typeface="+mn-lt"/>
              <a:cs typeface="+mn-lt"/>
            </a:endParaRPr>
          </a:p>
          <a:p>
            <a:pPr marL="342900" lvl="0" indent="-342900" algn="l">
              <a:lnSpc>
                <a:spcPct val="100000"/>
              </a:lnSpc>
              <a:spcBef>
                <a:spcPts val="0"/>
              </a:spcBef>
              <a:spcAft>
                <a:spcPts val="0"/>
              </a:spcAft>
              <a:buSzPts val="1300"/>
            </a:pPr>
            <a:r>
              <a:rPr lang="en-GB" sz="2000">
                <a:solidFill>
                  <a:schemeClr val="tx1">
                    <a:lumMod val="65000"/>
                    <a:lumOff val="35000"/>
                  </a:schemeClr>
                </a:solidFill>
                <a:latin typeface="Arial" panose="020B0604020202020204" pitchFamily="34" charset="0"/>
              </a:rPr>
              <a:t>What you are hoping to learn or get out of this workshop</a:t>
            </a:r>
          </a:p>
          <a:p>
            <a:pPr marL="342900" lvl="0" indent="-342900" algn="l">
              <a:lnSpc>
                <a:spcPct val="100000"/>
              </a:lnSpc>
              <a:spcBef>
                <a:spcPts val="0"/>
              </a:spcBef>
              <a:spcAft>
                <a:spcPts val="0"/>
              </a:spcAft>
              <a:buSzPts val="1300"/>
            </a:pPr>
            <a:endParaRPr lang="en-GB" sz="2000">
              <a:solidFill>
                <a:schemeClr val="tx1">
                  <a:lumMod val="65000"/>
                  <a:lumOff val="35000"/>
                </a:schemeClr>
              </a:solidFill>
              <a:latin typeface="Arial" panose="020B0604020202020204" pitchFamily="34" charset="0"/>
            </a:endParaRPr>
          </a:p>
        </p:txBody>
      </p:sp>
      <p:pic>
        <p:nvPicPr>
          <p:cNvPr id="7" name="Picture 6">
            <a:extLst>
              <a:ext uri="{FF2B5EF4-FFF2-40B4-BE49-F238E27FC236}">
                <a16:creationId xmlns:a16="http://schemas.microsoft.com/office/drawing/2014/main" id="{B389BAD2-2136-4442-9326-EA2797FB0716}"/>
              </a:ext>
            </a:extLst>
          </p:cNvPr>
          <p:cNvPicPr>
            <a:picLocks noChangeAspect="1"/>
          </p:cNvPicPr>
          <p:nvPr userDrawn="1"/>
        </p:nvPicPr>
        <p:blipFill>
          <a:blip r:embed="rId2"/>
          <a:stretch>
            <a:fillRect/>
          </a:stretch>
        </p:blipFill>
        <p:spPr>
          <a:xfrm>
            <a:off x="5629785" y="2215377"/>
            <a:ext cx="5679311" cy="3252612"/>
          </a:xfrm>
          <a:prstGeom prst="rect">
            <a:avLst/>
          </a:prstGeom>
        </p:spPr>
      </p:pic>
      <p:cxnSp>
        <p:nvCxnSpPr>
          <p:cNvPr id="8" name="Straight Connector 7">
            <a:extLst>
              <a:ext uri="{FF2B5EF4-FFF2-40B4-BE49-F238E27FC236}">
                <a16:creationId xmlns:a16="http://schemas.microsoft.com/office/drawing/2014/main" id="{DDB2D86B-C4D8-4CED-9B10-568A68FEB0E6}"/>
              </a:ext>
            </a:extLst>
          </p:cNvPr>
          <p:cNvCxnSpPr>
            <a:cxnSpLocks/>
          </p:cNvCxnSpPr>
          <p:nvPr userDrawn="1"/>
        </p:nvCxnSpPr>
        <p:spPr>
          <a:xfrm>
            <a:off x="0" y="1144800"/>
            <a:ext cx="5506065"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50B51242-DF82-48E2-9BFF-54F4D2EA2CED}"/>
              </a:ext>
            </a:extLst>
          </p:cNvPr>
          <p:cNvSpPr txBox="1">
            <a:spLocks/>
          </p:cNvSpPr>
          <p:nvPr userDrawn="1"/>
        </p:nvSpPr>
        <p:spPr>
          <a:xfrm>
            <a:off x="951559" y="459644"/>
            <a:ext cx="4798570" cy="734322"/>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Participant Introductions</a:t>
            </a:r>
            <a:endParaRPr lang="en-US" sz="3200" b="1">
              <a:solidFill>
                <a:srgbClr val="AC4C9D"/>
              </a:solidFill>
              <a:latin typeface="Arial" panose="020B0604020202020204" pitchFamily="34" charset="0"/>
            </a:endParaRPr>
          </a:p>
        </p:txBody>
      </p:sp>
    </p:spTree>
    <p:extLst>
      <p:ext uri="{BB962C8B-B14F-4D97-AF65-F5344CB8AC3E}">
        <p14:creationId xmlns:p14="http://schemas.microsoft.com/office/powerpoint/2010/main" val="1410226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1">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2A3024AD-850C-4461-8C5F-525CC04BCD9C}"/>
              </a:ext>
            </a:extLst>
          </p:cNvPr>
          <p:cNvCxnSpPr>
            <a:cxnSpLocks/>
          </p:cNvCxnSpPr>
          <p:nvPr userDrawn="1"/>
        </p:nvCxnSpPr>
        <p:spPr>
          <a:xfrm>
            <a:off x="0" y="1144800"/>
            <a:ext cx="539115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2AE16B19-5793-44F6-8412-590EB8ABAE49}"/>
              </a:ext>
            </a:extLst>
          </p:cNvPr>
          <p:cNvSpPr txBox="1">
            <a:spLocks/>
          </p:cNvSpPr>
          <p:nvPr userDrawn="1"/>
        </p:nvSpPr>
        <p:spPr>
          <a:xfrm>
            <a:off x="938440" y="460880"/>
            <a:ext cx="4883008"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Discussion Guidelines</a:t>
            </a:r>
            <a:endParaRPr lang="en-US" sz="3200" b="1">
              <a:solidFill>
                <a:srgbClr val="AC4C9D"/>
              </a:solidFill>
              <a:latin typeface="Arial" panose="020B0604020202020204" pitchFamily="34" charset="0"/>
            </a:endParaRPr>
          </a:p>
        </p:txBody>
      </p:sp>
      <p:sp>
        <p:nvSpPr>
          <p:cNvPr id="10" name="Google Shape;98;p15">
            <a:extLst>
              <a:ext uri="{FF2B5EF4-FFF2-40B4-BE49-F238E27FC236}">
                <a16:creationId xmlns:a16="http://schemas.microsoft.com/office/drawing/2014/main" id="{692A72BB-FAF5-47A6-B07E-AD1489BBF85F}"/>
              </a:ext>
            </a:extLst>
          </p:cNvPr>
          <p:cNvSpPr txBox="1">
            <a:spLocks/>
          </p:cNvSpPr>
          <p:nvPr userDrawn="1"/>
        </p:nvSpPr>
        <p:spPr>
          <a:xfrm>
            <a:off x="898705" y="1720780"/>
            <a:ext cx="5185707" cy="1133946"/>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8590" indent="0">
              <a:lnSpc>
                <a:spcPts val="1980"/>
              </a:lnSpc>
              <a:spcBef>
                <a:spcPts val="0"/>
              </a:spcBef>
              <a:buNone/>
            </a:pPr>
            <a:r>
              <a:rPr lang="en-GB" sz="1600" b="1">
                <a:solidFill>
                  <a:srgbClr val="00B5D1"/>
                </a:solidFill>
                <a:latin typeface="Arial"/>
                <a:ea typeface="+mn-lt"/>
                <a:cs typeface="Arial"/>
              </a:rPr>
              <a:t>Be Present </a:t>
            </a:r>
            <a:endParaRPr lang="en-GB" sz="1600" b="1">
              <a:solidFill>
                <a:srgbClr val="00B5D1"/>
              </a:solidFill>
              <a:latin typeface="Arial" panose="020B0604020202020204" pitchFamily="34" charset="0"/>
              <a:ea typeface="+mn-lt"/>
              <a:cs typeface="Arial" panose="020B0604020202020204" pitchFamily="34" charset="0"/>
            </a:endParaRPr>
          </a:p>
          <a:p>
            <a:pPr marL="148590" indent="0">
              <a:lnSpc>
                <a:spcPts val="1980"/>
              </a:lnSpc>
              <a:spcBef>
                <a:spcPts val="0"/>
              </a:spcBef>
              <a:buNone/>
            </a:pPr>
            <a:r>
              <a:rPr lang="en-GB" sz="1600">
                <a:solidFill>
                  <a:schemeClr val="tx1">
                    <a:lumMod val="65000"/>
                    <a:lumOff val="35000"/>
                  </a:schemeClr>
                </a:solidFill>
                <a:latin typeface="Arial"/>
                <a:ea typeface="+mn-lt"/>
                <a:cs typeface="Arial"/>
              </a:rPr>
              <a:t>Focus on the topic at hand. We can take a break from the space if we need to reorient ourselves to the workshop.</a:t>
            </a:r>
            <a:endParaRPr lang="en-GB">
              <a:solidFill>
                <a:schemeClr val="tx1">
                  <a:lumMod val="65000"/>
                  <a:lumOff val="35000"/>
                </a:schemeClr>
              </a:solidFill>
              <a:latin typeface="Arial"/>
              <a:cs typeface="Arial"/>
            </a:endParaRPr>
          </a:p>
        </p:txBody>
      </p:sp>
      <p:sp>
        <p:nvSpPr>
          <p:cNvPr id="11" name="Google Shape;98;p15">
            <a:extLst>
              <a:ext uri="{FF2B5EF4-FFF2-40B4-BE49-F238E27FC236}">
                <a16:creationId xmlns:a16="http://schemas.microsoft.com/office/drawing/2014/main" id="{A3CAEE6D-65A9-42B4-B37F-2F8E42BDC4CE}"/>
              </a:ext>
            </a:extLst>
          </p:cNvPr>
          <p:cNvSpPr txBox="1">
            <a:spLocks/>
          </p:cNvSpPr>
          <p:nvPr userDrawn="1"/>
        </p:nvSpPr>
        <p:spPr>
          <a:xfrm>
            <a:off x="855573" y="3159758"/>
            <a:ext cx="5200085" cy="1018928"/>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8590" indent="0">
              <a:lnSpc>
                <a:spcPts val="1980"/>
              </a:lnSpc>
              <a:spcBef>
                <a:spcPts val="0"/>
              </a:spcBef>
              <a:buNone/>
            </a:pPr>
            <a:r>
              <a:rPr lang="en-GB" sz="1600" b="1">
                <a:solidFill>
                  <a:srgbClr val="00B5D1"/>
                </a:solidFill>
                <a:latin typeface="Arial" panose="020B0604020202020204" pitchFamily="34" charset="0"/>
                <a:ea typeface="+mn-lt"/>
                <a:cs typeface="Arial" panose="020B0604020202020204" pitchFamily="34" charset="0"/>
              </a:rPr>
              <a:t>Be Mindful of Privacy</a:t>
            </a:r>
            <a:endParaRPr lang="en-GB" sz="1600" b="1">
              <a:solidFill>
                <a:schemeClr val="tx1">
                  <a:lumMod val="65000"/>
                  <a:lumOff val="35000"/>
                </a:schemeClr>
              </a:solidFill>
              <a:latin typeface="Arial" panose="020B0604020202020204" pitchFamily="34" charset="0"/>
              <a:ea typeface="+mn-lt"/>
              <a:cs typeface="Arial" panose="020B0604020202020204" pitchFamily="34" charset="0"/>
            </a:endParaRPr>
          </a:p>
          <a:p>
            <a:pPr marL="148590" indent="0">
              <a:lnSpc>
                <a:spcPts val="1980"/>
              </a:lnSpc>
              <a:spcBef>
                <a:spcPts val="0"/>
              </a:spcBef>
              <a:buNone/>
            </a:pPr>
            <a:r>
              <a:rPr lang="en-GB" sz="1600">
                <a:solidFill>
                  <a:schemeClr val="tx1">
                    <a:lumMod val="65000"/>
                    <a:lumOff val="35000"/>
                  </a:schemeClr>
                </a:solidFill>
                <a:latin typeface="Arial" panose="020B0604020202020204" pitchFamily="34" charset="0"/>
                <a:ea typeface="+mn-lt"/>
                <a:cs typeface="Arial" panose="020B0604020202020204" pitchFamily="34" charset="0"/>
              </a:rPr>
              <a:t>We are all coming with our own set of experiences, speak from your own. Remember that confidentiality cannot be guaranteed. </a:t>
            </a:r>
            <a:endParaRPr lang="en-GB" sz="1600">
              <a:solidFill>
                <a:schemeClr val="tx1">
                  <a:lumMod val="65000"/>
                  <a:lumOff val="35000"/>
                </a:schemeClr>
              </a:solidFill>
              <a:latin typeface="Arial" panose="020B0604020202020204" pitchFamily="34" charset="0"/>
              <a:cs typeface="Arial" panose="020B0604020202020204" pitchFamily="34" charset="0"/>
            </a:endParaRPr>
          </a:p>
          <a:p>
            <a:pPr marL="148590" indent="0">
              <a:lnSpc>
                <a:spcPts val="1980"/>
              </a:lnSpc>
              <a:spcBef>
                <a:spcPts val="0"/>
              </a:spcBef>
              <a:buNone/>
            </a:pPr>
            <a:endParaRPr lang="en-GB" sz="1600">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D4E7E2F7-B8AD-4D4B-8AEC-DE1B140E573C}"/>
              </a:ext>
            </a:extLst>
          </p:cNvPr>
          <p:cNvSpPr/>
          <p:nvPr userDrawn="1"/>
        </p:nvSpPr>
        <p:spPr>
          <a:xfrm>
            <a:off x="855573" y="4663552"/>
            <a:ext cx="4870013" cy="1357295"/>
          </a:xfrm>
          <a:prstGeom prst="rect">
            <a:avLst/>
          </a:prstGeom>
        </p:spPr>
        <p:txBody>
          <a:bodyPr wrap="square" lIns="91440" tIns="45720" rIns="91440" bIns="45720" anchor="t">
            <a:spAutoFit/>
          </a:bodyPr>
          <a:lstStyle/>
          <a:p>
            <a:pPr marL="148590">
              <a:lnSpc>
                <a:spcPts val="1980"/>
              </a:lnSpc>
              <a:buClr>
                <a:srgbClr val="44546A"/>
              </a:buClr>
              <a:buSzPct val="100000"/>
            </a:pPr>
            <a:r>
              <a:rPr lang="en-GB" sz="1600" b="1" dirty="0">
                <a:solidFill>
                  <a:srgbClr val="00B5D1"/>
                </a:solidFill>
                <a:latin typeface="Arial"/>
                <a:cs typeface="Arial"/>
              </a:rPr>
              <a:t>Be Mindful of Participation </a:t>
            </a:r>
            <a:endParaRPr lang="en-GB" sz="1600" b="1" dirty="0">
              <a:solidFill>
                <a:srgbClr val="00B5D1"/>
              </a:solidFill>
              <a:latin typeface="Arial" panose="020B0604020202020204" pitchFamily="34" charset="0"/>
              <a:cs typeface="Arial" panose="020B0604020202020204" pitchFamily="34" charset="0"/>
            </a:endParaRPr>
          </a:p>
          <a:p>
            <a:pPr marL="148590">
              <a:lnSpc>
                <a:spcPts val="1980"/>
              </a:lnSpc>
              <a:buClr>
                <a:srgbClr val="44546A"/>
              </a:buClr>
              <a:buSzPct val="100000"/>
            </a:pPr>
            <a:r>
              <a:rPr lang="en-GB" sz="1600" dirty="0">
                <a:solidFill>
                  <a:schemeClr val="tx1">
                    <a:lumMod val="65000"/>
                    <a:lumOff val="35000"/>
                  </a:schemeClr>
                </a:solidFill>
                <a:latin typeface="Arial"/>
                <a:cs typeface="Arial"/>
              </a:rPr>
              <a:t>Make space for everyone to participate in the conversation. Respect that other participants have the right to pass in any discussion. </a:t>
            </a:r>
          </a:p>
          <a:p>
            <a:pPr marL="148590">
              <a:lnSpc>
                <a:spcPts val="1980"/>
              </a:lnSpc>
            </a:pPr>
            <a:endParaRPr lang="en-GB" sz="1600" dirty="0">
              <a:solidFill>
                <a:schemeClr val="tx1">
                  <a:lumMod val="65000"/>
                  <a:lumOff val="35000"/>
                </a:schemeClr>
              </a:solidFill>
              <a:latin typeface="Arial"/>
              <a:cs typeface="Arial"/>
            </a:endParaRPr>
          </a:p>
        </p:txBody>
      </p:sp>
      <p:sp>
        <p:nvSpPr>
          <p:cNvPr id="13" name="Rectangle 12">
            <a:extLst>
              <a:ext uri="{FF2B5EF4-FFF2-40B4-BE49-F238E27FC236}">
                <a16:creationId xmlns:a16="http://schemas.microsoft.com/office/drawing/2014/main" id="{0451826C-BDA2-4999-BBD9-58125AD70873}"/>
              </a:ext>
            </a:extLst>
          </p:cNvPr>
          <p:cNvSpPr/>
          <p:nvPr userDrawn="1"/>
        </p:nvSpPr>
        <p:spPr>
          <a:xfrm>
            <a:off x="6180541" y="1735157"/>
            <a:ext cx="5200085" cy="1357295"/>
          </a:xfrm>
          <a:prstGeom prst="rect">
            <a:avLst/>
          </a:prstGeom>
        </p:spPr>
        <p:txBody>
          <a:bodyPr wrap="square" lIns="91440" tIns="45720" rIns="91440" bIns="45720" anchor="t">
            <a:spAutoFit/>
          </a:bodyPr>
          <a:lstStyle/>
          <a:p>
            <a:pPr marL="148590" lvl="0">
              <a:lnSpc>
                <a:spcPts val="1980"/>
              </a:lnSpc>
            </a:pPr>
            <a:r>
              <a:rPr lang="en-GB" sz="1600" b="1">
                <a:solidFill>
                  <a:srgbClr val="00B5D1"/>
                </a:solidFill>
                <a:latin typeface="Arial" panose="020B0604020202020204" pitchFamily="34" charset="0"/>
                <a:ea typeface="+mn-lt"/>
                <a:cs typeface="Arial" panose="020B0604020202020204" pitchFamily="34" charset="0"/>
              </a:rPr>
              <a:t>Be Respectful</a:t>
            </a:r>
            <a:endParaRPr lang="en-GB" sz="1600" b="1">
              <a:solidFill>
                <a:prstClr val="black">
                  <a:lumMod val="65000"/>
                  <a:lumOff val="35000"/>
                </a:prstClr>
              </a:solidFill>
              <a:latin typeface="Arial" panose="020B0604020202020204" pitchFamily="34" charset="0"/>
              <a:ea typeface="+mn-lt"/>
              <a:cs typeface="Arial" panose="020B0604020202020204" pitchFamily="34" charset="0"/>
            </a:endParaRPr>
          </a:p>
          <a:p>
            <a:pPr marL="148590">
              <a:lnSpc>
                <a:spcPts val="1980"/>
              </a:lnSpc>
            </a:pPr>
            <a:r>
              <a:rPr lang="en-GB" sz="1600">
                <a:solidFill>
                  <a:schemeClr val="tx1">
                    <a:lumMod val="65000"/>
                    <a:lumOff val="35000"/>
                  </a:schemeClr>
                </a:solidFill>
                <a:latin typeface="Arial"/>
                <a:ea typeface="+mn-lt"/>
                <a:cs typeface="Arial"/>
              </a:rPr>
              <a:t>Disagreement is normal and can be done respectfully by disagreeing with the idea and not the person. Everyone is responsible for creating a safer space. </a:t>
            </a:r>
          </a:p>
          <a:p>
            <a:pPr marL="148590">
              <a:lnSpc>
                <a:spcPts val="1980"/>
              </a:lnSpc>
            </a:pPr>
            <a:endParaRPr lang="en-GB" sz="1600">
              <a:solidFill>
                <a:schemeClr val="tx1">
                  <a:lumMod val="65000"/>
                  <a:lumOff val="35000"/>
                </a:schemeClr>
              </a:solidFill>
              <a:latin typeface="Arial"/>
              <a:ea typeface="+mn-lt"/>
              <a:cs typeface="Arial"/>
            </a:endParaRPr>
          </a:p>
        </p:txBody>
      </p:sp>
      <p:sp>
        <p:nvSpPr>
          <p:cNvPr id="14" name="Rectangle 13">
            <a:extLst>
              <a:ext uri="{FF2B5EF4-FFF2-40B4-BE49-F238E27FC236}">
                <a16:creationId xmlns:a16="http://schemas.microsoft.com/office/drawing/2014/main" id="{26FC7EB9-6D51-4998-9C9E-D00838070C17}"/>
              </a:ext>
            </a:extLst>
          </p:cNvPr>
          <p:cNvSpPr/>
          <p:nvPr userDrawn="1"/>
        </p:nvSpPr>
        <p:spPr>
          <a:xfrm>
            <a:off x="6187426" y="3159758"/>
            <a:ext cx="5200085" cy="851772"/>
          </a:xfrm>
          <a:prstGeom prst="rect">
            <a:avLst/>
          </a:prstGeom>
        </p:spPr>
        <p:txBody>
          <a:bodyPr wrap="square" lIns="91440" tIns="45720" rIns="91440" bIns="45720" anchor="t">
            <a:spAutoFit/>
          </a:bodyPr>
          <a:lstStyle/>
          <a:p>
            <a:pPr marL="148590">
              <a:lnSpc>
                <a:spcPts val="1980"/>
              </a:lnSpc>
            </a:pPr>
            <a:r>
              <a:rPr lang="en-GB" sz="1600" b="1">
                <a:solidFill>
                  <a:srgbClr val="00B5D1"/>
                </a:solidFill>
                <a:latin typeface="Arial" panose="020B0604020202020204" pitchFamily="34" charset="0"/>
                <a:ea typeface="+mn-lt"/>
                <a:cs typeface="Arial" panose="020B0604020202020204" pitchFamily="34" charset="0"/>
              </a:rPr>
              <a:t>Be Curious </a:t>
            </a:r>
            <a:endParaRPr lang="en-GB" sz="1600" b="1">
              <a:solidFill>
                <a:prstClr val="black">
                  <a:lumMod val="65000"/>
                  <a:lumOff val="35000"/>
                </a:prstClr>
              </a:solidFill>
              <a:latin typeface="Arial" panose="020B0604020202020204" pitchFamily="34" charset="0"/>
              <a:ea typeface="+mn-lt"/>
              <a:cs typeface="Arial" panose="020B0604020202020204" pitchFamily="34" charset="0"/>
            </a:endParaRPr>
          </a:p>
          <a:p>
            <a:pPr marL="148590">
              <a:lnSpc>
                <a:spcPts val="1980"/>
              </a:lnSpc>
            </a:pPr>
            <a:r>
              <a:rPr lang="en-GB" sz="1600">
                <a:solidFill>
                  <a:schemeClr val="tx1">
                    <a:lumMod val="65000"/>
                    <a:lumOff val="35000"/>
                  </a:schemeClr>
                </a:solidFill>
                <a:latin typeface="Arial" panose="020B0604020202020204" pitchFamily="34" charset="0"/>
                <a:ea typeface="+mn-lt"/>
                <a:cs typeface="Arial" panose="020B0604020202020204" pitchFamily="34" charset="0"/>
              </a:rPr>
              <a:t>Ask questions and let the facilitator know if something needs further explanation. </a:t>
            </a:r>
          </a:p>
        </p:txBody>
      </p:sp>
      <p:sp>
        <p:nvSpPr>
          <p:cNvPr id="15" name="Google Shape;98;p15">
            <a:extLst>
              <a:ext uri="{FF2B5EF4-FFF2-40B4-BE49-F238E27FC236}">
                <a16:creationId xmlns:a16="http://schemas.microsoft.com/office/drawing/2014/main" id="{131FDC45-C153-4550-89D7-0D1452F0EAA9}"/>
              </a:ext>
            </a:extLst>
          </p:cNvPr>
          <p:cNvSpPr txBox="1">
            <a:spLocks/>
          </p:cNvSpPr>
          <p:nvPr userDrawn="1"/>
        </p:nvSpPr>
        <p:spPr>
          <a:xfrm>
            <a:off x="6186697" y="4872370"/>
            <a:ext cx="5401368" cy="434136"/>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48590" indent="0">
              <a:lnSpc>
                <a:spcPts val="1980"/>
              </a:lnSpc>
              <a:spcBef>
                <a:spcPts val="0"/>
              </a:spcBef>
              <a:buNone/>
            </a:pPr>
            <a:r>
              <a:rPr lang="en-GB" sz="2000" b="1">
                <a:solidFill>
                  <a:srgbClr val="AC4C9D"/>
                </a:solidFill>
                <a:latin typeface="Arial" panose="020B0604020202020204" pitchFamily="34" charset="0"/>
                <a:ea typeface="+mn-lt"/>
                <a:cs typeface="Arial" panose="020B0604020202020204" pitchFamily="34" charset="0"/>
              </a:rPr>
              <a:t>Anything to add to these guidelines? </a:t>
            </a:r>
            <a:endParaRPr lang="en-GB" sz="2000">
              <a:solidFill>
                <a:srgbClr val="AC4C9D"/>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76906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2">
    <p:spTree>
      <p:nvGrpSpPr>
        <p:cNvPr id="1" name=""/>
        <p:cNvGrpSpPr/>
        <p:nvPr/>
      </p:nvGrpSpPr>
      <p:grpSpPr>
        <a:xfrm>
          <a:off x="0" y="0"/>
          <a:ext cx="0" cy="0"/>
          <a:chOff x="0" y="0"/>
          <a:chExt cx="0" cy="0"/>
        </a:xfrm>
      </p:grpSpPr>
      <p:cxnSp>
        <p:nvCxnSpPr>
          <p:cNvPr id="8" name="Straight Connector 7">
            <a:extLst>
              <a:ext uri="{FF2B5EF4-FFF2-40B4-BE49-F238E27FC236}">
                <a16:creationId xmlns:a16="http://schemas.microsoft.com/office/drawing/2014/main" id="{956DA003-9A82-40B0-BFBE-066078B4D1D2}"/>
              </a:ext>
            </a:extLst>
          </p:cNvPr>
          <p:cNvCxnSpPr>
            <a:cxnSpLocks/>
          </p:cNvCxnSpPr>
          <p:nvPr userDrawn="1"/>
        </p:nvCxnSpPr>
        <p:spPr>
          <a:xfrm>
            <a:off x="0" y="1144800"/>
            <a:ext cx="487680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9" name="Title 1">
            <a:extLst>
              <a:ext uri="{FF2B5EF4-FFF2-40B4-BE49-F238E27FC236}">
                <a16:creationId xmlns:a16="http://schemas.microsoft.com/office/drawing/2014/main" id="{FFCBFD56-4D06-479F-A5AE-A43174604D36}"/>
              </a:ext>
            </a:extLst>
          </p:cNvPr>
          <p:cNvSpPr txBox="1">
            <a:spLocks/>
          </p:cNvSpPr>
          <p:nvPr userDrawn="1"/>
        </p:nvSpPr>
        <p:spPr>
          <a:xfrm>
            <a:off x="938440" y="460880"/>
            <a:ext cx="5249854"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Learning Objectives</a:t>
            </a:r>
            <a:endParaRPr lang="en-US" sz="3200" b="1">
              <a:solidFill>
                <a:srgbClr val="AC4C9D"/>
              </a:solidFill>
              <a:latin typeface="Arial" panose="020B0604020202020204" pitchFamily="34" charset="0"/>
            </a:endParaRPr>
          </a:p>
        </p:txBody>
      </p:sp>
      <p:sp>
        <p:nvSpPr>
          <p:cNvPr id="10" name="Google Shape;98;p15">
            <a:extLst>
              <a:ext uri="{FF2B5EF4-FFF2-40B4-BE49-F238E27FC236}">
                <a16:creationId xmlns:a16="http://schemas.microsoft.com/office/drawing/2014/main" id="{89715AD1-0924-4FF7-9748-4C2F626C9CBC}"/>
              </a:ext>
            </a:extLst>
          </p:cNvPr>
          <p:cNvSpPr txBox="1">
            <a:spLocks/>
          </p:cNvSpPr>
          <p:nvPr userDrawn="1"/>
        </p:nvSpPr>
        <p:spPr>
          <a:xfrm>
            <a:off x="822956" y="2434095"/>
            <a:ext cx="7200419" cy="502513"/>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rtl="0">
              <a:lnSpc>
                <a:spcPct val="100000"/>
              </a:lnSpc>
              <a:spcBef>
                <a:spcPts val="0"/>
              </a:spcBef>
              <a:spcAft>
                <a:spcPts val="0"/>
              </a:spcAft>
              <a:buNone/>
            </a:pPr>
            <a:r>
              <a:rPr lang="en-GB" sz="2000" b="1">
                <a:solidFill>
                  <a:srgbClr val="00B5D1"/>
                </a:solidFill>
                <a:latin typeface="Arial" panose="020B0604020202020204" pitchFamily="34" charset="0"/>
              </a:rPr>
              <a:t>By the end of today’s workshop, you will have a:</a:t>
            </a:r>
          </a:p>
        </p:txBody>
      </p:sp>
      <p:cxnSp>
        <p:nvCxnSpPr>
          <p:cNvPr id="11" name="Straight Connector 10">
            <a:extLst>
              <a:ext uri="{FF2B5EF4-FFF2-40B4-BE49-F238E27FC236}">
                <a16:creationId xmlns:a16="http://schemas.microsoft.com/office/drawing/2014/main" id="{BC42EB3B-10DB-4DDA-9CD2-5D285EBF4931}"/>
              </a:ext>
            </a:extLst>
          </p:cNvPr>
          <p:cNvCxnSpPr>
            <a:cxnSpLocks/>
          </p:cNvCxnSpPr>
          <p:nvPr userDrawn="1"/>
        </p:nvCxnSpPr>
        <p:spPr>
          <a:xfrm>
            <a:off x="4137912" y="3360544"/>
            <a:ext cx="0" cy="1579053"/>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F6415F99-CBBC-4F60-8674-50D66C76D6B2}"/>
              </a:ext>
            </a:extLst>
          </p:cNvPr>
          <p:cNvCxnSpPr>
            <a:cxnSpLocks/>
          </p:cNvCxnSpPr>
          <p:nvPr userDrawn="1"/>
        </p:nvCxnSpPr>
        <p:spPr>
          <a:xfrm>
            <a:off x="7975528" y="3360544"/>
            <a:ext cx="0" cy="1579053"/>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4E79562C-E95E-4B47-BC16-5AEAD9C44844}"/>
              </a:ext>
            </a:extLst>
          </p:cNvPr>
          <p:cNvSpPr/>
          <p:nvPr userDrawn="1"/>
        </p:nvSpPr>
        <p:spPr>
          <a:xfrm>
            <a:off x="4336977" y="3411406"/>
            <a:ext cx="3439486" cy="1477328"/>
          </a:xfrm>
          <a:prstGeom prst="rect">
            <a:avLst/>
          </a:prstGeom>
        </p:spPr>
        <p:txBody>
          <a:bodyPr wrap="square">
            <a:spAutoFit/>
          </a:bodyPr>
          <a:lstStyle/>
          <a:p>
            <a:pPr algn="ctr">
              <a:spcBef>
                <a:spcPts val="1200"/>
              </a:spcBef>
            </a:pPr>
            <a:r>
              <a:rPr lang="en-GB" dirty="0">
                <a:solidFill>
                  <a:schemeClr val="tx1">
                    <a:lumMod val="65000"/>
                    <a:lumOff val="35000"/>
                  </a:schemeClr>
                </a:solidFill>
                <a:ea typeface="+mn-lt"/>
                <a:cs typeface="+mn-lt"/>
              </a:rPr>
              <a:t>Strengthened ability to assess stigmatizing policies, programs, or practices and engage in advocacy to reduce stigma</a:t>
            </a:r>
            <a:endParaRPr lang="en-GB" dirty="0">
              <a:solidFill>
                <a:schemeClr val="tx1">
                  <a:lumMod val="65000"/>
                  <a:lumOff val="35000"/>
                </a:schemeClr>
              </a:solidFill>
              <a:cs typeface="Arial" panose="020B0604020202020204" pitchFamily="34" charset="0"/>
            </a:endParaRPr>
          </a:p>
        </p:txBody>
      </p:sp>
      <p:sp>
        <p:nvSpPr>
          <p:cNvPr id="14" name="Rectangle 13">
            <a:extLst>
              <a:ext uri="{FF2B5EF4-FFF2-40B4-BE49-F238E27FC236}">
                <a16:creationId xmlns:a16="http://schemas.microsoft.com/office/drawing/2014/main" id="{1CED307E-4EE9-4F18-8747-657FFBE8022D}"/>
              </a:ext>
            </a:extLst>
          </p:cNvPr>
          <p:cNvSpPr/>
          <p:nvPr userDrawn="1"/>
        </p:nvSpPr>
        <p:spPr>
          <a:xfrm>
            <a:off x="822956" y="3411406"/>
            <a:ext cx="3115891" cy="1477328"/>
          </a:xfrm>
          <a:prstGeom prst="rect">
            <a:avLst/>
          </a:prstGeom>
        </p:spPr>
        <p:txBody>
          <a:bodyPr wrap="square">
            <a:spAutoFit/>
          </a:bodyPr>
          <a:lstStyle/>
          <a:p>
            <a:pPr algn="ctr">
              <a:spcBef>
                <a:spcPts val="1200"/>
              </a:spcBef>
            </a:pPr>
            <a:r>
              <a:rPr lang="en-GB" dirty="0">
                <a:solidFill>
                  <a:schemeClr val="tx1">
                    <a:lumMod val="65000"/>
                    <a:lumOff val="35000"/>
                  </a:schemeClr>
                </a:solidFill>
                <a:ea typeface="+mn-lt"/>
                <a:cs typeface="+mn-lt"/>
              </a:rPr>
              <a:t>Strengthened understanding of the various forms of stigma and factors that contribute to substance use related stigma</a:t>
            </a:r>
            <a:endParaRPr lang="en-US" dirty="0">
              <a:solidFill>
                <a:schemeClr val="tx1">
                  <a:lumMod val="65000"/>
                  <a:lumOff val="35000"/>
                </a:schemeClr>
              </a:solidFill>
            </a:endParaRPr>
          </a:p>
        </p:txBody>
      </p:sp>
      <p:sp>
        <p:nvSpPr>
          <p:cNvPr id="15" name="Rectangle 14">
            <a:extLst>
              <a:ext uri="{FF2B5EF4-FFF2-40B4-BE49-F238E27FC236}">
                <a16:creationId xmlns:a16="http://schemas.microsoft.com/office/drawing/2014/main" id="{C34867DA-D452-466C-81A4-D4773E4ECE37}"/>
              </a:ext>
            </a:extLst>
          </p:cNvPr>
          <p:cNvSpPr/>
          <p:nvPr userDrawn="1"/>
        </p:nvSpPr>
        <p:spPr>
          <a:xfrm>
            <a:off x="8174594" y="3411406"/>
            <a:ext cx="3402408" cy="1477328"/>
          </a:xfrm>
          <a:prstGeom prst="rect">
            <a:avLst/>
          </a:prstGeom>
        </p:spPr>
        <p:txBody>
          <a:bodyPr wrap="square">
            <a:spAutoFit/>
          </a:bodyPr>
          <a:lstStyle/>
          <a:p>
            <a:pPr algn="ctr">
              <a:spcBef>
                <a:spcPts val="1200"/>
              </a:spcBef>
            </a:pPr>
            <a:r>
              <a:rPr lang="en-GB" dirty="0">
                <a:solidFill>
                  <a:schemeClr val="tx1">
                    <a:lumMod val="65000"/>
                    <a:lumOff val="35000"/>
                  </a:schemeClr>
                </a:solidFill>
                <a:ea typeface="+mn-lt"/>
                <a:cs typeface="+mn-lt"/>
              </a:rPr>
              <a:t>Strengthened understanding of why PWLLE have an essential role in the healthcare system &amp; policy and program decisions</a:t>
            </a:r>
            <a:endParaRPr lang="en-US" dirty="0">
              <a:solidFill>
                <a:schemeClr val="tx1">
                  <a:lumMod val="65000"/>
                  <a:lumOff val="35000"/>
                </a:schemeClr>
              </a:solidFill>
              <a:ea typeface="+mn-lt"/>
              <a:cs typeface="+mn-lt"/>
            </a:endParaRPr>
          </a:p>
        </p:txBody>
      </p:sp>
    </p:spTree>
    <p:extLst>
      <p:ext uri="{BB962C8B-B14F-4D97-AF65-F5344CB8AC3E}">
        <p14:creationId xmlns:p14="http://schemas.microsoft.com/office/powerpoint/2010/main" val="15193979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3">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AB42A18-874C-4BAF-BC56-93DA00D5AFD2}"/>
              </a:ext>
            </a:extLst>
          </p:cNvPr>
          <p:cNvSpPr/>
          <p:nvPr userDrawn="1"/>
        </p:nvSpPr>
        <p:spPr>
          <a:xfrm>
            <a:off x="246000" y="228600"/>
            <a:ext cx="11700000" cy="6400800"/>
          </a:xfrm>
          <a:prstGeom prst="rect">
            <a:avLst/>
          </a:prstGeom>
          <a:solidFill>
            <a:srgbClr val="00B5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Text&#10;&#10;Description automatically generated with medium confidence">
            <a:extLst>
              <a:ext uri="{FF2B5EF4-FFF2-40B4-BE49-F238E27FC236}">
                <a16:creationId xmlns:a16="http://schemas.microsoft.com/office/drawing/2014/main" id="{03512ADB-503E-4BEC-B0F0-B563220BE94B}"/>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6" name="Picture 5">
            <a:extLst>
              <a:ext uri="{FF2B5EF4-FFF2-40B4-BE49-F238E27FC236}">
                <a16:creationId xmlns:a16="http://schemas.microsoft.com/office/drawing/2014/main" id="{472D9955-7068-4939-9CFE-3CA05481FFD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
        <p:nvSpPr>
          <p:cNvPr id="8" name="Title 1">
            <a:extLst>
              <a:ext uri="{FF2B5EF4-FFF2-40B4-BE49-F238E27FC236}">
                <a16:creationId xmlns:a16="http://schemas.microsoft.com/office/drawing/2014/main" id="{F8978A53-15A9-4260-804B-0CF3B4083018}"/>
              </a:ext>
            </a:extLst>
          </p:cNvPr>
          <p:cNvSpPr>
            <a:spLocks noGrp="1"/>
          </p:cNvSpPr>
          <p:nvPr>
            <p:ph type="ctrTitle"/>
          </p:nvPr>
        </p:nvSpPr>
        <p:spPr>
          <a:xfrm>
            <a:off x="601663" y="4210050"/>
            <a:ext cx="9144000" cy="1670050"/>
          </a:xfrm>
        </p:spPr>
        <p:txBody>
          <a:bodyPr>
            <a:normAutofit/>
          </a:bodyPr>
          <a:lstStyle/>
          <a:p>
            <a:pPr algn="l"/>
            <a:br>
              <a:rPr lang="en-GB" sz="5400" b="1" dirty="0">
                <a:solidFill>
                  <a:schemeClr val="bg1"/>
                </a:solidFill>
                <a:latin typeface="Arial" panose="020B0604020202020204" pitchFamily="34" charset="0"/>
              </a:rPr>
            </a:br>
            <a:r>
              <a:rPr lang="en-GB" sz="5400" b="1" dirty="0">
                <a:solidFill>
                  <a:schemeClr val="bg1"/>
                </a:solidFill>
                <a:latin typeface="Arial" panose="020B0604020202020204" pitchFamily="34" charset="0"/>
              </a:rPr>
              <a:t>Unpacking Stigma</a:t>
            </a:r>
            <a:endParaRPr lang="en-US" sz="54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7387234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4">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114DF0A1-B566-4BE8-B92C-C7C45398D22E}"/>
              </a:ext>
            </a:extLst>
          </p:cNvPr>
          <p:cNvCxnSpPr>
            <a:cxnSpLocks/>
          </p:cNvCxnSpPr>
          <p:nvPr userDrawn="1"/>
        </p:nvCxnSpPr>
        <p:spPr>
          <a:xfrm>
            <a:off x="0" y="1144800"/>
            <a:ext cx="337185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BF50A6EA-BB5D-44DC-8747-AAD5E451F90A}"/>
              </a:ext>
            </a:extLst>
          </p:cNvPr>
          <p:cNvSpPr txBox="1">
            <a:spLocks/>
          </p:cNvSpPr>
          <p:nvPr userDrawn="1"/>
        </p:nvSpPr>
        <p:spPr>
          <a:xfrm>
            <a:off x="938440" y="460880"/>
            <a:ext cx="3068168"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Terminology</a:t>
            </a:r>
          </a:p>
        </p:txBody>
      </p:sp>
      <p:sp>
        <p:nvSpPr>
          <p:cNvPr id="4" name="Google Shape;98;p15">
            <a:extLst>
              <a:ext uri="{FF2B5EF4-FFF2-40B4-BE49-F238E27FC236}">
                <a16:creationId xmlns:a16="http://schemas.microsoft.com/office/drawing/2014/main" id="{F772C625-6A72-4C2A-AA00-E5B090683A68}"/>
              </a:ext>
            </a:extLst>
          </p:cNvPr>
          <p:cNvSpPr txBox="1">
            <a:spLocks/>
          </p:cNvSpPr>
          <p:nvPr userDrawn="1"/>
        </p:nvSpPr>
        <p:spPr>
          <a:xfrm>
            <a:off x="938440" y="2069353"/>
            <a:ext cx="5402936" cy="3934877"/>
          </a:xfrm>
          <a:prstGeom prst="rect">
            <a:avLst/>
          </a:prstGeom>
        </p:spPr>
        <p:txBody>
          <a:bodyPr spcFirstLastPara="1" vert="horz" wrap="square" lIns="0"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64465" indent="0">
              <a:lnSpc>
                <a:spcPts val="2000"/>
              </a:lnSpc>
              <a:spcBef>
                <a:spcPts val="0"/>
              </a:spcBef>
              <a:buSzPct val="100000"/>
              <a:buNone/>
            </a:pPr>
            <a:r>
              <a:rPr lang="en-GB" sz="1600" b="1" dirty="0">
                <a:solidFill>
                  <a:srgbClr val="00B5D1"/>
                </a:solidFill>
                <a:latin typeface="Arial"/>
                <a:cs typeface="Arial"/>
              </a:rPr>
              <a:t>Substance Use Health</a:t>
            </a:r>
            <a:r>
              <a:rPr lang="en-GB" sz="1600" b="1" dirty="0">
                <a:solidFill>
                  <a:schemeClr val="tx1">
                    <a:lumMod val="65000"/>
                    <a:lumOff val="35000"/>
                  </a:schemeClr>
                </a:solidFill>
                <a:latin typeface="Arial"/>
                <a:cs typeface="Arial"/>
              </a:rPr>
              <a:t>: </a:t>
            </a:r>
            <a:r>
              <a:rPr lang="en-GB" sz="1600" dirty="0">
                <a:solidFill>
                  <a:srgbClr val="404040"/>
                </a:solidFill>
                <a:latin typeface="Arial"/>
                <a:cs typeface="Arial"/>
              </a:rPr>
              <a:t>an approach that supports all individuals on the substance use spectrum and offers a full spectrum of support and care, similar to the ways that we address physical or mental health</a:t>
            </a:r>
            <a:endParaRPr lang="en-US" dirty="0"/>
          </a:p>
          <a:p>
            <a:pPr marL="164465" lvl="0" indent="0" algn="l">
              <a:lnSpc>
                <a:spcPts val="2000"/>
              </a:lnSpc>
              <a:spcBef>
                <a:spcPts val="0"/>
              </a:spcBef>
              <a:spcAft>
                <a:spcPts val="0"/>
              </a:spcAft>
              <a:buNone/>
            </a:pPr>
            <a:endParaRPr lang="en-GB" sz="1600" b="1" dirty="0">
              <a:solidFill>
                <a:schemeClr val="tx1">
                  <a:lumMod val="65000"/>
                  <a:lumOff val="35000"/>
                </a:schemeClr>
              </a:solidFill>
              <a:latin typeface="Arial" panose="020B0604020202020204" pitchFamily="34" charset="0"/>
              <a:cs typeface="Arial"/>
            </a:endParaRPr>
          </a:p>
          <a:p>
            <a:pPr marL="164465" lvl="0" indent="0" algn="l" rtl="0">
              <a:lnSpc>
                <a:spcPts val="2000"/>
              </a:lnSpc>
              <a:spcBef>
                <a:spcPts val="0"/>
              </a:spcBef>
              <a:spcAft>
                <a:spcPts val="0"/>
              </a:spcAft>
              <a:buSzPct val="100000"/>
              <a:buNone/>
            </a:pPr>
            <a:endParaRPr lang="en-GB" sz="1600" dirty="0">
              <a:solidFill>
                <a:schemeClr val="tx1">
                  <a:lumMod val="65000"/>
                  <a:lumOff val="35000"/>
                </a:schemeClr>
              </a:solidFill>
              <a:latin typeface="Arial" panose="020B0604020202020204" pitchFamily="34" charset="0"/>
              <a:cs typeface="Arial" panose="020B0604020202020204" pitchFamily="34" charset="0"/>
            </a:endParaRPr>
          </a:p>
          <a:p>
            <a:pPr marL="164465" lvl="0" indent="0" algn="l" rtl="0">
              <a:lnSpc>
                <a:spcPts val="2000"/>
              </a:lnSpc>
              <a:spcBef>
                <a:spcPts val="0"/>
              </a:spcBef>
              <a:spcAft>
                <a:spcPts val="0"/>
              </a:spcAft>
              <a:buSzPct val="100000"/>
              <a:buNone/>
            </a:pPr>
            <a:r>
              <a:rPr lang="en-GB" sz="1600" b="1" dirty="0">
                <a:solidFill>
                  <a:srgbClr val="00B5D1"/>
                </a:solidFill>
                <a:latin typeface="Arial"/>
                <a:cs typeface="Arial"/>
              </a:rPr>
              <a:t>Harm Reduction</a:t>
            </a:r>
            <a:r>
              <a:rPr lang="en-GB" sz="1600" b="1" dirty="0">
                <a:solidFill>
                  <a:schemeClr val="bg2">
                    <a:lumMod val="50000"/>
                  </a:schemeClr>
                </a:solidFill>
                <a:latin typeface="Arial"/>
                <a:cs typeface="Arial"/>
              </a:rPr>
              <a:t>:</a:t>
            </a:r>
            <a:r>
              <a:rPr lang="en-GB" sz="1600" b="1" dirty="0">
                <a:solidFill>
                  <a:srgbClr val="00B5D1"/>
                </a:solidFill>
                <a:latin typeface="Arial"/>
                <a:cs typeface="Arial"/>
              </a:rPr>
              <a:t> </a:t>
            </a:r>
            <a:r>
              <a:rPr lang="en-GB" sz="1600" dirty="0">
                <a:solidFill>
                  <a:schemeClr val="tx1">
                    <a:lumMod val="65000"/>
                    <a:lumOff val="35000"/>
                  </a:schemeClr>
                </a:solidFill>
                <a:latin typeface="Arial"/>
                <a:cs typeface="Arial"/>
              </a:rPr>
              <a:t>both a program response and a philosophy that aims to reduce harms associated with substance use, without requiring that people reduce or stop their substance use</a:t>
            </a:r>
            <a:br>
              <a:rPr lang="en-GB" sz="1600" dirty="0">
                <a:latin typeface="Arial" panose="020B0604020202020204" pitchFamily="34" charset="0"/>
              </a:rPr>
            </a:br>
            <a:endParaRPr lang="en-GB" sz="1600" dirty="0">
              <a:solidFill>
                <a:schemeClr val="tx1">
                  <a:lumMod val="65000"/>
                  <a:lumOff val="35000"/>
                </a:schemeClr>
              </a:solidFill>
              <a:latin typeface="Arial" panose="020B0604020202020204" pitchFamily="34" charset="0"/>
              <a:cs typeface="Arial" panose="020B0604020202020204" pitchFamily="34" charset="0"/>
            </a:endParaRPr>
          </a:p>
          <a:p>
            <a:pPr marL="164465" indent="0">
              <a:lnSpc>
                <a:spcPts val="2000"/>
              </a:lnSpc>
              <a:spcBef>
                <a:spcPts val="0"/>
              </a:spcBef>
              <a:buSzPct val="100000"/>
              <a:buNone/>
            </a:pPr>
            <a:r>
              <a:rPr lang="en-GB" sz="1600" b="1" dirty="0">
                <a:solidFill>
                  <a:srgbClr val="00B5D1"/>
                </a:solidFill>
                <a:latin typeface="Arial"/>
                <a:cs typeface="Arial"/>
              </a:rPr>
              <a:t>People with lived and living experience (PWLLE)</a:t>
            </a:r>
            <a:r>
              <a:rPr lang="en-GB" sz="1600" b="1" dirty="0">
                <a:solidFill>
                  <a:schemeClr val="bg2">
                    <a:lumMod val="50000"/>
                  </a:schemeClr>
                </a:solidFill>
                <a:latin typeface="Arial"/>
                <a:cs typeface="Arial"/>
              </a:rPr>
              <a:t>:</a:t>
            </a:r>
            <a:r>
              <a:rPr lang="en-GB" sz="1600" b="1" dirty="0">
                <a:solidFill>
                  <a:srgbClr val="00B5D1"/>
                </a:solidFill>
                <a:latin typeface="Arial"/>
                <a:cs typeface="Arial"/>
              </a:rPr>
              <a:t> </a:t>
            </a:r>
            <a:r>
              <a:rPr lang="en-GB" sz="1600" dirty="0">
                <a:solidFill>
                  <a:schemeClr val="tx1">
                    <a:lumMod val="65000"/>
                    <a:lumOff val="35000"/>
                  </a:schemeClr>
                </a:solidFill>
                <a:latin typeface="Arial"/>
                <a:cs typeface="Arial"/>
              </a:rPr>
              <a:t>people who currently use substances, as well as people who have lived experience of substance use</a:t>
            </a:r>
          </a:p>
          <a:p>
            <a:pPr marL="164465" lvl="0" indent="0" algn="l" rtl="0">
              <a:lnSpc>
                <a:spcPts val="2000"/>
              </a:lnSpc>
              <a:spcBef>
                <a:spcPts val="0"/>
              </a:spcBef>
              <a:spcAft>
                <a:spcPts val="0"/>
              </a:spcAft>
              <a:buSzPct val="100000"/>
              <a:buNone/>
            </a:pPr>
            <a:endParaRPr lang="en-GB" sz="16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5" name="Google Shape;98;p15">
            <a:extLst>
              <a:ext uri="{FF2B5EF4-FFF2-40B4-BE49-F238E27FC236}">
                <a16:creationId xmlns:a16="http://schemas.microsoft.com/office/drawing/2014/main" id="{3629FC66-28B3-457E-B294-30DADB1D8716}"/>
              </a:ext>
            </a:extLst>
          </p:cNvPr>
          <p:cNvSpPr txBox="1">
            <a:spLocks/>
          </p:cNvSpPr>
          <p:nvPr userDrawn="1"/>
        </p:nvSpPr>
        <p:spPr>
          <a:xfrm>
            <a:off x="6616324" y="2069353"/>
            <a:ext cx="4876017" cy="2420369"/>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64624" lvl="0" indent="0" algn="l" rtl="0">
              <a:lnSpc>
                <a:spcPts val="2000"/>
              </a:lnSpc>
              <a:spcBef>
                <a:spcPts val="0"/>
              </a:spcBef>
              <a:spcAft>
                <a:spcPts val="0"/>
              </a:spcAft>
              <a:buSzPct val="100000"/>
              <a:buNone/>
            </a:pPr>
            <a:r>
              <a:rPr lang="en-GB" sz="1600" b="1">
                <a:solidFill>
                  <a:srgbClr val="00B5D1"/>
                </a:solidFill>
                <a:latin typeface="Arial" panose="020B0604020202020204" pitchFamily="34" charset="0"/>
              </a:rPr>
              <a:t>People who use drugs (PWUD</a:t>
            </a:r>
            <a:r>
              <a:rPr lang="en-GB" sz="1600" b="1">
                <a:solidFill>
                  <a:srgbClr val="00B5D2"/>
                </a:solidFill>
                <a:latin typeface="Arial" panose="020B0604020202020204" pitchFamily="34" charset="0"/>
              </a:rPr>
              <a:t>)</a:t>
            </a:r>
            <a:r>
              <a:rPr lang="en-GB" sz="1600" b="1">
                <a:solidFill>
                  <a:schemeClr val="tx1">
                    <a:lumMod val="65000"/>
                    <a:lumOff val="35000"/>
                  </a:schemeClr>
                </a:solidFill>
                <a:latin typeface="Arial" panose="020B0604020202020204" pitchFamily="34" charset="0"/>
              </a:rPr>
              <a:t>: </a:t>
            </a:r>
            <a:r>
              <a:rPr lang="en-GB" sz="1600">
                <a:solidFill>
                  <a:schemeClr val="tx1">
                    <a:lumMod val="65000"/>
                    <a:lumOff val="35000"/>
                  </a:schemeClr>
                </a:solidFill>
                <a:latin typeface="Arial" panose="020B0604020202020204" pitchFamily="34" charset="0"/>
              </a:rPr>
              <a:t>people who currently use drugs</a:t>
            </a:r>
          </a:p>
          <a:p>
            <a:pPr marL="164624" lvl="0" indent="0" algn="l" rtl="0">
              <a:lnSpc>
                <a:spcPts val="2000"/>
              </a:lnSpc>
              <a:spcBef>
                <a:spcPts val="0"/>
              </a:spcBef>
              <a:spcAft>
                <a:spcPts val="0"/>
              </a:spcAft>
              <a:buSzPct val="100000"/>
              <a:buNone/>
            </a:pPr>
            <a:br>
              <a:rPr lang="en-GB" sz="1600">
                <a:solidFill>
                  <a:schemeClr val="tx1">
                    <a:lumMod val="65000"/>
                    <a:lumOff val="35000"/>
                  </a:schemeClr>
                </a:solidFill>
                <a:latin typeface="Arial" panose="020B0604020202020204" pitchFamily="34" charset="0"/>
              </a:rPr>
            </a:br>
            <a:endParaRPr lang="en-GB" sz="1600">
              <a:solidFill>
                <a:schemeClr val="tx1">
                  <a:lumMod val="65000"/>
                  <a:lumOff val="35000"/>
                </a:schemeClr>
              </a:solidFill>
              <a:latin typeface="Arial" panose="020B0604020202020204" pitchFamily="34" charset="0"/>
            </a:endParaRPr>
          </a:p>
          <a:p>
            <a:pPr marL="164624" lvl="0" indent="0" algn="l" rtl="0">
              <a:lnSpc>
                <a:spcPts val="2000"/>
              </a:lnSpc>
              <a:spcBef>
                <a:spcPts val="0"/>
              </a:spcBef>
              <a:spcAft>
                <a:spcPts val="0"/>
              </a:spcAft>
              <a:buSzPct val="100000"/>
              <a:buNone/>
            </a:pPr>
            <a:r>
              <a:rPr lang="en-GB" sz="1600" b="1">
                <a:solidFill>
                  <a:srgbClr val="00B5D1"/>
                </a:solidFill>
                <a:latin typeface="Arial" panose="020B0604020202020204" pitchFamily="34" charset="0"/>
              </a:rPr>
              <a:t>Meaningful partnership</a:t>
            </a:r>
            <a:r>
              <a:rPr lang="en-GB" sz="1600" b="1">
                <a:solidFill>
                  <a:schemeClr val="tx1">
                    <a:lumMod val="65000"/>
                    <a:lumOff val="35000"/>
                  </a:schemeClr>
                </a:solidFill>
                <a:latin typeface="Arial" panose="020B0604020202020204" pitchFamily="34" charset="0"/>
              </a:rPr>
              <a:t>: </a:t>
            </a:r>
            <a:r>
              <a:rPr lang="en-GB" sz="1600">
                <a:solidFill>
                  <a:schemeClr val="tx1">
                    <a:lumMod val="65000"/>
                    <a:lumOff val="35000"/>
                  </a:schemeClr>
                </a:solidFill>
                <a:latin typeface="Arial" panose="020B0604020202020204" pitchFamily="34" charset="0"/>
              </a:rPr>
              <a:t>recognizing that PWLLE have both professional and personal expertise, and engaging with them at all levels of policy, program, or practice development</a:t>
            </a:r>
          </a:p>
        </p:txBody>
      </p:sp>
    </p:spTree>
    <p:extLst>
      <p:ext uri="{BB962C8B-B14F-4D97-AF65-F5344CB8AC3E}">
        <p14:creationId xmlns:p14="http://schemas.microsoft.com/office/powerpoint/2010/main" val="15767742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5">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6C27DE7-5F44-41A4-BDA0-A2ACD0B214F4}"/>
              </a:ext>
            </a:extLst>
          </p:cNvPr>
          <p:cNvSpPr txBox="1">
            <a:spLocks/>
          </p:cNvSpPr>
          <p:nvPr userDrawn="1"/>
        </p:nvSpPr>
        <p:spPr>
          <a:xfrm>
            <a:off x="938440" y="460880"/>
            <a:ext cx="8518615" cy="745054"/>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Best Practices for Engaging PWLLE</a:t>
            </a:r>
            <a:endParaRPr lang="en-US" sz="3200">
              <a:solidFill>
                <a:srgbClr val="00B5D1"/>
              </a:solidFill>
              <a:latin typeface="Arial" panose="020B0604020202020204" pitchFamily="34" charset="0"/>
            </a:endParaRPr>
          </a:p>
        </p:txBody>
      </p:sp>
      <p:sp>
        <p:nvSpPr>
          <p:cNvPr id="8" name="TextBox 7">
            <a:extLst>
              <a:ext uri="{FF2B5EF4-FFF2-40B4-BE49-F238E27FC236}">
                <a16:creationId xmlns:a16="http://schemas.microsoft.com/office/drawing/2014/main" id="{DC6D0FCE-40EC-4499-B618-74ED898F5E7B}"/>
              </a:ext>
            </a:extLst>
          </p:cNvPr>
          <p:cNvSpPr txBox="1"/>
          <p:nvPr userDrawn="1"/>
        </p:nvSpPr>
        <p:spPr>
          <a:xfrm>
            <a:off x="1195034" y="2508672"/>
            <a:ext cx="6748553" cy="2800767"/>
          </a:xfrm>
          <a:prstGeom prst="rect">
            <a:avLst/>
          </a:prstGeom>
          <a:noFill/>
        </p:spPr>
        <p:txBody>
          <a:bodyPr wrap="square" lIns="91440" tIns="45720" rIns="91440" bIns="45720" anchor="t">
            <a:spAutoFit/>
          </a:bodyPr>
          <a:lstStyle/>
          <a:p>
            <a:pPr marL="425450" lvl="0" indent="-285750" algn="l" rtl="0">
              <a:lnSpc>
                <a:spcPct val="100000"/>
              </a:lnSpc>
              <a:spcBef>
                <a:spcPts val="0"/>
              </a:spcBef>
              <a:spcAft>
                <a:spcPts val="0"/>
              </a:spcAft>
              <a:buSzPts val="1400"/>
              <a:buFont typeface="Arial" panose="020B0604020202020204" pitchFamily="34" charset="0"/>
              <a:buChar char="•"/>
            </a:pPr>
            <a:r>
              <a:rPr lang="en-GB" sz="1600" dirty="0">
                <a:solidFill>
                  <a:schemeClr val="tx1">
                    <a:lumMod val="65000"/>
                    <a:lumOff val="35000"/>
                  </a:schemeClr>
                </a:solidFill>
                <a:cs typeface="Arial"/>
              </a:rPr>
              <a:t>Recognize PWLLE as subject matter experts</a:t>
            </a:r>
          </a:p>
          <a:p>
            <a:pPr marL="425450" lvl="0" indent="-285750" algn="l" rtl="0">
              <a:lnSpc>
                <a:spcPct val="100000"/>
              </a:lnSpc>
              <a:spcBef>
                <a:spcPts val="0"/>
              </a:spcBef>
              <a:spcAft>
                <a:spcPts val="0"/>
              </a:spcAft>
              <a:buSzPts val="1400"/>
              <a:buFont typeface="Arial" panose="020B0604020202020204" pitchFamily="34" charset="0"/>
              <a:buChar char="•"/>
            </a:pPr>
            <a:endParaRPr lang="en-GB" sz="1600" dirty="0">
              <a:solidFill>
                <a:schemeClr val="tx1">
                  <a:lumMod val="65000"/>
                  <a:lumOff val="35000"/>
                </a:schemeClr>
              </a:solidFill>
              <a:cs typeface="Arial"/>
            </a:endParaRPr>
          </a:p>
          <a:p>
            <a:pPr marL="425450" indent="-285750">
              <a:buSzPts val="1400"/>
              <a:buFont typeface="Arial" panose="020B0604020202020204" pitchFamily="34" charset="0"/>
              <a:buChar char="•"/>
            </a:pPr>
            <a:r>
              <a:rPr lang="en-GB" sz="1600" dirty="0">
                <a:solidFill>
                  <a:schemeClr val="tx1">
                    <a:lumMod val="65000"/>
                    <a:lumOff val="35000"/>
                  </a:schemeClr>
                </a:solidFill>
                <a:cs typeface="Arial"/>
              </a:rPr>
              <a:t>Avoid tokenism by leveraging many different perspectives</a:t>
            </a:r>
            <a:br>
              <a:rPr lang="en-GB" sz="1600" dirty="0">
                <a:solidFill>
                  <a:schemeClr val="tx1">
                    <a:lumMod val="65000"/>
                    <a:lumOff val="35000"/>
                  </a:schemeClr>
                </a:solidFill>
                <a:cs typeface="Arial"/>
              </a:rPr>
            </a:br>
            <a:endParaRPr lang="en-GB" sz="1600" dirty="0">
              <a:solidFill>
                <a:schemeClr val="tx1">
                  <a:lumMod val="65000"/>
                  <a:lumOff val="35000"/>
                </a:schemeClr>
              </a:solidFill>
              <a:cs typeface="Arial"/>
            </a:endParaRPr>
          </a:p>
          <a:p>
            <a:pPr marL="457200" indent="-317500">
              <a:buSzPts val="1400"/>
              <a:buFont typeface="Arial,Sans-Serif" panose="020B0604020202020204" pitchFamily="34" charset="0"/>
              <a:buChar char="•"/>
            </a:pPr>
            <a:r>
              <a:rPr lang="en-GB" sz="1600" dirty="0">
                <a:solidFill>
                  <a:schemeClr val="tx1">
                    <a:lumMod val="65000"/>
                    <a:lumOff val="35000"/>
                  </a:schemeClr>
                </a:solidFill>
                <a:cs typeface="Arial"/>
              </a:rPr>
              <a:t>Do not require that PWLLE share personal experiences or details </a:t>
            </a:r>
          </a:p>
          <a:p>
            <a:pPr marL="457200" indent="-317500">
              <a:buSzPts val="1400"/>
              <a:buFont typeface="Arial,Sans-Serif" panose="020B0604020202020204" pitchFamily="34" charset="0"/>
              <a:buChar char="•"/>
            </a:pPr>
            <a:endParaRPr lang="en-GB" sz="1600" dirty="0">
              <a:solidFill>
                <a:schemeClr val="tx1">
                  <a:lumMod val="65000"/>
                  <a:lumOff val="35000"/>
                </a:schemeClr>
              </a:solidFill>
              <a:ea typeface="+mn-lt"/>
              <a:cs typeface="Arial"/>
            </a:endParaRPr>
          </a:p>
          <a:p>
            <a:pPr marL="457200" indent="-317500">
              <a:buSzPts val="1400"/>
              <a:buFont typeface="Arial,Sans-Serif" panose="020B0604020202020204" pitchFamily="34" charset="0"/>
              <a:buChar char="•"/>
            </a:pPr>
            <a:r>
              <a:rPr lang="en-GB" sz="1600" dirty="0">
                <a:solidFill>
                  <a:schemeClr val="tx1">
                    <a:lumMod val="65000"/>
                    <a:lumOff val="35000"/>
                  </a:schemeClr>
                </a:solidFill>
                <a:cs typeface="Arial"/>
              </a:rPr>
              <a:t>Use person-first language</a:t>
            </a:r>
            <a:endParaRPr lang="en-GB" sz="1600" dirty="0">
              <a:solidFill>
                <a:schemeClr val="tx1">
                  <a:lumMod val="65000"/>
                  <a:lumOff val="35000"/>
                </a:schemeClr>
              </a:solidFill>
              <a:ea typeface="+mn-lt"/>
              <a:cs typeface="+mn-lt"/>
            </a:endParaRPr>
          </a:p>
          <a:p>
            <a:pPr marL="457200" indent="-317500">
              <a:buSzPts val="1400"/>
              <a:buFont typeface="Arial,Sans-Serif" panose="020B0604020202020204" pitchFamily="34" charset="0"/>
              <a:buChar char="•"/>
            </a:pPr>
            <a:endParaRPr lang="en-GB" sz="1600" dirty="0">
              <a:solidFill>
                <a:schemeClr val="tx1">
                  <a:lumMod val="65000"/>
                  <a:lumOff val="35000"/>
                </a:schemeClr>
              </a:solidFill>
              <a:ea typeface="+mn-lt"/>
              <a:cs typeface="+mn-lt"/>
            </a:endParaRPr>
          </a:p>
          <a:p>
            <a:pPr marL="457200" indent="-317500">
              <a:buSzPts val="1400"/>
              <a:buFont typeface="Arial,Sans-Serif" panose="020B0604020202020204" pitchFamily="34" charset="0"/>
              <a:buChar char="•"/>
            </a:pPr>
            <a:r>
              <a:rPr lang="en-GB" sz="1600" dirty="0">
                <a:solidFill>
                  <a:schemeClr val="tx1">
                    <a:lumMod val="65000"/>
                    <a:lumOff val="35000"/>
                  </a:schemeClr>
                </a:solidFill>
                <a:cs typeface="Arial"/>
              </a:rPr>
              <a:t>Use a strengths-based approach</a:t>
            </a:r>
            <a:endParaRPr lang="en-US" sz="1600" dirty="0">
              <a:solidFill>
                <a:schemeClr val="tx1">
                  <a:lumMod val="65000"/>
                  <a:lumOff val="35000"/>
                </a:schemeClr>
              </a:solidFill>
              <a:ea typeface="+mn-lt"/>
              <a:cs typeface="+mn-lt"/>
            </a:endParaRPr>
          </a:p>
          <a:p>
            <a:pPr marL="425450" indent="-285750">
              <a:buSzPts val="1400"/>
              <a:buFont typeface="Arial" panose="020B0604020202020204" pitchFamily="34" charset="0"/>
              <a:buChar char="•"/>
            </a:pPr>
            <a:endParaRPr lang="en-GB" sz="1600" dirty="0">
              <a:solidFill>
                <a:schemeClr val="tx1">
                  <a:lumMod val="65000"/>
                  <a:lumOff val="35000"/>
                </a:schemeClr>
              </a:solidFill>
              <a:ea typeface="+mn-lt"/>
              <a:cs typeface="Arial"/>
            </a:endParaRPr>
          </a:p>
          <a:p>
            <a:pPr marL="457200" indent="-317500">
              <a:buSzPts val="1400"/>
              <a:buFont typeface="Arial,Sans-Serif" panose="020B0604020202020204" pitchFamily="34" charset="0"/>
              <a:buChar char="•"/>
            </a:pPr>
            <a:r>
              <a:rPr lang="en-GB" sz="1600" dirty="0">
                <a:solidFill>
                  <a:schemeClr val="tx1">
                    <a:lumMod val="65000"/>
                    <a:lumOff val="35000"/>
                  </a:schemeClr>
                </a:solidFill>
                <a:cs typeface="Arial"/>
              </a:rPr>
              <a:t>Practice </a:t>
            </a:r>
            <a:r>
              <a:rPr lang="en-GB" sz="1600" dirty="0" err="1">
                <a:solidFill>
                  <a:schemeClr val="tx1">
                    <a:lumMod val="65000"/>
                    <a:lumOff val="35000"/>
                  </a:schemeClr>
                </a:solidFill>
                <a:cs typeface="Arial"/>
              </a:rPr>
              <a:t>allyship</a:t>
            </a:r>
            <a:endParaRPr lang="en-GB" dirty="0">
              <a:solidFill>
                <a:schemeClr val="tx1">
                  <a:lumMod val="65000"/>
                  <a:lumOff val="35000"/>
                </a:schemeClr>
              </a:solidFill>
            </a:endParaRPr>
          </a:p>
        </p:txBody>
      </p:sp>
      <p:sp>
        <p:nvSpPr>
          <p:cNvPr id="9" name="TextBox 8">
            <a:extLst>
              <a:ext uri="{FF2B5EF4-FFF2-40B4-BE49-F238E27FC236}">
                <a16:creationId xmlns:a16="http://schemas.microsoft.com/office/drawing/2014/main" id="{1B05834A-F942-4397-84CC-D3758DAC4934}"/>
              </a:ext>
            </a:extLst>
          </p:cNvPr>
          <p:cNvSpPr txBox="1"/>
          <p:nvPr userDrawn="1"/>
        </p:nvSpPr>
        <p:spPr>
          <a:xfrm>
            <a:off x="2514600" y="1695797"/>
            <a:ext cx="7078567" cy="369332"/>
          </a:xfrm>
          <a:prstGeom prst="rect">
            <a:avLst/>
          </a:prstGeom>
          <a:noFill/>
        </p:spPr>
        <p:txBody>
          <a:bodyPr wrap="square" lIns="91440" tIns="45720" rIns="91440" bIns="45720" anchor="t">
            <a:spAutoFit/>
          </a:bodyPr>
          <a:lstStyle/>
          <a:p>
            <a:pPr marL="0" lvl="0" indent="0" algn="l" rtl="0">
              <a:spcBef>
                <a:spcPts val="0"/>
              </a:spcBef>
              <a:spcAft>
                <a:spcPts val="0"/>
              </a:spcAft>
              <a:buNone/>
            </a:pPr>
            <a:r>
              <a:rPr lang="en-GB" sz="1800" b="1">
                <a:solidFill>
                  <a:srgbClr val="AC4C9D"/>
                </a:solidFill>
                <a:latin typeface="Arial" panose="020B0604020202020204" pitchFamily="34" charset="0"/>
                <a:ea typeface="Calibri"/>
                <a:cs typeface="Arial" panose="020B0604020202020204" pitchFamily="34" charset="0"/>
                <a:sym typeface="Calibri"/>
              </a:rPr>
              <a:t>Code of Conduct for Engaging with PWLLE</a:t>
            </a:r>
            <a:endParaRPr lang="en-GB" sz="1800" b="1">
              <a:solidFill>
                <a:srgbClr val="AC4C9D"/>
              </a:solidFill>
              <a:latin typeface="Arial" panose="020B0604020202020204" pitchFamily="34" charset="0"/>
              <a:ea typeface="Calibri"/>
              <a:cs typeface="Arial" panose="020B0604020202020204" pitchFamily="34" charset="0"/>
            </a:endParaRPr>
          </a:p>
        </p:txBody>
      </p:sp>
      <p:sp>
        <p:nvSpPr>
          <p:cNvPr id="10" name="TextBox 9">
            <a:extLst>
              <a:ext uri="{FF2B5EF4-FFF2-40B4-BE49-F238E27FC236}">
                <a16:creationId xmlns:a16="http://schemas.microsoft.com/office/drawing/2014/main" id="{BD253607-B7E1-4D0F-B6C4-AD077BBC17DC}"/>
              </a:ext>
            </a:extLst>
          </p:cNvPr>
          <p:cNvSpPr txBox="1"/>
          <p:nvPr userDrawn="1"/>
        </p:nvSpPr>
        <p:spPr>
          <a:xfrm>
            <a:off x="4993442" y="3968149"/>
            <a:ext cx="4215755" cy="584775"/>
          </a:xfrm>
          <a:prstGeom prst="rect">
            <a:avLst/>
          </a:prstGeom>
          <a:noFill/>
        </p:spPr>
        <p:txBody>
          <a:bodyPr wrap="square" lIns="91440" tIns="45720" rIns="91440" bIns="45720" anchor="t">
            <a:spAutoFit/>
          </a:bodyPr>
          <a:lstStyle/>
          <a:p>
            <a:pPr marL="457200" lvl="0" indent="-317500" algn="l" rtl="0">
              <a:lnSpc>
                <a:spcPct val="100000"/>
              </a:lnSpc>
              <a:spcBef>
                <a:spcPts val="0"/>
              </a:spcBef>
              <a:spcAft>
                <a:spcPts val="0"/>
              </a:spcAft>
              <a:buSzPts val="1400"/>
              <a:buFont typeface="Arial" panose="020B0604020202020204" pitchFamily="34" charset="0"/>
              <a:buChar char="•"/>
            </a:pPr>
            <a:endParaRPr lang="en-GB" sz="1600">
              <a:solidFill>
                <a:schemeClr val="tx1">
                  <a:lumMod val="65000"/>
                  <a:lumOff val="35000"/>
                </a:schemeClr>
              </a:solidFill>
              <a:latin typeface="Arial"/>
              <a:cs typeface="Arial"/>
            </a:endParaRPr>
          </a:p>
          <a:p>
            <a:pPr marL="457200" indent="-317500">
              <a:buSzPts val="1400"/>
              <a:buFont typeface="Arial" panose="020B0604020202020204" pitchFamily="34" charset="0"/>
              <a:buChar char="•"/>
            </a:pPr>
            <a:endParaRPr lang="en-GB" sz="1600">
              <a:solidFill>
                <a:schemeClr val="tx1">
                  <a:lumMod val="65000"/>
                  <a:lumOff val="35000"/>
                </a:schemeClr>
              </a:solidFill>
              <a:latin typeface="Arial"/>
              <a:cs typeface="Arial"/>
            </a:endParaRPr>
          </a:p>
        </p:txBody>
      </p:sp>
      <p:pic>
        <p:nvPicPr>
          <p:cNvPr id="11" name="Picture 10" descr="A picture containing vector graphics&#10;&#10;Description automatically generated">
            <a:extLst>
              <a:ext uri="{FF2B5EF4-FFF2-40B4-BE49-F238E27FC236}">
                <a16:creationId xmlns:a16="http://schemas.microsoft.com/office/drawing/2014/main" id="{FF1E5EAD-B8B2-4540-A434-6BE59D15FADA}"/>
              </a:ext>
            </a:extLst>
          </p:cNvPr>
          <p:cNvPicPr>
            <a:picLocks noChangeAspect="1"/>
          </p:cNvPicPr>
          <p:nvPr userDrawn="1"/>
        </p:nvPicPr>
        <p:blipFill>
          <a:blip r:embed="rId2"/>
          <a:stretch>
            <a:fillRect/>
          </a:stretch>
        </p:blipFill>
        <p:spPr>
          <a:xfrm>
            <a:off x="7421428" y="3429000"/>
            <a:ext cx="3575538" cy="3575538"/>
          </a:xfrm>
          <a:prstGeom prst="rect">
            <a:avLst/>
          </a:prstGeom>
        </p:spPr>
      </p:pic>
      <p:cxnSp>
        <p:nvCxnSpPr>
          <p:cNvPr id="12" name="Straight Connector 11">
            <a:extLst>
              <a:ext uri="{FF2B5EF4-FFF2-40B4-BE49-F238E27FC236}">
                <a16:creationId xmlns:a16="http://schemas.microsoft.com/office/drawing/2014/main" id="{A0D10174-B06F-4E6D-A89B-E6D28C00EDF2}"/>
              </a:ext>
            </a:extLst>
          </p:cNvPr>
          <p:cNvCxnSpPr>
            <a:cxnSpLocks/>
          </p:cNvCxnSpPr>
          <p:nvPr userDrawn="1"/>
        </p:nvCxnSpPr>
        <p:spPr>
          <a:xfrm>
            <a:off x="0" y="1144800"/>
            <a:ext cx="7972148"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pic>
        <p:nvPicPr>
          <p:cNvPr id="13" name="Picture 2" descr="CAPSA">
            <a:extLst>
              <a:ext uri="{FF2B5EF4-FFF2-40B4-BE49-F238E27FC236}">
                <a16:creationId xmlns:a16="http://schemas.microsoft.com/office/drawing/2014/main" id="{9068260F-F2EA-4AD4-82E6-683820423CF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212850" y="1659410"/>
            <a:ext cx="1301750" cy="4859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54058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500"/>
                                        <p:tgtEl>
                                          <p:spTgt spid="8">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fade">
                                      <p:cBhvr>
                                        <p:cTn id="17" dur="500"/>
                                        <p:tgtEl>
                                          <p:spTgt spid="8">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xEl>
                                              <p:pRg st="5" end="5"/>
                                            </p:txEl>
                                          </p:spTgt>
                                        </p:tgtEl>
                                        <p:attrNameLst>
                                          <p:attrName>style.visibility</p:attrName>
                                        </p:attrNameLst>
                                      </p:cBhvr>
                                      <p:to>
                                        <p:strVal val="visible"/>
                                      </p:to>
                                    </p:set>
                                    <p:animEffect transition="in" filter="fade">
                                      <p:cBhvr>
                                        <p:cTn id="22" dur="500"/>
                                        <p:tgtEl>
                                          <p:spTgt spid="8">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xEl>
                                              <p:pRg st="7" end="7"/>
                                            </p:txEl>
                                          </p:spTgt>
                                        </p:tgtEl>
                                        <p:attrNameLst>
                                          <p:attrName>style.visibility</p:attrName>
                                        </p:attrNameLst>
                                      </p:cBhvr>
                                      <p:to>
                                        <p:strVal val="visible"/>
                                      </p:to>
                                    </p:set>
                                    <p:animEffect transition="in" filter="fade">
                                      <p:cBhvr>
                                        <p:cTn id="27" dur="500"/>
                                        <p:tgtEl>
                                          <p:spTgt spid="8">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xEl>
                                              <p:pRg st="9" end="9"/>
                                            </p:txEl>
                                          </p:spTgt>
                                        </p:tgtEl>
                                        <p:attrNameLst>
                                          <p:attrName>style.visibility</p:attrName>
                                        </p:attrNameLst>
                                      </p:cBhvr>
                                      <p:to>
                                        <p:strVal val="visible"/>
                                      </p:to>
                                    </p:set>
                                    <p:animEffect transition="in" filter="fade">
                                      <p:cBhvr>
                                        <p:cTn id="32" dur="500"/>
                                        <p:tgtEl>
                                          <p:spTgt spid="8">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6">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4E21D38B-D7EC-43ED-A710-1CD966FD653E}"/>
              </a:ext>
            </a:extLst>
          </p:cNvPr>
          <p:cNvCxnSpPr>
            <a:cxnSpLocks/>
          </p:cNvCxnSpPr>
          <p:nvPr userDrawn="1"/>
        </p:nvCxnSpPr>
        <p:spPr>
          <a:xfrm>
            <a:off x="0" y="1144800"/>
            <a:ext cx="550545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3" name="Google Shape;98;p15">
            <a:extLst>
              <a:ext uri="{FF2B5EF4-FFF2-40B4-BE49-F238E27FC236}">
                <a16:creationId xmlns:a16="http://schemas.microsoft.com/office/drawing/2014/main" id="{A882CCE6-8781-413D-9279-7BEA7798F5FD}"/>
              </a:ext>
            </a:extLst>
          </p:cNvPr>
          <p:cNvSpPr txBox="1">
            <a:spLocks/>
          </p:cNvSpPr>
          <p:nvPr userDrawn="1"/>
        </p:nvSpPr>
        <p:spPr>
          <a:xfrm>
            <a:off x="1958718" y="2735789"/>
            <a:ext cx="8274564" cy="2500305"/>
          </a:xfrm>
          <a:prstGeom prst="rect">
            <a:avLst/>
          </a:prstGeom>
        </p:spPr>
        <p:txBody>
          <a:bodyPr spcFirstLastPara="1" vert="horz" wrap="square" lIns="0" tIns="91425" rIns="91425" bIns="91425" numCol="2"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Anti-oppression </a:t>
            </a:r>
            <a:endParaRPr lang="en-US" dirty="0">
              <a:solidFill>
                <a:schemeClr val="tx1">
                  <a:lumMod val="65000"/>
                  <a:lumOff val="35000"/>
                </a:schemeClr>
              </a:solidFill>
              <a:latin typeface="Arial" panose="020B0604020202020204" pitchFamily="34" charset="0"/>
              <a:cs typeface="Arial" panose="020B0604020202020204" pitchFamily="34" charset="0"/>
            </a:endParaRP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Colonialism </a:t>
            </a: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Criminalization </a:t>
            </a: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Health equity </a:t>
            </a: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Intersectionality</a:t>
            </a:r>
          </a:p>
          <a:p>
            <a:pPr marL="164465" indent="0">
              <a:lnSpc>
                <a:spcPct val="150000"/>
              </a:lnSpc>
              <a:spcBef>
                <a:spcPts val="0"/>
              </a:spcBef>
              <a:buSzPct val="100000"/>
              <a:buNone/>
            </a:pPr>
            <a:endParaRPr lang="en-GB" sz="1600" dirty="0">
              <a:solidFill>
                <a:schemeClr val="tx1">
                  <a:lumMod val="65000"/>
                  <a:lumOff val="35000"/>
                </a:schemeClr>
              </a:solidFill>
              <a:latin typeface="Arial" panose="020B0604020202020204" pitchFamily="34" charset="0"/>
              <a:cs typeface="Arial" panose="020B0604020202020204" pitchFamily="34" charset="0"/>
            </a:endParaRP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Person-first language </a:t>
            </a: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Public health </a:t>
            </a: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Social determinants of health</a:t>
            </a: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Substance use </a:t>
            </a:r>
          </a:p>
          <a:p>
            <a:pPr marL="450215" indent="-285750">
              <a:lnSpc>
                <a:spcPct val="150000"/>
              </a:lnSpc>
              <a:spcBef>
                <a:spcPts val="0"/>
              </a:spcBef>
              <a:buSzPct val="100000"/>
            </a:pPr>
            <a:r>
              <a:rPr lang="en-GB" sz="1600" dirty="0">
                <a:solidFill>
                  <a:schemeClr val="tx1">
                    <a:lumMod val="65000"/>
                    <a:lumOff val="35000"/>
                  </a:schemeClr>
                </a:solidFill>
                <a:latin typeface="Arial" panose="020B0604020202020204" pitchFamily="34" charset="0"/>
                <a:cs typeface="Arial" panose="020B0604020202020204" pitchFamily="34" charset="0"/>
              </a:rPr>
              <a:t>Trauma- and violence-informed practice </a:t>
            </a:r>
          </a:p>
        </p:txBody>
      </p:sp>
      <p:sp>
        <p:nvSpPr>
          <p:cNvPr id="4" name="Google Shape;98;p15">
            <a:extLst>
              <a:ext uri="{FF2B5EF4-FFF2-40B4-BE49-F238E27FC236}">
                <a16:creationId xmlns:a16="http://schemas.microsoft.com/office/drawing/2014/main" id="{3F567640-3473-4996-BB18-AF4E82E43852}"/>
              </a:ext>
            </a:extLst>
          </p:cNvPr>
          <p:cNvSpPr txBox="1">
            <a:spLocks/>
          </p:cNvSpPr>
          <p:nvPr userDrawn="1"/>
        </p:nvSpPr>
        <p:spPr>
          <a:xfrm>
            <a:off x="938440" y="1672638"/>
            <a:ext cx="10930831" cy="596601"/>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GB" sz="2000" b="1">
                <a:solidFill>
                  <a:srgbClr val="00B5D1"/>
                </a:solidFill>
                <a:latin typeface="Arial" panose="020B0604020202020204" pitchFamily="34" charset="0"/>
              </a:rPr>
              <a:t>Before starting, please identify any of these terms you’d like defined:  </a:t>
            </a:r>
          </a:p>
        </p:txBody>
      </p:sp>
      <p:sp>
        <p:nvSpPr>
          <p:cNvPr id="5" name="Rectangle 4">
            <a:extLst>
              <a:ext uri="{FF2B5EF4-FFF2-40B4-BE49-F238E27FC236}">
                <a16:creationId xmlns:a16="http://schemas.microsoft.com/office/drawing/2014/main" id="{AAC924E8-B2A7-4D85-9105-11FBA3FE72D7}"/>
              </a:ext>
            </a:extLst>
          </p:cNvPr>
          <p:cNvSpPr/>
          <p:nvPr userDrawn="1"/>
        </p:nvSpPr>
        <p:spPr>
          <a:xfrm>
            <a:off x="938440" y="5528534"/>
            <a:ext cx="10076260" cy="369332"/>
          </a:xfrm>
          <a:prstGeom prst="rect">
            <a:avLst/>
          </a:prstGeom>
        </p:spPr>
        <p:txBody>
          <a:bodyPr wrap="square">
            <a:spAutoFit/>
          </a:bodyPr>
          <a:lstStyle/>
          <a:p>
            <a:pPr lvl="0"/>
            <a:r>
              <a:rPr lang="en-GB">
                <a:solidFill>
                  <a:schemeClr val="tx1">
                    <a:lumMod val="65000"/>
                    <a:lumOff val="35000"/>
                  </a:schemeClr>
                </a:solidFill>
                <a:latin typeface="Arial" panose="020B0604020202020204" pitchFamily="34" charset="0"/>
                <a:cs typeface="Arial" panose="020B0604020202020204" pitchFamily="34" charset="0"/>
              </a:rPr>
              <a:t>Definitions are also included in the Glossary section of your participant manual. </a:t>
            </a:r>
          </a:p>
        </p:txBody>
      </p:sp>
      <p:sp>
        <p:nvSpPr>
          <p:cNvPr id="6" name="Title 1">
            <a:extLst>
              <a:ext uri="{FF2B5EF4-FFF2-40B4-BE49-F238E27FC236}">
                <a16:creationId xmlns:a16="http://schemas.microsoft.com/office/drawing/2014/main" id="{9FAE4D4A-41A0-43A0-AC42-4E33815F7841}"/>
              </a:ext>
            </a:extLst>
          </p:cNvPr>
          <p:cNvSpPr txBox="1">
            <a:spLocks/>
          </p:cNvSpPr>
          <p:nvPr userDrawn="1"/>
        </p:nvSpPr>
        <p:spPr>
          <a:xfrm>
            <a:off x="938440" y="692307"/>
            <a:ext cx="5157560"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Frequently Used Terms </a:t>
            </a:r>
          </a:p>
          <a:p>
            <a:endParaRPr lang="en-GB" sz="3200" b="1">
              <a:solidFill>
                <a:srgbClr val="AC4C9D"/>
              </a:solidFill>
              <a:latin typeface="Arial" panose="020B0604020202020204" pitchFamily="34" charset="0"/>
            </a:endParaRPr>
          </a:p>
        </p:txBody>
      </p:sp>
    </p:spTree>
    <p:extLst>
      <p:ext uri="{BB962C8B-B14F-4D97-AF65-F5344CB8AC3E}">
        <p14:creationId xmlns:p14="http://schemas.microsoft.com/office/powerpoint/2010/main" val="180478478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7">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3A6D6C8B-8AB6-4094-9210-A581092EC75A}"/>
              </a:ext>
            </a:extLst>
          </p:cNvPr>
          <p:cNvCxnSpPr>
            <a:cxnSpLocks/>
          </p:cNvCxnSpPr>
          <p:nvPr userDrawn="1"/>
        </p:nvCxnSpPr>
        <p:spPr>
          <a:xfrm>
            <a:off x="0" y="1144800"/>
            <a:ext cx="483870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759FCD33-0CF1-47AC-A071-DAE181BE1EE3}"/>
              </a:ext>
            </a:extLst>
          </p:cNvPr>
          <p:cNvSpPr txBox="1">
            <a:spLocks/>
          </p:cNvSpPr>
          <p:nvPr userDrawn="1"/>
        </p:nvSpPr>
        <p:spPr>
          <a:xfrm>
            <a:off x="952400" y="460880"/>
            <a:ext cx="4867496"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rgbClr val="00B5D1"/>
                </a:solidFill>
                <a:latin typeface="Arial" panose="020B0604020202020204" pitchFamily="34" charset="0"/>
              </a:rPr>
              <a:t>Word Cloud Activity</a:t>
            </a:r>
            <a:endParaRPr lang="en-US" sz="3200" b="1" dirty="0">
              <a:solidFill>
                <a:srgbClr val="00B5D1"/>
              </a:solidFill>
              <a:latin typeface="Arial" panose="020B0604020202020204" pitchFamily="34" charset="0"/>
            </a:endParaRPr>
          </a:p>
        </p:txBody>
      </p:sp>
      <p:cxnSp>
        <p:nvCxnSpPr>
          <p:cNvPr id="5" name="Straight Connector 4">
            <a:extLst>
              <a:ext uri="{FF2B5EF4-FFF2-40B4-BE49-F238E27FC236}">
                <a16:creationId xmlns:a16="http://schemas.microsoft.com/office/drawing/2014/main" id="{BF08DD51-981C-4409-845B-58372B2313DE}"/>
              </a:ext>
            </a:extLst>
          </p:cNvPr>
          <p:cNvCxnSpPr>
            <a:cxnSpLocks/>
          </p:cNvCxnSpPr>
          <p:nvPr userDrawn="1"/>
        </p:nvCxnSpPr>
        <p:spPr>
          <a:xfrm>
            <a:off x="5542386" y="3347589"/>
            <a:ext cx="0" cy="954186"/>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1056BE70-4CC3-4C3B-AE46-400FF0794B05}"/>
              </a:ext>
            </a:extLst>
          </p:cNvPr>
          <p:cNvSpPr txBox="1"/>
          <p:nvPr userDrawn="1"/>
        </p:nvSpPr>
        <p:spPr>
          <a:xfrm>
            <a:off x="1984133" y="3282541"/>
            <a:ext cx="3422020" cy="1200329"/>
          </a:xfrm>
          <a:prstGeom prst="rect">
            <a:avLst/>
          </a:prstGeom>
          <a:noFill/>
        </p:spPr>
        <p:txBody>
          <a:bodyPr wrap="square" lIns="91440" tIns="45720" rIns="91440" bIns="45720" anchor="t">
            <a:spAutoFit/>
          </a:bodyPr>
          <a:lstStyle/>
          <a:p>
            <a:r>
              <a:rPr lang="en-GB" sz="2400" b="1">
                <a:solidFill>
                  <a:srgbClr val="00B5D1"/>
                </a:solidFill>
                <a:latin typeface="Arial" panose="020B0604020202020204" pitchFamily="34" charset="0"/>
              </a:rPr>
              <a:t>What words come to mind when you think of stigma?</a:t>
            </a:r>
          </a:p>
        </p:txBody>
      </p:sp>
      <p:sp>
        <p:nvSpPr>
          <p:cNvPr id="7" name="TextBox 6">
            <a:extLst>
              <a:ext uri="{FF2B5EF4-FFF2-40B4-BE49-F238E27FC236}">
                <a16:creationId xmlns:a16="http://schemas.microsoft.com/office/drawing/2014/main" id="{4C04A2FD-4B32-4719-9CFB-F3AEC635E95B}"/>
              </a:ext>
            </a:extLst>
          </p:cNvPr>
          <p:cNvSpPr txBox="1"/>
          <p:nvPr userDrawn="1"/>
        </p:nvSpPr>
        <p:spPr>
          <a:xfrm>
            <a:off x="1182845" y="3159431"/>
            <a:ext cx="713720" cy="1446550"/>
          </a:xfrm>
          <a:prstGeom prst="rect">
            <a:avLst/>
          </a:prstGeom>
          <a:noFill/>
        </p:spPr>
        <p:txBody>
          <a:bodyPr wrap="square">
            <a:spAutoFit/>
          </a:bodyPr>
          <a:lstStyle/>
          <a:p>
            <a:pPr marL="0" lvl="0" indent="0" algn="l" rtl="0">
              <a:spcBef>
                <a:spcPts val="0"/>
              </a:spcBef>
              <a:spcAft>
                <a:spcPts val="0"/>
              </a:spcAft>
              <a:buNone/>
            </a:pPr>
            <a:r>
              <a:rPr lang="en-GB" sz="8800" b="1">
                <a:solidFill>
                  <a:srgbClr val="00B5D1">
                    <a:alpha val="25000"/>
                  </a:srgbClr>
                </a:solidFill>
                <a:latin typeface="Arial" panose="020B0604020202020204" pitchFamily="34" charset="0"/>
              </a:rPr>
              <a:t>?</a:t>
            </a:r>
          </a:p>
        </p:txBody>
      </p:sp>
    </p:spTree>
    <p:extLst>
      <p:ext uri="{BB962C8B-B14F-4D97-AF65-F5344CB8AC3E}">
        <p14:creationId xmlns:p14="http://schemas.microsoft.com/office/powerpoint/2010/main" val="297406429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E4021-0194-4D87-AB44-F9DE4D48A1A5}"/>
              </a:ext>
            </a:extLst>
          </p:cNvPr>
          <p:cNvSpPr txBox="1">
            <a:spLocks/>
          </p:cNvSpPr>
          <p:nvPr userDrawn="1"/>
        </p:nvSpPr>
        <p:spPr>
          <a:xfrm>
            <a:off x="952399" y="460880"/>
            <a:ext cx="6967408"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Word Cloud Activity – Reflection </a:t>
            </a:r>
            <a:endParaRPr lang="en-US" sz="3200" b="1">
              <a:solidFill>
                <a:srgbClr val="00B5D1"/>
              </a:solidFill>
              <a:latin typeface="Arial" panose="020B0604020202020204" pitchFamily="34" charset="0"/>
            </a:endParaRPr>
          </a:p>
        </p:txBody>
      </p:sp>
      <p:cxnSp>
        <p:nvCxnSpPr>
          <p:cNvPr id="3" name="Straight Connector 2">
            <a:extLst>
              <a:ext uri="{FF2B5EF4-FFF2-40B4-BE49-F238E27FC236}">
                <a16:creationId xmlns:a16="http://schemas.microsoft.com/office/drawing/2014/main" id="{44DBC575-0A3A-4ED8-BC7B-5E3131D7EC2B}"/>
              </a:ext>
            </a:extLst>
          </p:cNvPr>
          <p:cNvCxnSpPr>
            <a:cxnSpLocks/>
          </p:cNvCxnSpPr>
          <p:nvPr userDrawn="1"/>
        </p:nvCxnSpPr>
        <p:spPr>
          <a:xfrm>
            <a:off x="0" y="1144800"/>
            <a:ext cx="727710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A08DDAA9-EC84-47B8-9BEE-555F6AEA3FEC}"/>
              </a:ext>
            </a:extLst>
          </p:cNvPr>
          <p:cNvSpPr/>
          <p:nvPr userDrawn="1"/>
        </p:nvSpPr>
        <p:spPr>
          <a:xfrm>
            <a:off x="6266920" y="2660501"/>
            <a:ext cx="4601010" cy="2246769"/>
          </a:xfrm>
          <a:prstGeom prst="rect">
            <a:avLst/>
          </a:prstGeom>
        </p:spPr>
        <p:txBody>
          <a:bodyPr wrap="square" lIns="91440" tIns="45720" rIns="91440" bIns="45720" anchor="t">
            <a:spAutoFit/>
          </a:bodyPr>
          <a:lstStyle/>
          <a:p>
            <a:r>
              <a:rPr lang="en-CA" sz="2000" b="1">
                <a:solidFill>
                  <a:srgbClr val="00B5D1"/>
                </a:solidFill>
                <a:cs typeface="Arial"/>
              </a:rPr>
              <a:t>Stigma is when people think you are disposable.</a:t>
            </a:r>
            <a:endParaRPr lang="en-US" sz="2000" b="1">
              <a:solidFill>
                <a:srgbClr val="00B5D1"/>
              </a:solidFill>
              <a:cs typeface="Arial"/>
            </a:endParaRPr>
          </a:p>
          <a:p>
            <a:pPr algn="l"/>
            <a:endParaRPr lang="en-CA" sz="2000" b="1">
              <a:solidFill>
                <a:srgbClr val="00B5D1"/>
              </a:solidFill>
              <a:cs typeface="Arial"/>
            </a:endParaRPr>
          </a:p>
          <a:p>
            <a:pPr algn="l"/>
            <a:r>
              <a:rPr lang="en-CA" sz="2000" b="1">
                <a:solidFill>
                  <a:srgbClr val="00B5D1"/>
                </a:solidFill>
                <a:cs typeface="Arial"/>
              </a:rPr>
              <a:t>Stigma is both the actions of others and the ideas you internalize. Stigma is unevenly applied. Stigma is the hierarchies of substance use.</a:t>
            </a:r>
          </a:p>
        </p:txBody>
      </p:sp>
      <p:sp>
        <p:nvSpPr>
          <p:cNvPr id="5" name="Rectangle 4">
            <a:extLst>
              <a:ext uri="{FF2B5EF4-FFF2-40B4-BE49-F238E27FC236}">
                <a16:creationId xmlns:a16="http://schemas.microsoft.com/office/drawing/2014/main" id="{E75C9D49-5E92-4FFF-BA6A-424067B59E4E}"/>
              </a:ext>
            </a:extLst>
          </p:cNvPr>
          <p:cNvSpPr/>
          <p:nvPr userDrawn="1"/>
        </p:nvSpPr>
        <p:spPr>
          <a:xfrm>
            <a:off x="12591099" y="2709101"/>
            <a:ext cx="4943494" cy="1200329"/>
          </a:xfrm>
          <a:prstGeom prst="rect">
            <a:avLst/>
          </a:prstGeom>
        </p:spPr>
        <p:txBody>
          <a:bodyPr wrap="square">
            <a:spAutoFit/>
          </a:bodyPr>
          <a:lstStyle/>
          <a:p>
            <a:pPr algn="l"/>
            <a:r>
              <a:rPr lang="en-US" b="1">
                <a:solidFill>
                  <a:srgbClr val="00B5D1"/>
                </a:solidFill>
              </a:rPr>
              <a:t>They only gave me T3 for a hysterectomy because of my history, so I had to be in pain. It’s like I am blacklisted from anything that will actually help me with pain. </a:t>
            </a:r>
            <a:endParaRPr lang="en-CA" b="1">
              <a:solidFill>
                <a:srgbClr val="00B5D1"/>
              </a:solidFill>
            </a:endParaRPr>
          </a:p>
        </p:txBody>
      </p:sp>
      <p:sp>
        <p:nvSpPr>
          <p:cNvPr id="6" name="Rectangle 5">
            <a:extLst>
              <a:ext uri="{FF2B5EF4-FFF2-40B4-BE49-F238E27FC236}">
                <a16:creationId xmlns:a16="http://schemas.microsoft.com/office/drawing/2014/main" id="{322B7765-84BE-4DC3-BDF2-1D73EF9720DD}"/>
              </a:ext>
            </a:extLst>
          </p:cNvPr>
          <p:cNvSpPr/>
          <p:nvPr userDrawn="1"/>
        </p:nvSpPr>
        <p:spPr>
          <a:xfrm>
            <a:off x="12591099" y="1508772"/>
            <a:ext cx="4348459" cy="1200329"/>
          </a:xfrm>
          <a:prstGeom prst="rect">
            <a:avLst/>
          </a:prstGeom>
        </p:spPr>
        <p:txBody>
          <a:bodyPr wrap="square">
            <a:spAutoFit/>
          </a:bodyPr>
          <a:lstStyle/>
          <a:p>
            <a:pPr algn="l"/>
            <a:r>
              <a:rPr lang="en-US" b="1">
                <a:solidFill>
                  <a:srgbClr val="00B5D1"/>
                </a:solidFill>
              </a:rPr>
              <a:t>People thinking I can’t parent because I use drugs. My fear of [Children and Family Services] is every day.</a:t>
            </a:r>
            <a:endParaRPr lang="en-CA" b="1">
              <a:solidFill>
                <a:srgbClr val="00B5D1"/>
              </a:solidFill>
            </a:endParaRPr>
          </a:p>
        </p:txBody>
      </p:sp>
      <p:sp>
        <p:nvSpPr>
          <p:cNvPr id="7" name="Rectangle 6">
            <a:extLst>
              <a:ext uri="{FF2B5EF4-FFF2-40B4-BE49-F238E27FC236}">
                <a16:creationId xmlns:a16="http://schemas.microsoft.com/office/drawing/2014/main" id="{6B4F23DB-579C-408C-B1C6-106279276FDB}"/>
              </a:ext>
            </a:extLst>
          </p:cNvPr>
          <p:cNvSpPr/>
          <p:nvPr userDrawn="1"/>
        </p:nvSpPr>
        <p:spPr>
          <a:xfrm>
            <a:off x="5678620" y="2108936"/>
            <a:ext cx="595035" cy="1569660"/>
          </a:xfrm>
          <a:prstGeom prst="rect">
            <a:avLst/>
          </a:prstGeom>
        </p:spPr>
        <p:txBody>
          <a:bodyPr wrap="none">
            <a:spAutoFit/>
          </a:bodyPr>
          <a:lstStyle/>
          <a:p>
            <a:r>
              <a:rPr lang="en-GB" sz="9600">
                <a:solidFill>
                  <a:srgbClr val="00B5D1">
                    <a:alpha val="25000"/>
                  </a:srgbClr>
                </a:solidFill>
                <a:latin typeface="Arial" panose="020B0604020202020204" pitchFamily="34" charset="0"/>
                <a:cs typeface="Arial" panose="020B0604020202020204" pitchFamily="34" charset="0"/>
              </a:rPr>
              <a:t>“</a:t>
            </a:r>
            <a:endParaRPr lang="en-US" sz="9600">
              <a:solidFill>
                <a:srgbClr val="00B5D1">
                  <a:alpha val="25000"/>
                </a:srgbClr>
              </a:solidFill>
              <a:latin typeface="Arial" panose="020B0604020202020204" pitchFamily="34" charset="0"/>
              <a:cs typeface="Arial" panose="020B0604020202020204" pitchFamily="34" charset="0"/>
            </a:endParaRPr>
          </a:p>
        </p:txBody>
      </p:sp>
      <p:cxnSp>
        <p:nvCxnSpPr>
          <p:cNvPr id="8" name="Straight Connector 7">
            <a:extLst>
              <a:ext uri="{FF2B5EF4-FFF2-40B4-BE49-F238E27FC236}">
                <a16:creationId xmlns:a16="http://schemas.microsoft.com/office/drawing/2014/main" id="{11810763-D610-4653-9DA7-2DFB4A63C524}"/>
              </a:ext>
            </a:extLst>
          </p:cNvPr>
          <p:cNvCxnSpPr>
            <a:cxnSpLocks/>
          </p:cNvCxnSpPr>
          <p:nvPr userDrawn="1"/>
        </p:nvCxnSpPr>
        <p:spPr>
          <a:xfrm>
            <a:off x="5542386" y="3347589"/>
            <a:ext cx="0" cy="954186"/>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1EF9FAD8-CD00-4200-A369-9D4806554680}"/>
              </a:ext>
            </a:extLst>
          </p:cNvPr>
          <p:cNvSpPr txBox="1"/>
          <p:nvPr userDrawn="1"/>
        </p:nvSpPr>
        <p:spPr>
          <a:xfrm>
            <a:off x="1984133" y="3282541"/>
            <a:ext cx="3422020" cy="1200329"/>
          </a:xfrm>
          <a:prstGeom prst="rect">
            <a:avLst/>
          </a:prstGeom>
          <a:noFill/>
        </p:spPr>
        <p:txBody>
          <a:bodyPr wrap="square" lIns="91440" tIns="45720" rIns="91440" bIns="45720" anchor="t">
            <a:spAutoFit/>
          </a:bodyPr>
          <a:lstStyle/>
          <a:p>
            <a:r>
              <a:rPr lang="en-GB" sz="2400" b="1">
                <a:solidFill>
                  <a:srgbClr val="00B5D1"/>
                </a:solidFill>
                <a:latin typeface="Arial" panose="020B0604020202020204" pitchFamily="34" charset="0"/>
              </a:rPr>
              <a:t>What words come to mind when you think of stigma?</a:t>
            </a:r>
          </a:p>
        </p:txBody>
      </p:sp>
      <p:sp>
        <p:nvSpPr>
          <p:cNvPr id="10" name="TextBox 9">
            <a:extLst>
              <a:ext uri="{FF2B5EF4-FFF2-40B4-BE49-F238E27FC236}">
                <a16:creationId xmlns:a16="http://schemas.microsoft.com/office/drawing/2014/main" id="{633955F9-B304-4216-A856-1F4B9B6C0E90}"/>
              </a:ext>
            </a:extLst>
          </p:cNvPr>
          <p:cNvSpPr txBox="1"/>
          <p:nvPr userDrawn="1"/>
        </p:nvSpPr>
        <p:spPr>
          <a:xfrm>
            <a:off x="1182845" y="3159431"/>
            <a:ext cx="713720" cy="1446550"/>
          </a:xfrm>
          <a:prstGeom prst="rect">
            <a:avLst/>
          </a:prstGeom>
          <a:noFill/>
        </p:spPr>
        <p:txBody>
          <a:bodyPr wrap="square">
            <a:spAutoFit/>
          </a:bodyPr>
          <a:lstStyle/>
          <a:p>
            <a:pPr marL="0" lvl="0" indent="0" algn="l" rtl="0">
              <a:spcBef>
                <a:spcPts val="0"/>
              </a:spcBef>
              <a:spcAft>
                <a:spcPts val="0"/>
              </a:spcAft>
              <a:buNone/>
            </a:pPr>
            <a:r>
              <a:rPr lang="en-GB" sz="8800" b="1">
                <a:solidFill>
                  <a:srgbClr val="00B5D1">
                    <a:alpha val="25000"/>
                  </a:srgbClr>
                </a:solidFill>
                <a:latin typeface="Arial" panose="020B0604020202020204" pitchFamily="34" charset="0"/>
              </a:rPr>
              <a:t>?</a:t>
            </a:r>
          </a:p>
        </p:txBody>
      </p:sp>
      <p:sp>
        <p:nvSpPr>
          <p:cNvPr id="11" name="Rectangle 10">
            <a:extLst>
              <a:ext uri="{FF2B5EF4-FFF2-40B4-BE49-F238E27FC236}">
                <a16:creationId xmlns:a16="http://schemas.microsoft.com/office/drawing/2014/main" id="{F034A52F-324D-465C-BE87-2B8FB5F426CE}"/>
              </a:ext>
            </a:extLst>
          </p:cNvPr>
          <p:cNvSpPr/>
          <p:nvPr userDrawn="1"/>
        </p:nvSpPr>
        <p:spPr>
          <a:xfrm>
            <a:off x="10570412" y="4370141"/>
            <a:ext cx="595035" cy="1569660"/>
          </a:xfrm>
          <a:prstGeom prst="rect">
            <a:avLst/>
          </a:prstGeom>
        </p:spPr>
        <p:txBody>
          <a:bodyPr wrap="none">
            <a:spAutoFit/>
          </a:bodyPr>
          <a:lstStyle/>
          <a:p>
            <a:r>
              <a:rPr lang="en-GB" sz="9600" dirty="0">
                <a:solidFill>
                  <a:srgbClr val="00B5D1">
                    <a:alpha val="25000"/>
                  </a:srgbClr>
                </a:solidFill>
                <a:latin typeface="Arial" panose="020B0604020202020204" pitchFamily="34" charset="0"/>
                <a:cs typeface="Arial" panose="020B0604020202020204" pitchFamily="34" charset="0"/>
              </a:rPr>
              <a:t>”</a:t>
            </a:r>
            <a:endParaRPr lang="en-US" sz="9600" dirty="0">
              <a:solidFill>
                <a:srgbClr val="00B5D1">
                  <a:alpha val="25000"/>
                </a:srgbClr>
              </a:solidFill>
              <a:latin typeface="Arial" panose="020B0604020202020204" pitchFamily="34" charset="0"/>
              <a:cs typeface="Arial" panose="020B0604020202020204" pitchFamily="34" charset="0"/>
            </a:endParaRPr>
          </a:p>
        </p:txBody>
      </p:sp>
      <p:pic>
        <p:nvPicPr>
          <p:cNvPr id="12" name="Stigma Is 02 - multiple voices (mp3cut.net)">
            <a:hlinkClick r:id="" action="ppaction://media"/>
            <a:extLst>
              <a:ext uri="{FF2B5EF4-FFF2-40B4-BE49-F238E27FC236}">
                <a16:creationId xmlns:a16="http://schemas.microsoft.com/office/drawing/2014/main" id="{D659C88D-7169-4382-92D3-0317AAE57422}"/>
              </a:ext>
            </a:extLst>
          </p:cNvPr>
          <p:cNvPicPr>
            <a:picLocks noChangeAspect="1"/>
          </p:cNvPicPr>
          <p:nvPr userDrawn="1">
            <a:audioFile r:link="rId2"/>
            <p:extLst>
              <p:ext uri="{DAA4B4D4-6D71-4841-9C94-3DE7FCFB9230}">
                <p14:media xmlns:p14="http://schemas.microsoft.com/office/powerpoint/2010/main" r:embed="rId1"/>
              </p:ext>
            </p:extLst>
          </p:nvPr>
        </p:nvPicPr>
        <p:blipFill>
          <a:blip r:embed="rId4"/>
          <a:stretch>
            <a:fillRect/>
          </a:stretch>
        </p:blipFill>
        <p:spPr>
          <a:xfrm>
            <a:off x="11205158" y="5688734"/>
            <a:ext cx="765169" cy="765169"/>
          </a:xfrm>
          <a:prstGeom prst="rect">
            <a:avLst/>
          </a:prstGeom>
        </p:spPr>
      </p:pic>
    </p:spTree>
    <p:extLst>
      <p:ext uri="{BB962C8B-B14F-4D97-AF65-F5344CB8AC3E}">
        <p14:creationId xmlns:p14="http://schemas.microsoft.com/office/powerpoint/2010/main" val="126435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3044"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mute="1">
                <p:cTn id="7" fill="hold" display="0">
                  <p:stCondLst>
                    <p:cond delay="indefinite"/>
                  </p:stCondLst>
                  <p:endCondLst>
                    <p:cond evt="onStopAudio" delay="0">
                      <p:tgtEl>
                        <p:sldTgt/>
                      </p:tgtEl>
                    </p:cond>
                  </p:endCondLst>
                </p:cTn>
                <p:tgtEl>
                  <p:spTgt spid="12"/>
                </p:tgtEl>
              </p:cMediaNode>
            </p:audio>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9">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B5B2C9C-CCA7-462F-95B1-66E548F7FB0B}"/>
              </a:ext>
            </a:extLst>
          </p:cNvPr>
          <p:cNvSpPr txBox="1"/>
          <p:nvPr userDrawn="1"/>
        </p:nvSpPr>
        <p:spPr>
          <a:xfrm>
            <a:off x="4724400" y="3200400"/>
            <a:ext cx="2743200" cy="4572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cxnSp>
        <p:nvCxnSpPr>
          <p:cNvPr id="4" name="Straight Connector 3">
            <a:extLst>
              <a:ext uri="{FF2B5EF4-FFF2-40B4-BE49-F238E27FC236}">
                <a16:creationId xmlns:a16="http://schemas.microsoft.com/office/drawing/2014/main" id="{D8308EAF-376E-4072-B90F-C4B4940D059D}"/>
              </a:ext>
            </a:extLst>
          </p:cNvPr>
          <p:cNvCxnSpPr>
            <a:cxnSpLocks/>
          </p:cNvCxnSpPr>
          <p:nvPr userDrawn="1"/>
        </p:nvCxnSpPr>
        <p:spPr>
          <a:xfrm>
            <a:off x="0" y="1144800"/>
            <a:ext cx="411480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 name="Title 1">
            <a:extLst>
              <a:ext uri="{FF2B5EF4-FFF2-40B4-BE49-F238E27FC236}">
                <a16:creationId xmlns:a16="http://schemas.microsoft.com/office/drawing/2014/main" id="{9F123984-3487-409D-B61B-C29A35EB0047}"/>
              </a:ext>
            </a:extLst>
          </p:cNvPr>
          <p:cNvSpPr txBox="1">
            <a:spLocks/>
          </p:cNvSpPr>
          <p:nvPr userDrawn="1"/>
        </p:nvSpPr>
        <p:spPr>
          <a:xfrm>
            <a:off x="938440" y="460880"/>
            <a:ext cx="4233854"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a:cs typeface="Arial"/>
              </a:rPr>
              <a:t>Defining Stigma</a:t>
            </a:r>
          </a:p>
        </p:txBody>
      </p:sp>
      <p:sp>
        <p:nvSpPr>
          <p:cNvPr id="6" name="Google Shape;98;p15">
            <a:extLst>
              <a:ext uri="{FF2B5EF4-FFF2-40B4-BE49-F238E27FC236}">
                <a16:creationId xmlns:a16="http://schemas.microsoft.com/office/drawing/2014/main" id="{75849E7E-06B9-4EA1-B2F3-97523E463095}"/>
              </a:ext>
            </a:extLst>
          </p:cNvPr>
          <p:cNvSpPr txBox="1">
            <a:spLocks/>
          </p:cNvSpPr>
          <p:nvPr userDrawn="1"/>
        </p:nvSpPr>
        <p:spPr>
          <a:xfrm>
            <a:off x="1023724" y="2207066"/>
            <a:ext cx="9957580" cy="783641"/>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GB" sz="2000" b="1">
                <a:solidFill>
                  <a:srgbClr val="00B5D1"/>
                </a:solidFill>
                <a:latin typeface="Arial" panose="020B0604020202020204" pitchFamily="34" charset="0"/>
              </a:rPr>
              <a:t>Stigma is best understood as a </a:t>
            </a:r>
            <a:r>
              <a:rPr lang="en-GB" sz="2000" b="1" u="sng">
                <a:solidFill>
                  <a:srgbClr val="00B5D1"/>
                </a:solidFill>
                <a:latin typeface="Arial" panose="020B0604020202020204" pitchFamily="34" charset="0"/>
              </a:rPr>
              <a:t>deeply held set of false beliefs</a:t>
            </a:r>
            <a:r>
              <a:rPr lang="en-GB" sz="2000" b="1">
                <a:solidFill>
                  <a:srgbClr val="00B5D1"/>
                </a:solidFill>
                <a:latin typeface="Arial" panose="020B0604020202020204" pitchFamily="34" charset="0"/>
              </a:rPr>
              <a:t> about a group of people with at least one attribute in common. </a:t>
            </a:r>
          </a:p>
        </p:txBody>
      </p:sp>
      <p:cxnSp>
        <p:nvCxnSpPr>
          <p:cNvPr id="7" name="Straight Connector 6">
            <a:extLst>
              <a:ext uri="{FF2B5EF4-FFF2-40B4-BE49-F238E27FC236}">
                <a16:creationId xmlns:a16="http://schemas.microsoft.com/office/drawing/2014/main" id="{1E79F71B-6A73-496B-B37C-634BC826D49B}"/>
              </a:ext>
            </a:extLst>
          </p:cNvPr>
          <p:cNvCxnSpPr>
            <a:cxnSpLocks/>
          </p:cNvCxnSpPr>
          <p:nvPr userDrawn="1"/>
        </p:nvCxnSpPr>
        <p:spPr>
          <a:xfrm>
            <a:off x="4464099" y="3575183"/>
            <a:ext cx="0" cy="197319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E16BC0D7-9160-47BA-B115-33B3A802715C}"/>
              </a:ext>
            </a:extLst>
          </p:cNvPr>
          <p:cNvSpPr txBox="1"/>
          <p:nvPr userDrawn="1"/>
        </p:nvSpPr>
        <p:spPr>
          <a:xfrm>
            <a:off x="938440" y="3867294"/>
            <a:ext cx="3353825" cy="1077218"/>
          </a:xfrm>
          <a:prstGeom prst="rect">
            <a:avLst/>
          </a:prstGeom>
          <a:noFill/>
        </p:spPr>
        <p:txBody>
          <a:bodyPr wrap="square" lIns="91440" tIns="45720" rIns="91440" bIns="45720" anchor="t">
            <a:spAutoFit/>
          </a:bodyPr>
          <a:lstStyle/>
          <a:p>
            <a:pPr marL="431800" indent="-285750">
              <a:spcBef>
                <a:spcPts val="1200"/>
              </a:spcBef>
              <a:buSzPts val="1300"/>
              <a:buFont typeface="Arial"/>
              <a:buChar char="•"/>
            </a:pPr>
            <a:r>
              <a:rPr lang="en-GB" sz="1600">
                <a:solidFill>
                  <a:schemeClr val="tx1">
                    <a:lumMod val="65000"/>
                    <a:lumOff val="35000"/>
                  </a:schemeClr>
                </a:solidFill>
                <a:latin typeface="Arial" panose="020B0604020202020204" pitchFamily="34" charset="0"/>
                <a:ea typeface="+mn-lt"/>
                <a:cs typeface="+mn-lt"/>
              </a:rPr>
              <a:t>Stigma is a negative stereotype that results in judgement, oppression and discrimination. </a:t>
            </a:r>
            <a:endParaRPr lang="en-US" sz="1600">
              <a:solidFill>
                <a:schemeClr val="tx1">
                  <a:lumMod val="65000"/>
                  <a:lumOff val="35000"/>
                </a:schemeClr>
              </a:solidFill>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05857D01-F7D1-4E78-A26E-6F3E4C5F5000}"/>
              </a:ext>
            </a:extLst>
          </p:cNvPr>
          <p:cNvCxnSpPr>
            <a:cxnSpLocks/>
          </p:cNvCxnSpPr>
          <p:nvPr userDrawn="1"/>
        </p:nvCxnSpPr>
        <p:spPr>
          <a:xfrm>
            <a:off x="7827718" y="3575183"/>
            <a:ext cx="0" cy="1973190"/>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EDC9417A-FD6A-43A0-9135-5E080EF4A152}"/>
              </a:ext>
            </a:extLst>
          </p:cNvPr>
          <p:cNvSpPr txBox="1"/>
          <p:nvPr userDrawn="1"/>
        </p:nvSpPr>
        <p:spPr>
          <a:xfrm>
            <a:off x="7990553" y="3867294"/>
            <a:ext cx="3212610" cy="1323439"/>
          </a:xfrm>
          <a:prstGeom prst="rect">
            <a:avLst/>
          </a:prstGeom>
          <a:noFill/>
        </p:spPr>
        <p:txBody>
          <a:bodyPr wrap="square" lIns="91440" tIns="45720" rIns="91440" bIns="45720" anchor="t">
            <a:spAutoFit/>
          </a:bodyPr>
          <a:lstStyle/>
          <a:p>
            <a:pPr marL="431800" indent="-285750">
              <a:buFont typeface="Arial"/>
              <a:buChar char="•"/>
            </a:pPr>
            <a:r>
              <a:rPr lang="en-GB" sz="1600">
                <a:solidFill>
                  <a:schemeClr val="tx1">
                    <a:lumMod val="65000"/>
                    <a:lumOff val="35000"/>
                  </a:schemeClr>
                </a:solidFill>
                <a:latin typeface="Arial" panose="020B0604020202020204" pitchFamily="34" charset="0"/>
              </a:rPr>
              <a:t>Stigmatizing attitudes and discriminatory practices result in exclusion and maintain inequities for the stigmatized group. </a:t>
            </a:r>
          </a:p>
        </p:txBody>
      </p:sp>
      <p:sp>
        <p:nvSpPr>
          <p:cNvPr id="11" name="TextBox 10">
            <a:extLst>
              <a:ext uri="{FF2B5EF4-FFF2-40B4-BE49-F238E27FC236}">
                <a16:creationId xmlns:a16="http://schemas.microsoft.com/office/drawing/2014/main" id="{92B66377-A3A1-4660-BF6F-142F4FC0E5C9}"/>
              </a:ext>
            </a:extLst>
          </p:cNvPr>
          <p:cNvSpPr txBox="1"/>
          <p:nvPr userDrawn="1"/>
        </p:nvSpPr>
        <p:spPr>
          <a:xfrm>
            <a:off x="4626935" y="3867294"/>
            <a:ext cx="3028950" cy="132343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Arial"/>
              <a:buChar char="•"/>
            </a:pPr>
            <a:r>
              <a:rPr lang="en-GB" sz="1600">
                <a:solidFill>
                  <a:srgbClr val="595959"/>
                </a:solidFill>
                <a:latin typeface="Arial" panose="020B0604020202020204" pitchFamily="34" charset="0"/>
              </a:rPr>
              <a:t>Discrimination is the behaviour that results when people believe these stereotypes and act on them.</a:t>
            </a:r>
            <a:endParaRPr lang="en-US" sz="1600">
              <a:cs typeface="Arial" panose="020B0604020202020204" pitchFamily="34" charset="0"/>
            </a:endParaRPr>
          </a:p>
        </p:txBody>
      </p:sp>
    </p:spTree>
    <p:extLst>
      <p:ext uri="{BB962C8B-B14F-4D97-AF65-F5344CB8AC3E}">
        <p14:creationId xmlns:p14="http://schemas.microsoft.com/office/powerpoint/2010/main" val="3322013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BC2887B8-7D70-43DB-AAA7-F36053FBFE1D}"/>
              </a:ext>
            </a:extLst>
          </p:cNvPr>
          <p:cNvCxnSpPr>
            <a:cxnSpLocks/>
          </p:cNvCxnSpPr>
          <p:nvPr userDrawn="1"/>
        </p:nvCxnSpPr>
        <p:spPr>
          <a:xfrm>
            <a:off x="0" y="1144800"/>
            <a:ext cx="462915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549304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0">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063418C7-1AD9-40CB-9201-9EDB985893C8}"/>
              </a:ext>
            </a:extLst>
          </p:cNvPr>
          <p:cNvCxnSpPr>
            <a:cxnSpLocks/>
            <a:endCxn id="3" idx="2"/>
          </p:cNvCxnSpPr>
          <p:nvPr userDrawn="1"/>
        </p:nvCxnSpPr>
        <p:spPr>
          <a:xfrm flipV="1">
            <a:off x="0" y="1144799"/>
            <a:ext cx="5033761" cy="2"/>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DEA2A056-7984-411C-8F0B-EA0BD09242B3}"/>
              </a:ext>
            </a:extLst>
          </p:cNvPr>
          <p:cNvSpPr txBox="1">
            <a:spLocks/>
          </p:cNvSpPr>
          <p:nvPr userDrawn="1"/>
        </p:nvSpPr>
        <p:spPr>
          <a:xfrm>
            <a:off x="952399" y="460880"/>
            <a:ext cx="8162723" cy="68391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Individual Reflection</a:t>
            </a:r>
            <a:endParaRPr lang="en-US" sz="3200" b="1">
              <a:solidFill>
                <a:srgbClr val="00B5D1"/>
              </a:solidFill>
              <a:latin typeface="Arial" panose="020B0604020202020204" pitchFamily="34" charset="0"/>
            </a:endParaRPr>
          </a:p>
        </p:txBody>
      </p:sp>
      <p:sp>
        <p:nvSpPr>
          <p:cNvPr id="4" name="TextBox 3">
            <a:extLst>
              <a:ext uri="{FF2B5EF4-FFF2-40B4-BE49-F238E27FC236}">
                <a16:creationId xmlns:a16="http://schemas.microsoft.com/office/drawing/2014/main" id="{D165C157-A478-4C4A-8418-94B1FA735BC8}"/>
              </a:ext>
            </a:extLst>
          </p:cNvPr>
          <p:cNvSpPr txBox="1"/>
          <p:nvPr userDrawn="1"/>
        </p:nvSpPr>
        <p:spPr>
          <a:xfrm>
            <a:off x="1058778" y="2763497"/>
            <a:ext cx="10445649" cy="1723549"/>
          </a:xfrm>
          <a:prstGeom prst="rect">
            <a:avLst/>
          </a:prstGeom>
          <a:noFill/>
        </p:spPr>
        <p:txBody>
          <a:bodyPr wrap="square" lIns="91440" tIns="45720" rIns="91440" bIns="45720" anchor="t">
            <a:spAutoFit/>
          </a:bodyPr>
          <a:lstStyle/>
          <a:p>
            <a:pPr marL="0" lvl="0" indent="0" algn="l" rtl="0">
              <a:spcBef>
                <a:spcPts val="0"/>
              </a:spcBef>
              <a:spcAft>
                <a:spcPts val="0"/>
              </a:spcAft>
              <a:buNone/>
            </a:pPr>
            <a:r>
              <a:rPr lang="en-GB" sz="2000">
                <a:solidFill>
                  <a:schemeClr val="tx1">
                    <a:lumMod val="65000"/>
                    <a:lumOff val="35000"/>
                  </a:schemeClr>
                </a:solidFill>
                <a:latin typeface="Arial" panose="020B0604020202020204" pitchFamily="34" charset="0"/>
                <a:ea typeface="Arial"/>
                <a:cs typeface="Arial"/>
                <a:sym typeface="Arial"/>
              </a:rPr>
              <a:t>Take a minute to reflect:</a:t>
            </a:r>
          </a:p>
          <a:p>
            <a:pPr marL="0" lvl="0" indent="0" algn="l" rtl="0">
              <a:spcBef>
                <a:spcPts val="1200"/>
              </a:spcBef>
              <a:spcAft>
                <a:spcPts val="0"/>
              </a:spcAft>
              <a:buNone/>
            </a:pPr>
            <a:endParaRPr lang="en-GB" sz="1800">
              <a:solidFill>
                <a:schemeClr val="tx1">
                  <a:lumMod val="65000"/>
                  <a:lumOff val="35000"/>
                </a:schemeClr>
              </a:solidFill>
              <a:latin typeface="Arial" panose="020B0604020202020204" pitchFamily="34" charset="0"/>
              <a:ea typeface="Arial"/>
              <a:cs typeface="Arial"/>
              <a:sym typeface="Arial"/>
            </a:endParaRPr>
          </a:p>
          <a:p>
            <a:pPr>
              <a:spcBef>
                <a:spcPts val="1200"/>
              </a:spcBef>
            </a:pPr>
            <a:r>
              <a:rPr lang="en-GB" sz="2400" b="1">
                <a:solidFill>
                  <a:srgbClr val="00B5D1"/>
                </a:solidFill>
                <a:latin typeface="Arial" panose="020B0604020202020204" pitchFamily="34" charset="0"/>
                <a:ea typeface="Arial"/>
                <a:cs typeface="Arial"/>
                <a:sym typeface="Arial"/>
              </a:rPr>
              <a:t>What messages did you receive about substance use growing up? Where did you hear them?</a:t>
            </a:r>
            <a:endParaRPr lang="en-GB" sz="2800" b="1">
              <a:solidFill>
                <a:srgbClr val="00B5D1"/>
              </a:solidFill>
              <a:latin typeface="Arial" panose="020B0604020202020204" pitchFamily="34" charset="0"/>
            </a:endParaRPr>
          </a:p>
        </p:txBody>
      </p:sp>
    </p:spTree>
    <p:extLst>
      <p:ext uri="{BB962C8B-B14F-4D97-AF65-F5344CB8AC3E}">
        <p14:creationId xmlns:p14="http://schemas.microsoft.com/office/powerpoint/2010/main" val="30809622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1">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21BB72EA-2089-46B4-B1F8-CCC8F5F65B70}"/>
              </a:ext>
            </a:extLst>
          </p:cNvPr>
          <p:cNvCxnSpPr>
            <a:cxnSpLocks/>
          </p:cNvCxnSpPr>
          <p:nvPr userDrawn="1"/>
        </p:nvCxnSpPr>
        <p:spPr>
          <a:xfrm>
            <a:off x="0" y="1144800"/>
            <a:ext cx="680085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323922E7-08CA-45F9-98C4-9CE58FB186BA}"/>
              </a:ext>
            </a:extLst>
          </p:cNvPr>
          <p:cNvSpPr txBox="1">
            <a:spLocks/>
          </p:cNvSpPr>
          <p:nvPr userDrawn="1"/>
        </p:nvSpPr>
        <p:spPr>
          <a:xfrm>
            <a:off x="938440" y="460880"/>
            <a:ext cx="9678372"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Stigma: Stories of Experience</a:t>
            </a:r>
            <a:endParaRPr lang="en-GB" sz="2000">
              <a:solidFill>
                <a:srgbClr val="00B5D1"/>
              </a:solidFill>
              <a:latin typeface="Arial" panose="020B0604020202020204" pitchFamily="34" charset="0"/>
            </a:endParaRPr>
          </a:p>
        </p:txBody>
      </p:sp>
      <p:cxnSp>
        <p:nvCxnSpPr>
          <p:cNvPr id="4" name="Straight Connector 3">
            <a:extLst>
              <a:ext uri="{FF2B5EF4-FFF2-40B4-BE49-F238E27FC236}">
                <a16:creationId xmlns:a16="http://schemas.microsoft.com/office/drawing/2014/main" id="{F40C4B8A-58D8-44C4-B889-67360C87A20C}"/>
              </a:ext>
            </a:extLst>
          </p:cNvPr>
          <p:cNvCxnSpPr>
            <a:cxnSpLocks/>
          </p:cNvCxnSpPr>
          <p:nvPr userDrawn="1"/>
        </p:nvCxnSpPr>
        <p:spPr>
          <a:xfrm>
            <a:off x="4776502" y="2016538"/>
            <a:ext cx="0" cy="3579521"/>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C29CB877-C9BF-4DB5-B197-2288C33687EF}"/>
              </a:ext>
            </a:extLst>
          </p:cNvPr>
          <p:cNvSpPr txBox="1"/>
          <p:nvPr userDrawn="1"/>
        </p:nvSpPr>
        <p:spPr>
          <a:xfrm>
            <a:off x="1202336" y="2529026"/>
            <a:ext cx="3212610" cy="2554545"/>
          </a:xfrm>
          <a:prstGeom prst="rect">
            <a:avLst/>
          </a:prstGeom>
          <a:noFill/>
        </p:spPr>
        <p:txBody>
          <a:bodyPr wrap="square" lIns="91440" tIns="45720" rIns="91440" bIns="45720" anchor="t">
            <a:spAutoFit/>
          </a:bodyPr>
          <a:lstStyle/>
          <a:p>
            <a:pPr marL="146050" lvl="0" algn="l" rtl="0">
              <a:spcBef>
                <a:spcPts val="0"/>
              </a:spcBef>
              <a:spcAft>
                <a:spcPts val="0"/>
              </a:spcAft>
              <a:buSzPts val="1300"/>
            </a:pPr>
            <a:r>
              <a:rPr lang="en-GB" sz="1600" b="1" dirty="0">
                <a:solidFill>
                  <a:schemeClr val="tx1">
                    <a:lumMod val="65000"/>
                    <a:lumOff val="35000"/>
                  </a:schemeClr>
                </a:solidFill>
                <a:latin typeface="Arial" panose="020B0604020202020204" pitchFamily="34" charset="0"/>
                <a:cs typeface="Arial" panose="020B0604020202020204" pitchFamily="34" charset="0"/>
              </a:rPr>
              <a:t>Video co-created by patient partners and BC Mental Health and Substance Use Services</a:t>
            </a:r>
            <a:endParaRPr lang="en-US" sz="2000" dirty="0">
              <a:solidFill>
                <a:schemeClr val="tx1">
                  <a:lumMod val="65000"/>
                  <a:lumOff val="35000"/>
                </a:schemeClr>
              </a:solidFill>
              <a:latin typeface="Arial" panose="020B0604020202020204" pitchFamily="34" charset="0"/>
              <a:cs typeface="Arial" panose="020B0604020202020204" pitchFamily="34" charset="0"/>
            </a:endParaRPr>
          </a:p>
          <a:p>
            <a:pPr marL="457200" lvl="0" indent="-311150" algn="l" rtl="0">
              <a:spcBef>
                <a:spcPts val="0"/>
              </a:spcBef>
              <a:spcAft>
                <a:spcPts val="0"/>
              </a:spcAft>
              <a:buSzPts val="1300"/>
              <a:buChar char="-"/>
            </a:pPr>
            <a:endParaRPr lang="en-GB" sz="1600" dirty="0">
              <a:solidFill>
                <a:schemeClr val="tx1">
                  <a:lumMod val="65000"/>
                  <a:lumOff val="35000"/>
                </a:schemeClr>
              </a:solidFill>
              <a:latin typeface="Arial" panose="020B0604020202020204" pitchFamily="34" charset="0"/>
              <a:cs typeface="Arial" panose="020B0604020202020204" pitchFamily="34" charset="0"/>
            </a:endParaRPr>
          </a:p>
          <a:p>
            <a:pPr marL="457200" indent="-311150">
              <a:buSzPts val="1300"/>
              <a:buChar char="-"/>
            </a:pPr>
            <a:endParaRPr lang="en-GB" sz="1600" dirty="0">
              <a:solidFill>
                <a:schemeClr val="tx1">
                  <a:lumMod val="65000"/>
                  <a:lumOff val="35000"/>
                </a:schemeClr>
              </a:solidFill>
              <a:latin typeface="Arial" panose="020B0604020202020204" pitchFamily="34" charset="0"/>
              <a:cs typeface="Arial" panose="020B0604020202020204" pitchFamily="34" charset="0"/>
            </a:endParaRPr>
          </a:p>
          <a:p>
            <a:pPr marL="146050" lvl="0" algn="l" rtl="0">
              <a:spcBef>
                <a:spcPts val="0"/>
              </a:spcBef>
              <a:spcAft>
                <a:spcPts val="0"/>
              </a:spcAft>
              <a:buSzPts val="1300"/>
            </a:pPr>
            <a:r>
              <a:rPr lang="en-GB" sz="1600" dirty="0">
                <a:solidFill>
                  <a:schemeClr val="tx1">
                    <a:lumMod val="65000"/>
                    <a:lumOff val="35000"/>
                  </a:schemeClr>
                </a:solidFill>
                <a:latin typeface="Arial" panose="020B0604020202020204" pitchFamily="34" charset="0"/>
                <a:cs typeface="Arial" panose="020B0604020202020204" pitchFamily="34" charset="0"/>
              </a:rPr>
              <a:t>It features the stories and voices of people living with mental health and substance use disorders.</a:t>
            </a:r>
          </a:p>
        </p:txBody>
      </p:sp>
      <p:pic>
        <p:nvPicPr>
          <p:cNvPr id="6" name="Picture 3" descr="A screenshot of a video game&#10;&#10;Description automatically generated">
            <a:extLst>
              <a:ext uri="{FF2B5EF4-FFF2-40B4-BE49-F238E27FC236}">
                <a16:creationId xmlns:a16="http://schemas.microsoft.com/office/drawing/2014/main" id="{B6AA0C6C-7839-4B88-9651-5033247B012A}"/>
              </a:ext>
            </a:extLst>
          </p:cNvPr>
          <p:cNvPicPr>
            <a:picLocks noChangeAspect="1"/>
          </p:cNvPicPr>
          <p:nvPr userDrawn="1"/>
        </p:nvPicPr>
        <p:blipFill>
          <a:blip r:embed="rId2"/>
          <a:stretch>
            <a:fillRect/>
          </a:stretch>
        </p:blipFill>
        <p:spPr>
          <a:xfrm>
            <a:off x="5138058" y="2150398"/>
            <a:ext cx="5900057" cy="3311800"/>
          </a:xfrm>
          <a:prstGeom prst="rect">
            <a:avLst/>
          </a:prstGeom>
        </p:spPr>
      </p:pic>
    </p:spTree>
    <p:extLst>
      <p:ext uri="{BB962C8B-B14F-4D97-AF65-F5344CB8AC3E}">
        <p14:creationId xmlns:p14="http://schemas.microsoft.com/office/powerpoint/2010/main" val="249165899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2">
    <p:spTree>
      <p:nvGrpSpPr>
        <p:cNvPr id="1" name=""/>
        <p:cNvGrpSpPr/>
        <p:nvPr/>
      </p:nvGrpSpPr>
      <p:grpSpPr>
        <a:xfrm>
          <a:off x="0" y="0"/>
          <a:ext cx="0" cy="0"/>
          <a:chOff x="0" y="0"/>
          <a:chExt cx="0" cy="0"/>
        </a:xfrm>
      </p:grpSpPr>
    </p:spTree>
    <p:extLst>
      <p:ext uri="{BB962C8B-B14F-4D97-AF65-F5344CB8AC3E}">
        <p14:creationId xmlns:p14="http://schemas.microsoft.com/office/powerpoint/2010/main" val="9730806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3">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7886291-873C-4BC3-B7DE-5D4949CECC76}"/>
              </a:ext>
            </a:extLst>
          </p:cNvPr>
          <p:cNvCxnSpPr>
            <a:cxnSpLocks/>
          </p:cNvCxnSpPr>
          <p:nvPr userDrawn="1"/>
        </p:nvCxnSpPr>
        <p:spPr>
          <a:xfrm>
            <a:off x="0" y="1144800"/>
            <a:ext cx="914400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1D8A481E-609D-4B1A-B667-F67D262D1EA5}"/>
              </a:ext>
            </a:extLst>
          </p:cNvPr>
          <p:cNvSpPr txBox="1">
            <a:spLocks/>
          </p:cNvSpPr>
          <p:nvPr userDrawn="1"/>
        </p:nvSpPr>
        <p:spPr>
          <a:xfrm>
            <a:off x="938440" y="460880"/>
            <a:ext cx="9678372"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Stigma: Stories of Experience - Reflection</a:t>
            </a:r>
            <a:endParaRPr lang="en-GB" sz="2000">
              <a:solidFill>
                <a:srgbClr val="00B5D1"/>
              </a:solidFill>
              <a:latin typeface="Arial" panose="020B0604020202020204" pitchFamily="34" charset="0"/>
            </a:endParaRPr>
          </a:p>
        </p:txBody>
      </p:sp>
      <p:sp>
        <p:nvSpPr>
          <p:cNvPr id="4" name="TextBox 3">
            <a:extLst>
              <a:ext uri="{FF2B5EF4-FFF2-40B4-BE49-F238E27FC236}">
                <a16:creationId xmlns:a16="http://schemas.microsoft.com/office/drawing/2014/main" id="{A01CEE04-83B7-43E6-B2FD-26A3828CB9F6}"/>
              </a:ext>
            </a:extLst>
          </p:cNvPr>
          <p:cNvSpPr txBox="1"/>
          <p:nvPr userDrawn="1"/>
        </p:nvSpPr>
        <p:spPr>
          <a:xfrm>
            <a:off x="1945339" y="3248926"/>
            <a:ext cx="8817911" cy="461665"/>
          </a:xfrm>
          <a:prstGeom prst="rect">
            <a:avLst/>
          </a:prstGeom>
          <a:noFill/>
        </p:spPr>
        <p:txBody>
          <a:bodyPr wrap="square" lIns="91440" tIns="45720" rIns="91440" bIns="45720" anchor="t">
            <a:spAutoFit/>
          </a:bodyPr>
          <a:lstStyle/>
          <a:p>
            <a:r>
              <a:rPr lang="en-GB" sz="2400" b="1">
                <a:solidFill>
                  <a:srgbClr val="00B5D1"/>
                </a:solidFill>
                <a:latin typeface="Arial" panose="020B0604020202020204" pitchFamily="34" charset="0"/>
              </a:rPr>
              <a:t>What stood out for you when watching this video clip? </a:t>
            </a:r>
          </a:p>
        </p:txBody>
      </p:sp>
      <p:sp>
        <p:nvSpPr>
          <p:cNvPr id="5" name="TextBox 4">
            <a:extLst>
              <a:ext uri="{FF2B5EF4-FFF2-40B4-BE49-F238E27FC236}">
                <a16:creationId xmlns:a16="http://schemas.microsoft.com/office/drawing/2014/main" id="{9D4EEDA7-C82D-4409-B4A3-B356294BE6F3}"/>
              </a:ext>
            </a:extLst>
          </p:cNvPr>
          <p:cNvSpPr txBox="1"/>
          <p:nvPr userDrawn="1"/>
        </p:nvSpPr>
        <p:spPr>
          <a:xfrm>
            <a:off x="1458439" y="2644170"/>
            <a:ext cx="974977" cy="1569660"/>
          </a:xfrm>
          <a:prstGeom prst="rect">
            <a:avLst/>
          </a:prstGeom>
          <a:noFill/>
        </p:spPr>
        <p:txBody>
          <a:bodyPr wrap="square" lIns="91440" tIns="45720" rIns="91440" bIns="45720" anchor="t">
            <a:spAutoFit/>
          </a:bodyPr>
          <a:lstStyle/>
          <a:p>
            <a:pPr marL="0" lvl="0" indent="0" algn="l" rtl="0">
              <a:spcBef>
                <a:spcPts val="0"/>
              </a:spcBef>
              <a:spcAft>
                <a:spcPts val="0"/>
              </a:spcAft>
              <a:buNone/>
            </a:pPr>
            <a:r>
              <a:rPr lang="en-GB" sz="9600" b="1">
                <a:solidFill>
                  <a:srgbClr val="00B5D2">
                    <a:alpha val="25000"/>
                  </a:srgbClr>
                </a:solidFill>
                <a:latin typeface="Arial" panose="020B0604020202020204" pitchFamily="34" charset="0"/>
              </a:rPr>
              <a:t>?</a:t>
            </a:r>
          </a:p>
        </p:txBody>
      </p:sp>
    </p:spTree>
    <p:extLst>
      <p:ext uri="{BB962C8B-B14F-4D97-AF65-F5344CB8AC3E}">
        <p14:creationId xmlns:p14="http://schemas.microsoft.com/office/powerpoint/2010/main" val="279640440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4">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E460C04-488D-4F51-82C6-6B90B3B97F07}"/>
              </a:ext>
            </a:extLst>
          </p:cNvPr>
          <p:cNvCxnSpPr>
            <a:cxnSpLocks/>
          </p:cNvCxnSpPr>
          <p:nvPr userDrawn="1"/>
        </p:nvCxnSpPr>
        <p:spPr>
          <a:xfrm>
            <a:off x="0" y="1144800"/>
            <a:ext cx="428625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5C6784C0-B893-4BF9-AC58-7B716A2FB96D}"/>
              </a:ext>
            </a:extLst>
          </p:cNvPr>
          <p:cNvSpPr txBox="1">
            <a:spLocks/>
          </p:cNvSpPr>
          <p:nvPr userDrawn="1"/>
        </p:nvSpPr>
        <p:spPr>
          <a:xfrm>
            <a:off x="938440" y="460880"/>
            <a:ext cx="4233854"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Forms of Stigma</a:t>
            </a:r>
            <a:endParaRPr lang="en-US" sz="3200" b="1">
              <a:solidFill>
                <a:srgbClr val="00B5D1"/>
              </a:solidFill>
              <a:latin typeface="Arial" panose="020B0604020202020204" pitchFamily="34" charset="0"/>
            </a:endParaRPr>
          </a:p>
        </p:txBody>
      </p:sp>
      <p:sp>
        <p:nvSpPr>
          <p:cNvPr id="4" name="TextBox 3">
            <a:extLst>
              <a:ext uri="{FF2B5EF4-FFF2-40B4-BE49-F238E27FC236}">
                <a16:creationId xmlns:a16="http://schemas.microsoft.com/office/drawing/2014/main" id="{344AF04D-A7EF-48D9-B12C-24EBE1A7E09F}"/>
              </a:ext>
            </a:extLst>
          </p:cNvPr>
          <p:cNvSpPr txBox="1"/>
          <p:nvPr userDrawn="1"/>
        </p:nvSpPr>
        <p:spPr>
          <a:xfrm>
            <a:off x="6711526" y="1705256"/>
            <a:ext cx="4648540" cy="922112"/>
          </a:xfrm>
          <a:prstGeom prst="rect">
            <a:avLst/>
          </a:prstGeom>
          <a:noFill/>
        </p:spPr>
        <p:txBody>
          <a:bodyPr wrap="square" lIns="91440" tIns="45720" rIns="91440" bIns="45720" anchor="t">
            <a:spAutoFit/>
          </a:bodyPr>
          <a:lstStyle/>
          <a:p>
            <a:pPr>
              <a:lnSpc>
                <a:spcPts val="2000"/>
              </a:lnSpc>
              <a:spcAft>
                <a:spcPts val="600"/>
              </a:spcAft>
            </a:pPr>
            <a:r>
              <a:rPr lang="en-GB" b="1">
                <a:solidFill>
                  <a:srgbClr val="00B5D1"/>
                </a:solidFill>
                <a:latin typeface="Arial" panose="020B0604020202020204" pitchFamily="34" charset="0"/>
              </a:rPr>
              <a:t>Perceived </a:t>
            </a:r>
            <a:r>
              <a:rPr lang="en-GB">
                <a:solidFill>
                  <a:srgbClr val="00B5D1"/>
                </a:solidFill>
                <a:latin typeface="Arial" panose="020B0604020202020204" pitchFamily="34" charset="0"/>
              </a:rPr>
              <a:t>stigma:</a:t>
            </a:r>
            <a:endParaRPr lang="en-US">
              <a:latin typeface="Arial" panose="020B0604020202020204" pitchFamily="34" charset="0"/>
            </a:endParaRPr>
          </a:p>
          <a:p>
            <a:pPr>
              <a:lnSpc>
                <a:spcPts val="2000"/>
              </a:lnSpc>
            </a:pPr>
            <a:r>
              <a:rPr lang="en-GB" sz="1500">
                <a:solidFill>
                  <a:schemeClr val="tx1">
                    <a:lumMod val="65000"/>
                    <a:lumOff val="35000"/>
                  </a:schemeClr>
                </a:solidFill>
                <a:latin typeface="Arial" panose="020B0604020202020204" pitchFamily="34" charset="0"/>
              </a:rPr>
              <a:t>Awareness of negative social attitudes, fear of discrimination and feelings of shame.</a:t>
            </a:r>
          </a:p>
        </p:txBody>
      </p:sp>
      <p:sp>
        <p:nvSpPr>
          <p:cNvPr id="5" name="TextBox 4">
            <a:extLst>
              <a:ext uri="{FF2B5EF4-FFF2-40B4-BE49-F238E27FC236}">
                <a16:creationId xmlns:a16="http://schemas.microsoft.com/office/drawing/2014/main" id="{76587EFB-7B5B-425E-BE8A-8FBB55209E4E}"/>
              </a:ext>
            </a:extLst>
          </p:cNvPr>
          <p:cNvSpPr txBox="1"/>
          <p:nvPr userDrawn="1"/>
        </p:nvSpPr>
        <p:spPr>
          <a:xfrm>
            <a:off x="6712847" y="3038757"/>
            <a:ext cx="4759899" cy="1199111"/>
          </a:xfrm>
          <a:prstGeom prst="rect">
            <a:avLst/>
          </a:prstGeom>
          <a:noFill/>
        </p:spPr>
        <p:txBody>
          <a:bodyPr wrap="square" lIns="91440" tIns="45720" rIns="91440" bIns="45720" anchor="t">
            <a:spAutoFit/>
          </a:bodyPr>
          <a:lstStyle/>
          <a:p>
            <a:pPr>
              <a:spcAft>
                <a:spcPts val="600"/>
              </a:spcAft>
            </a:pPr>
            <a:r>
              <a:rPr lang="en-GB" b="1">
                <a:solidFill>
                  <a:srgbClr val="00B5D1"/>
                </a:solidFill>
                <a:latin typeface="Arial" panose="020B0604020202020204" pitchFamily="34" charset="0"/>
              </a:rPr>
              <a:t>Internalized </a:t>
            </a:r>
            <a:r>
              <a:rPr lang="en-GB">
                <a:solidFill>
                  <a:srgbClr val="00B5D1"/>
                </a:solidFill>
                <a:latin typeface="Arial" panose="020B0604020202020204" pitchFamily="34" charset="0"/>
              </a:rPr>
              <a:t>stigma:</a:t>
            </a:r>
          </a:p>
          <a:p>
            <a:pPr>
              <a:lnSpc>
                <a:spcPts val="2000"/>
              </a:lnSpc>
            </a:pPr>
            <a:r>
              <a:rPr lang="en-GB" sz="1500">
                <a:solidFill>
                  <a:schemeClr val="tx1">
                    <a:lumMod val="65000"/>
                    <a:lumOff val="35000"/>
                  </a:schemeClr>
                </a:solidFill>
                <a:latin typeface="Arial" panose="020B0604020202020204" pitchFamily="34" charset="0"/>
              </a:rPr>
              <a:t>An individual’s acceptance of negative beliefs, views and feelings toward the stigmatized group they belong to and themselves.</a:t>
            </a:r>
            <a:endParaRPr lang="en-GB" sz="1500" strike="sngStrike">
              <a:solidFill>
                <a:schemeClr val="tx1">
                  <a:lumMod val="65000"/>
                  <a:lumOff val="35000"/>
                </a:schemeClr>
              </a:solidFill>
              <a:latin typeface="Arial" panose="020B0604020202020204" pitchFamily="34" charset="0"/>
            </a:endParaRPr>
          </a:p>
        </p:txBody>
      </p:sp>
      <p:sp>
        <p:nvSpPr>
          <p:cNvPr id="6" name="TextBox 5">
            <a:extLst>
              <a:ext uri="{FF2B5EF4-FFF2-40B4-BE49-F238E27FC236}">
                <a16:creationId xmlns:a16="http://schemas.microsoft.com/office/drawing/2014/main" id="{EEBD9F07-380E-4127-A045-E3CF1399F7E8}"/>
              </a:ext>
            </a:extLst>
          </p:cNvPr>
          <p:cNvSpPr txBox="1"/>
          <p:nvPr userDrawn="1"/>
        </p:nvSpPr>
        <p:spPr>
          <a:xfrm>
            <a:off x="6708494" y="4658005"/>
            <a:ext cx="4648540" cy="938911"/>
          </a:xfrm>
          <a:prstGeom prst="rect">
            <a:avLst/>
          </a:prstGeom>
          <a:noFill/>
        </p:spPr>
        <p:txBody>
          <a:bodyPr wrap="square" lIns="91440" tIns="45720" rIns="91440" bIns="45720" anchor="t">
            <a:spAutoFit/>
          </a:bodyPr>
          <a:lstStyle/>
          <a:p>
            <a:pPr>
              <a:spcAft>
                <a:spcPts val="600"/>
              </a:spcAft>
            </a:pPr>
            <a:r>
              <a:rPr lang="en-GB" b="1">
                <a:solidFill>
                  <a:srgbClr val="00B5D1"/>
                </a:solidFill>
                <a:latin typeface="Arial" panose="020B0604020202020204" pitchFamily="34" charset="0"/>
              </a:rPr>
              <a:t>Enacted </a:t>
            </a:r>
            <a:r>
              <a:rPr lang="en-GB">
                <a:solidFill>
                  <a:srgbClr val="00B5D1"/>
                </a:solidFill>
                <a:latin typeface="Arial" panose="020B0604020202020204" pitchFamily="34" charset="0"/>
              </a:rPr>
              <a:t>stigma:</a:t>
            </a:r>
          </a:p>
          <a:p>
            <a:pPr>
              <a:lnSpc>
                <a:spcPts val="2000"/>
              </a:lnSpc>
            </a:pPr>
            <a:r>
              <a:rPr lang="en-GB" sz="1500">
                <a:solidFill>
                  <a:schemeClr val="tx1">
                    <a:lumMod val="65000"/>
                    <a:lumOff val="35000"/>
                  </a:schemeClr>
                </a:solidFill>
                <a:latin typeface="Arial" panose="020B0604020202020204" pitchFamily="34" charset="0"/>
              </a:rPr>
              <a:t>Acts of discrimination, such as exclusion, or physical or emotional abuse</a:t>
            </a:r>
          </a:p>
        </p:txBody>
      </p:sp>
      <p:pic>
        <p:nvPicPr>
          <p:cNvPr id="7" name="Picture 6">
            <a:extLst>
              <a:ext uri="{FF2B5EF4-FFF2-40B4-BE49-F238E27FC236}">
                <a16:creationId xmlns:a16="http://schemas.microsoft.com/office/drawing/2014/main" id="{64D1D737-2276-4EE6-A4E4-132D42603F1F}"/>
              </a:ext>
            </a:extLst>
          </p:cNvPr>
          <p:cNvPicPr>
            <a:picLocks noChangeAspect="1"/>
          </p:cNvPicPr>
          <p:nvPr userDrawn="1"/>
        </p:nvPicPr>
        <p:blipFill>
          <a:blip r:embed="rId2"/>
          <a:stretch>
            <a:fillRect/>
          </a:stretch>
        </p:blipFill>
        <p:spPr>
          <a:xfrm>
            <a:off x="1238976" y="1456739"/>
            <a:ext cx="4759899" cy="4807979"/>
          </a:xfrm>
          <a:prstGeom prst="rect">
            <a:avLst/>
          </a:prstGeom>
        </p:spPr>
      </p:pic>
    </p:spTree>
    <p:extLst>
      <p:ext uri="{BB962C8B-B14F-4D97-AF65-F5344CB8AC3E}">
        <p14:creationId xmlns:p14="http://schemas.microsoft.com/office/powerpoint/2010/main" val="34010802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A901B9-092A-4296-BAD5-9323AD7453EB}"/>
              </a:ext>
            </a:extLst>
          </p:cNvPr>
          <p:cNvSpPr txBox="1">
            <a:spLocks/>
          </p:cNvSpPr>
          <p:nvPr userDrawn="1"/>
        </p:nvSpPr>
        <p:spPr>
          <a:xfrm>
            <a:off x="938440" y="460880"/>
            <a:ext cx="4233854"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Forms of Stigma</a:t>
            </a:r>
            <a:endParaRPr lang="en-US" sz="3200" b="1">
              <a:solidFill>
                <a:srgbClr val="00B5D1"/>
              </a:solidFill>
              <a:latin typeface="Arial" panose="020B0604020202020204" pitchFamily="34" charset="0"/>
            </a:endParaRPr>
          </a:p>
        </p:txBody>
      </p:sp>
      <p:sp>
        <p:nvSpPr>
          <p:cNvPr id="3" name="TextBox 2">
            <a:extLst>
              <a:ext uri="{FF2B5EF4-FFF2-40B4-BE49-F238E27FC236}">
                <a16:creationId xmlns:a16="http://schemas.microsoft.com/office/drawing/2014/main" id="{CDD4993A-861C-4672-9766-5350171E440A}"/>
              </a:ext>
            </a:extLst>
          </p:cNvPr>
          <p:cNvSpPr txBox="1"/>
          <p:nvPr userDrawn="1"/>
        </p:nvSpPr>
        <p:spPr>
          <a:xfrm>
            <a:off x="6757060" y="4196768"/>
            <a:ext cx="4369352" cy="922112"/>
          </a:xfrm>
          <a:prstGeom prst="rect">
            <a:avLst/>
          </a:prstGeom>
          <a:noFill/>
        </p:spPr>
        <p:txBody>
          <a:bodyPr wrap="square" lIns="91440" tIns="45720" rIns="91440" bIns="45720" anchor="t">
            <a:spAutoFit/>
          </a:bodyPr>
          <a:lstStyle/>
          <a:p>
            <a:pPr>
              <a:lnSpc>
                <a:spcPts val="2000"/>
              </a:lnSpc>
              <a:spcAft>
                <a:spcPts val="600"/>
              </a:spcAft>
            </a:pPr>
            <a:r>
              <a:rPr lang="en-GB" b="1">
                <a:solidFill>
                  <a:srgbClr val="00B5D1"/>
                </a:solidFill>
                <a:latin typeface="Arial" panose="020B0604020202020204" pitchFamily="34" charset="0"/>
              </a:rPr>
              <a:t>Intersectional </a:t>
            </a:r>
            <a:r>
              <a:rPr lang="en-GB">
                <a:solidFill>
                  <a:srgbClr val="00B5D1"/>
                </a:solidFill>
                <a:latin typeface="Arial" panose="020B0604020202020204" pitchFamily="34" charset="0"/>
              </a:rPr>
              <a:t>stigma:</a:t>
            </a:r>
          </a:p>
          <a:p>
            <a:pPr>
              <a:lnSpc>
                <a:spcPts val="2000"/>
              </a:lnSpc>
            </a:pPr>
            <a:r>
              <a:rPr lang="en-GB" sz="1500">
                <a:solidFill>
                  <a:schemeClr val="tx1">
                    <a:lumMod val="65000"/>
                    <a:lumOff val="35000"/>
                  </a:schemeClr>
                </a:solidFill>
                <a:latin typeface="Arial" panose="020B0604020202020204" pitchFamily="34" charset="0"/>
              </a:rPr>
              <a:t>The joint effects of an individual or group holding multiple stigmatized identities.</a:t>
            </a:r>
          </a:p>
        </p:txBody>
      </p:sp>
      <p:sp>
        <p:nvSpPr>
          <p:cNvPr id="4" name="TextBox 3">
            <a:extLst>
              <a:ext uri="{FF2B5EF4-FFF2-40B4-BE49-F238E27FC236}">
                <a16:creationId xmlns:a16="http://schemas.microsoft.com/office/drawing/2014/main" id="{A5A41E62-B2CF-4FFC-88B5-45BDDFA3CD8C}"/>
              </a:ext>
            </a:extLst>
          </p:cNvPr>
          <p:cNvSpPr txBox="1"/>
          <p:nvPr userDrawn="1"/>
        </p:nvSpPr>
        <p:spPr>
          <a:xfrm>
            <a:off x="6758570" y="2290227"/>
            <a:ext cx="4369352" cy="1138773"/>
          </a:xfrm>
          <a:prstGeom prst="rect">
            <a:avLst/>
          </a:prstGeom>
          <a:noFill/>
        </p:spPr>
        <p:txBody>
          <a:bodyPr wrap="square" lIns="91440" tIns="45720" rIns="91440" bIns="45720" anchor="t">
            <a:spAutoFit/>
          </a:bodyPr>
          <a:lstStyle/>
          <a:p>
            <a:pPr>
              <a:spcAft>
                <a:spcPts val="600"/>
              </a:spcAft>
            </a:pPr>
            <a:r>
              <a:rPr lang="en-GB" b="1">
                <a:solidFill>
                  <a:srgbClr val="00B5D1"/>
                </a:solidFill>
                <a:latin typeface="Arial" panose="020B0604020202020204" pitchFamily="34" charset="0"/>
              </a:rPr>
              <a:t>Structural </a:t>
            </a:r>
            <a:r>
              <a:rPr lang="en-GB">
                <a:solidFill>
                  <a:srgbClr val="00B5D1"/>
                </a:solidFill>
                <a:latin typeface="Arial" panose="020B0604020202020204" pitchFamily="34" charset="0"/>
              </a:rPr>
              <a:t>stigma:</a:t>
            </a:r>
          </a:p>
          <a:p>
            <a:r>
              <a:rPr lang="en-GB" sz="1500">
                <a:solidFill>
                  <a:schemeClr val="tx1">
                    <a:lumMod val="65000"/>
                    <a:lumOff val="35000"/>
                  </a:schemeClr>
                </a:solidFill>
                <a:latin typeface="Arial" panose="020B0604020202020204" pitchFamily="34" charset="0"/>
                <a:ea typeface="+mn-lt"/>
                <a:cs typeface="+mn-lt"/>
              </a:rPr>
              <a:t>Polices, practices, programs and laws that perpetuate inequities and discrimination towards a group of people.</a:t>
            </a:r>
          </a:p>
        </p:txBody>
      </p:sp>
      <p:pic>
        <p:nvPicPr>
          <p:cNvPr id="5" name="Picture 8" descr="Chart, diagram&#10;&#10;Description automatically generated">
            <a:extLst>
              <a:ext uri="{FF2B5EF4-FFF2-40B4-BE49-F238E27FC236}">
                <a16:creationId xmlns:a16="http://schemas.microsoft.com/office/drawing/2014/main" id="{C5734F6B-7E9D-4B7A-BC6E-0831C962C7F8}"/>
              </a:ext>
            </a:extLst>
          </p:cNvPr>
          <p:cNvPicPr>
            <a:picLocks noChangeAspect="1"/>
          </p:cNvPicPr>
          <p:nvPr userDrawn="1"/>
        </p:nvPicPr>
        <p:blipFill>
          <a:blip r:embed="rId4"/>
          <a:stretch>
            <a:fillRect/>
          </a:stretch>
        </p:blipFill>
        <p:spPr>
          <a:xfrm>
            <a:off x="1064078" y="1400702"/>
            <a:ext cx="4817646" cy="5015771"/>
          </a:xfrm>
          <a:prstGeom prst="rect">
            <a:avLst/>
          </a:prstGeom>
        </p:spPr>
      </p:pic>
      <p:cxnSp>
        <p:nvCxnSpPr>
          <p:cNvPr id="6" name="Straight Connector 5">
            <a:extLst>
              <a:ext uri="{FF2B5EF4-FFF2-40B4-BE49-F238E27FC236}">
                <a16:creationId xmlns:a16="http://schemas.microsoft.com/office/drawing/2014/main" id="{920669E7-C339-492B-8F28-526C46FC57DB}"/>
              </a:ext>
            </a:extLst>
          </p:cNvPr>
          <p:cNvCxnSpPr>
            <a:cxnSpLocks/>
          </p:cNvCxnSpPr>
          <p:nvPr userDrawn="1"/>
        </p:nvCxnSpPr>
        <p:spPr>
          <a:xfrm>
            <a:off x="0" y="1144800"/>
            <a:ext cx="428625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387432B0-C59F-4B66-9932-93A336413C75}"/>
              </a:ext>
            </a:extLst>
          </p:cNvPr>
          <p:cNvPicPr>
            <a:picLocks noChangeAspect="1"/>
          </p:cNvPicPr>
          <p:nvPr userDrawn="1"/>
        </p:nvPicPr>
        <p:blipFill>
          <a:blip r:embed="rId5"/>
          <a:stretch>
            <a:fillRect/>
          </a:stretch>
        </p:blipFill>
        <p:spPr>
          <a:xfrm>
            <a:off x="1238976" y="1456739"/>
            <a:ext cx="4759899" cy="4807979"/>
          </a:xfrm>
          <a:prstGeom prst="rect">
            <a:avLst/>
          </a:prstGeom>
        </p:spPr>
      </p:pic>
      <p:pic>
        <p:nvPicPr>
          <p:cNvPr id="8" name="Stigma Is 01 - Dawn (mp3cut.net)">
            <a:hlinkClick r:id="" action="ppaction://media"/>
            <a:extLst>
              <a:ext uri="{FF2B5EF4-FFF2-40B4-BE49-F238E27FC236}">
                <a16:creationId xmlns:a16="http://schemas.microsoft.com/office/drawing/2014/main" id="{B8331C8B-79A1-40C1-82CF-96F54734E9BC}"/>
              </a:ext>
            </a:extLst>
          </p:cNvPr>
          <p:cNvPicPr>
            <a:picLocks noChangeAspect="1"/>
          </p:cNvPicPr>
          <p:nvPr userDrawn="1">
            <a:audioFile r:link="rId2"/>
            <p:extLst>
              <p:ext uri="{DAA4B4D4-6D71-4841-9C94-3DE7FCFB9230}">
                <p14:media xmlns:p14="http://schemas.microsoft.com/office/powerpoint/2010/main" r:embed="rId1"/>
              </p:ext>
            </p:extLst>
          </p:nvPr>
        </p:nvPicPr>
        <p:blipFill>
          <a:blip r:embed="rId6"/>
          <a:stretch>
            <a:fillRect/>
          </a:stretch>
        </p:blipFill>
        <p:spPr>
          <a:xfrm>
            <a:off x="11126412" y="5887903"/>
            <a:ext cx="753630" cy="753630"/>
          </a:xfrm>
          <a:prstGeom prst="rect">
            <a:avLst/>
          </a:prstGeom>
        </p:spPr>
      </p:pic>
    </p:spTree>
    <p:extLst>
      <p:ext uri="{BB962C8B-B14F-4D97-AF65-F5344CB8AC3E}">
        <p14:creationId xmlns:p14="http://schemas.microsoft.com/office/powerpoint/2010/main" val="1042491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 presetClass="mediacall" presetSubtype="0" fill="hold" nodeType="clickEffect">
                                  <p:stCondLst>
                                    <p:cond delay="0"/>
                                  </p:stCondLst>
                                  <p:childTnLst>
                                    <p:cmd type="call" cmd="playFrom(0.0)">
                                      <p:cBhvr>
                                        <p:cTn id="16" dur="3495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8"/>
                </p:tgtEl>
              </p:cMediaNode>
            </p:audio>
          </p:childTnLst>
        </p:cTn>
      </p:par>
    </p:tnLst>
    <p:bldLst>
      <p:bldP spid="3" grpId="0"/>
      <p:bldP spid="4" grpId="0"/>
    </p:bld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6">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FA930BF-4507-4A88-AF33-1E9E954E8C6C}"/>
              </a:ext>
            </a:extLst>
          </p:cNvPr>
          <p:cNvSpPr/>
          <p:nvPr userDrawn="1"/>
        </p:nvSpPr>
        <p:spPr>
          <a:xfrm>
            <a:off x="246000" y="228600"/>
            <a:ext cx="11700000" cy="6400800"/>
          </a:xfrm>
          <a:prstGeom prst="rect">
            <a:avLst/>
          </a:prstGeom>
          <a:solidFill>
            <a:srgbClr val="00B5D1">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4" name="Title 1">
            <a:extLst>
              <a:ext uri="{FF2B5EF4-FFF2-40B4-BE49-F238E27FC236}">
                <a16:creationId xmlns:a16="http://schemas.microsoft.com/office/drawing/2014/main" id="{FDC0BB05-013A-496B-AFC1-68BEAE21573E}"/>
              </a:ext>
            </a:extLst>
          </p:cNvPr>
          <p:cNvSpPr>
            <a:spLocks noGrp="1"/>
          </p:cNvSpPr>
          <p:nvPr>
            <p:ph type="ctrTitle" hasCustomPrompt="1"/>
          </p:nvPr>
        </p:nvSpPr>
        <p:spPr>
          <a:xfrm>
            <a:off x="602400" y="4210777"/>
            <a:ext cx="9144000" cy="1669400"/>
          </a:xfrm>
        </p:spPr>
        <p:txBody>
          <a:bodyPr>
            <a:normAutofit/>
          </a:bodyPr>
          <a:lstStyle>
            <a:lvl1pPr>
              <a:defRPr/>
            </a:lvl1pPr>
          </a:lstStyle>
          <a:p>
            <a:pPr algn="l"/>
            <a:br>
              <a:rPr lang="en-US" sz="5400" b="1" dirty="0">
                <a:solidFill>
                  <a:schemeClr val="bg1"/>
                </a:solidFill>
                <a:latin typeface="Arial" panose="020B0604020202020204" pitchFamily="34" charset="0"/>
              </a:rPr>
            </a:br>
            <a:endParaRPr lang="en-US" sz="5400" b="1" dirty="0">
              <a:solidFill>
                <a:schemeClr val="bg1"/>
              </a:solidFill>
              <a:latin typeface="Arial" panose="020B0604020202020204" pitchFamily="34" charset="0"/>
            </a:endParaRPr>
          </a:p>
        </p:txBody>
      </p:sp>
      <p:pic>
        <p:nvPicPr>
          <p:cNvPr id="5" name="Picture 4" descr="Text&#10;&#10;Description automatically generated with medium confidence">
            <a:extLst>
              <a:ext uri="{FF2B5EF4-FFF2-40B4-BE49-F238E27FC236}">
                <a16:creationId xmlns:a16="http://schemas.microsoft.com/office/drawing/2014/main" id="{72C1EA9D-B89D-446C-87E8-28D1BD33ED26}"/>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6" name="Picture 5">
            <a:extLst>
              <a:ext uri="{FF2B5EF4-FFF2-40B4-BE49-F238E27FC236}">
                <a16:creationId xmlns:a16="http://schemas.microsoft.com/office/drawing/2014/main" id="{C36870AA-6AB9-4A17-B3AC-E17A532127AC}"/>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88173528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EA09C308-5309-40D1-B880-4BF2A2F8F4FF}"/>
              </a:ext>
            </a:extLst>
          </p:cNvPr>
          <p:cNvCxnSpPr>
            <a:cxnSpLocks/>
          </p:cNvCxnSpPr>
          <p:nvPr userDrawn="1"/>
        </p:nvCxnSpPr>
        <p:spPr>
          <a:xfrm>
            <a:off x="0" y="1144800"/>
            <a:ext cx="4490113"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2BC805EB-8E3E-4009-96C0-ABA9F696BB40}"/>
              </a:ext>
            </a:extLst>
          </p:cNvPr>
          <p:cNvSpPr txBox="1">
            <a:spLocks/>
          </p:cNvSpPr>
          <p:nvPr userDrawn="1"/>
        </p:nvSpPr>
        <p:spPr>
          <a:xfrm>
            <a:off x="862209" y="460880"/>
            <a:ext cx="6337683"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Group Discussion</a:t>
            </a:r>
            <a:endParaRPr lang="en-US" sz="3200" b="1">
              <a:solidFill>
                <a:srgbClr val="00B5D1"/>
              </a:solidFill>
              <a:latin typeface="Arial" panose="020B0604020202020204" pitchFamily="34" charset="0"/>
            </a:endParaRPr>
          </a:p>
        </p:txBody>
      </p:sp>
      <p:sp>
        <p:nvSpPr>
          <p:cNvPr id="4" name="TextBox 3">
            <a:extLst>
              <a:ext uri="{FF2B5EF4-FFF2-40B4-BE49-F238E27FC236}">
                <a16:creationId xmlns:a16="http://schemas.microsoft.com/office/drawing/2014/main" id="{7ABF3E9B-6728-47D2-A80E-610F2BF549C1}"/>
              </a:ext>
            </a:extLst>
          </p:cNvPr>
          <p:cNvSpPr txBox="1"/>
          <p:nvPr userDrawn="1"/>
        </p:nvSpPr>
        <p:spPr>
          <a:xfrm>
            <a:off x="4386595" y="3912613"/>
            <a:ext cx="3062348" cy="841449"/>
          </a:xfrm>
          <a:prstGeom prst="rect">
            <a:avLst/>
          </a:prstGeom>
          <a:noFill/>
        </p:spPr>
        <p:txBody>
          <a:bodyPr wrap="square">
            <a:spAutoFit/>
          </a:bodyPr>
          <a:lstStyle/>
          <a:p>
            <a:pPr marL="139700" lvl="0" indent="0" algn="l" rtl="0">
              <a:lnSpc>
                <a:spcPts val="2000"/>
              </a:lnSpc>
              <a:spcBef>
                <a:spcPts val="0"/>
              </a:spcBef>
              <a:spcAft>
                <a:spcPts val="0"/>
              </a:spcAft>
              <a:buClr>
                <a:srgbClr val="000000"/>
              </a:buClr>
              <a:buSzPts val="1400"/>
              <a:buNone/>
            </a:pPr>
            <a:r>
              <a:rPr lang="en-GB" sz="1500">
                <a:solidFill>
                  <a:schemeClr val="tx1">
                    <a:lumMod val="65000"/>
                    <a:lumOff val="35000"/>
                  </a:schemeClr>
                </a:solidFill>
                <a:latin typeface="Arial" panose="020B0604020202020204" pitchFamily="34" charset="0"/>
                <a:cs typeface="Arial"/>
                <a:sym typeface="Arial"/>
              </a:rPr>
              <a:t>Do</a:t>
            </a:r>
            <a:r>
              <a:rPr lang="en-GB" sz="1500" baseline="0">
                <a:solidFill>
                  <a:schemeClr val="tx1">
                    <a:lumMod val="65000"/>
                    <a:lumOff val="35000"/>
                  </a:schemeClr>
                </a:solidFill>
                <a:latin typeface="Arial" panose="020B0604020202020204" pitchFamily="34" charset="0"/>
                <a:cs typeface="Arial"/>
                <a:sym typeface="Arial"/>
              </a:rPr>
              <a:t> these messages still exist or have they changed over time?</a:t>
            </a:r>
          </a:p>
          <a:p>
            <a:pPr marL="139700" lvl="0" indent="0" algn="l" rtl="0">
              <a:lnSpc>
                <a:spcPts val="2000"/>
              </a:lnSpc>
              <a:spcBef>
                <a:spcPts val="0"/>
              </a:spcBef>
              <a:spcAft>
                <a:spcPts val="0"/>
              </a:spcAft>
              <a:buClr>
                <a:srgbClr val="000000"/>
              </a:buClr>
              <a:buSzPts val="1400"/>
              <a:buNone/>
            </a:pPr>
            <a:endParaRPr lang="en-GB" sz="1500" baseline="0">
              <a:solidFill>
                <a:schemeClr val="tx1">
                  <a:lumMod val="65000"/>
                  <a:lumOff val="35000"/>
                </a:schemeClr>
              </a:solidFill>
              <a:latin typeface="Arial" panose="020B0604020202020204" pitchFamily="34" charset="0"/>
              <a:ea typeface="Arial"/>
              <a:cs typeface="Arial"/>
              <a:sym typeface="Arial"/>
            </a:endParaRPr>
          </a:p>
        </p:txBody>
      </p:sp>
      <p:sp>
        <p:nvSpPr>
          <p:cNvPr id="5" name="TextBox 4">
            <a:extLst>
              <a:ext uri="{FF2B5EF4-FFF2-40B4-BE49-F238E27FC236}">
                <a16:creationId xmlns:a16="http://schemas.microsoft.com/office/drawing/2014/main" id="{28C47CAE-C140-4521-BDDE-84F8CA781461}"/>
              </a:ext>
            </a:extLst>
          </p:cNvPr>
          <p:cNvSpPr txBox="1"/>
          <p:nvPr userDrawn="1"/>
        </p:nvSpPr>
        <p:spPr>
          <a:xfrm>
            <a:off x="7976878" y="3925918"/>
            <a:ext cx="3311543" cy="841449"/>
          </a:xfrm>
          <a:prstGeom prst="rect">
            <a:avLst/>
          </a:prstGeom>
          <a:noFill/>
        </p:spPr>
        <p:txBody>
          <a:bodyPr wrap="square" lIns="91440" tIns="45720" rIns="91440" bIns="45720" anchor="t">
            <a:spAutoFit/>
          </a:bodyPr>
          <a:lstStyle/>
          <a:p>
            <a:pPr marL="139700">
              <a:lnSpc>
                <a:spcPts val="2000"/>
              </a:lnSpc>
              <a:buClr>
                <a:srgbClr val="000000"/>
              </a:buClr>
              <a:buSzPts val="1400"/>
            </a:pPr>
            <a:r>
              <a:rPr lang="en-GB" sz="1500">
                <a:solidFill>
                  <a:schemeClr val="tx1">
                    <a:lumMod val="65000"/>
                    <a:lumOff val="35000"/>
                  </a:schemeClr>
                </a:solidFill>
                <a:latin typeface="Arial" panose="020B0604020202020204" pitchFamily="34" charset="0"/>
                <a:ea typeface="Arial"/>
                <a:cs typeface="Arial"/>
                <a:sym typeface="Arial"/>
              </a:rPr>
              <a:t>How do</a:t>
            </a:r>
            <a:r>
              <a:rPr lang="en-GB" sz="1500" baseline="0">
                <a:solidFill>
                  <a:schemeClr val="tx1">
                    <a:lumMod val="65000"/>
                    <a:lumOff val="35000"/>
                  </a:schemeClr>
                </a:solidFill>
                <a:latin typeface="Arial" panose="020B0604020202020204" pitchFamily="34" charset="0"/>
                <a:ea typeface="Arial"/>
                <a:cs typeface="Arial"/>
                <a:sym typeface="Arial"/>
              </a:rPr>
              <a:t> these messages or systems influence </a:t>
            </a:r>
            <a:r>
              <a:rPr lang="en-GB" sz="1500">
                <a:solidFill>
                  <a:schemeClr val="tx1">
                    <a:lumMod val="65000"/>
                    <a:lumOff val="35000"/>
                  </a:schemeClr>
                </a:solidFill>
                <a:latin typeface="Arial" panose="020B0604020202020204" pitchFamily="34" charset="0"/>
                <a:ea typeface="Arial"/>
                <a:cs typeface="Arial"/>
                <a:sym typeface="Arial"/>
              </a:rPr>
              <a:t>your individual</a:t>
            </a:r>
            <a:r>
              <a:rPr lang="en-GB" sz="1500" baseline="0">
                <a:solidFill>
                  <a:schemeClr val="tx1">
                    <a:lumMod val="65000"/>
                    <a:lumOff val="35000"/>
                  </a:schemeClr>
                </a:solidFill>
                <a:latin typeface="Arial" panose="020B0604020202020204" pitchFamily="34" charset="0"/>
                <a:ea typeface="Arial"/>
                <a:cs typeface="Arial"/>
                <a:sym typeface="Arial"/>
              </a:rPr>
              <a:t> beliefs or actions? </a:t>
            </a:r>
          </a:p>
        </p:txBody>
      </p:sp>
      <p:sp>
        <p:nvSpPr>
          <p:cNvPr id="6" name="TextBox 5">
            <a:extLst>
              <a:ext uri="{FF2B5EF4-FFF2-40B4-BE49-F238E27FC236}">
                <a16:creationId xmlns:a16="http://schemas.microsoft.com/office/drawing/2014/main" id="{554D94E9-5458-47B9-A706-6BC076D6140E}"/>
              </a:ext>
            </a:extLst>
          </p:cNvPr>
          <p:cNvSpPr txBox="1"/>
          <p:nvPr userDrawn="1"/>
        </p:nvSpPr>
        <p:spPr>
          <a:xfrm>
            <a:off x="785397" y="3912613"/>
            <a:ext cx="3270187" cy="841449"/>
          </a:xfrm>
          <a:prstGeom prst="rect">
            <a:avLst/>
          </a:prstGeom>
          <a:noFill/>
        </p:spPr>
        <p:txBody>
          <a:bodyPr wrap="square" lIns="91440" tIns="45720" rIns="91440" bIns="45720" anchor="t">
            <a:spAutoFit/>
          </a:bodyPr>
          <a:lstStyle/>
          <a:p>
            <a:pPr marL="139700">
              <a:lnSpc>
                <a:spcPts val="2000"/>
              </a:lnSpc>
              <a:buClr>
                <a:srgbClr val="000000"/>
              </a:buClr>
              <a:buSzPts val="1400"/>
            </a:pPr>
            <a:r>
              <a:rPr lang="en-GB" sz="1500" baseline="0">
                <a:solidFill>
                  <a:schemeClr val="tx1">
                    <a:lumMod val="65000"/>
                    <a:lumOff val="35000"/>
                  </a:schemeClr>
                </a:solidFill>
                <a:latin typeface="Arial" panose="020B0604020202020204" pitchFamily="34" charset="0"/>
                <a:cs typeface="Arial"/>
                <a:sym typeface="Arial"/>
              </a:rPr>
              <a:t>What influences these messages?</a:t>
            </a:r>
          </a:p>
          <a:p>
            <a:pPr marL="139700">
              <a:lnSpc>
                <a:spcPts val="2000"/>
              </a:lnSpc>
              <a:buClr>
                <a:srgbClr val="000000"/>
              </a:buClr>
              <a:buSzPts val="1400"/>
            </a:pPr>
            <a:endParaRPr lang="en-GB" sz="1500" baseline="0">
              <a:solidFill>
                <a:schemeClr val="tx1">
                  <a:lumMod val="65000"/>
                  <a:lumOff val="35000"/>
                </a:schemeClr>
              </a:solidFill>
              <a:latin typeface="Arial" panose="020B0604020202020204" pitchFamily="34" charset="0"/>
              <a:cs typeface="Arial"/>
              <a:sym typeface="Arial"/>
            </a:endParaRPr>
          </a:p>
          <a:p>
            <a:pPr marL="139700">
              <a:lnSpc>
                <a:spcPts val="2000"/>
              </a:lnSpc>
              <a:buClr>
                <a:srgbClr val="000000"/>
              </a:buClr>
              <a:buSzPts val="1400"/>
            </a:pPr>
            <a:endParaRPr lang="en-GB" sz="1500" baseline="0">
              <a:solidFill>
                <a:schemeClr val="tx1">
                  <a:lumMod val="65000"/>
                  <a:lumOff val="35000"/>
                </a:schemeClr>
              </a:solidFill>
              <a:latin typeface="Arial" panose="020B0604020202020204" pitchFamily="34" charset="0"/>
              <a:cs typeface="Arial"/>
              <a:sym typeface="Arial"/>
            </a:endParaRPr>
          </a:p>
        </p:txBody>
      </p:sp>
      <p:cxnSp>
        <p:nvCxnSpPr>
          <p:cNvPr id="7" name="Straight Connector 6">
            <a:extLst>
              <a:ext uri="{FF2B5EF4-FFF2-40B4-BE49-F238E27FC236}">
                <a16:creationId xmlns:a16="http://schemas.microsoft.com/office/drawing/2014/main" id="{F671BA37-D0CD-4122-87D3-704CC2EFEA32}"/>
              </a:ext>
            </a:extLst>
          </p:cNvPr>
          <p:cNvCxnSpPr>
            <a:cxnSpLocks/>
          </p:cNvCxnSpPr>
          <p:nvPr userDrawn="1"/>
        </p:nvCxnSpPr>
        <p:spPr>
          <a:xfrm>
            <a:off x="7879066" y="3429000"/>
            <a:ext cx="0" cy="12017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46FC1247-2583-405A-8D50-9BD598B6F467}"/>
              </a:ext>
            </a:extLst>
          </p:cNvPr>
          <p:cNvCxnSpPr>
            <a:cxnSpLocks/>
          </p:cNvCxnSpPr>
          <p:nvPr userDrawn="1"/>
        </p:nvCxnSpPr>
        <p:spPr>
          <a:xfrm>
            <a:off x="4153395" y="3429000"/>
            <a:ext cx="0" cy="12017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EB58DC6-9D64-4DE3-8738-B5162B9E86B2}"/>
              </a:ext>
            </a:extLst>
          </p:cNvPr>
          <p:cNvSpPr txBox="1"/>
          <p:nvPr userDrawn="1"/>
        </p:nvSpPr>
        <p:spPr>
          <a:xfrm>
            <a:off x="737323" y="3273560"/>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00B5D1"/>
                </a:solidFill>
                <a:latin typeface="Montserrat ExtraLight" pitchFamily="2" charset="77"/>
                <a:ea typeface="Arial"/>
                <a:cs typeface="Arial"/>
                <a:sym typeface="Arial"/>
              </a:rPr>
              <a:t>01</a:t>
            </a:r>
          </a:p>
        </p:txBody>
      </p:sp>
      <p:sp>
        <p:nvSpPr>
          <p:cNvPr id="10" name="TextBox 9">
            <a:extLst>
              <a:ext uri="{FF2B5EF4-FFF2-40B4-BE49-F238E27FC236}">
                <a16:creationId xmlns:a16="http://schemas.microsoft.com/office/drawing/2014/main" id="{7DB870A4-1D8A-4B46-8199-B7AC746CBABB}"/>
              </a:ext>
            </a:extLst>
          </p:cNvPr>
          <p:cNvSpPr txBox="1"/>
          <p:nvPr userDrawn="1"/>
        </p:nvSpPr>
        <p:spPr>
          <a:xfrm>
            <a:off x="4319652" y="3293421"/>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00B5D1"/>
                </a:solidFill>
                <a:latin typeface="Montserrat ExtraLight" pitchFamily="2" charset="77"/>
                <a:ea typeface="Arial"/>
                <a:cs typeface="Arial"/>
                <a:sym typeface="Arial"/>
              </a:rPr>
              <a:t>02</a:t>
            </a:r>
          </a:p>
        </p:txBody>
      </p:sp>
      <p:sp>
        <p:nvSpPr>
          <p:cNvPr id="11" name="TextBox 10">
            <a:extLst>
              <a:ext uri="{FF2B5EF4-FFF2-40B4-BE49-F238E27FC236}">
                <a16:creationId xmlns:a16="http://schemas.microsoft.com/office/drawing/2014/main" id="{80D19B33-69A6-4596-82C7-6B906280671A}"/>
              </a:ext>
            </a:extLst>
          </p:cNvPr>
          <p:cNvSpPr txBox="1"/>
          <p:nvPr userDrawn="1"/>
        </p:nvSpPr>
        <p:spPr>
          <a:xfrm>
            <a:off x="7976878" y="3293421"/>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00B5D1"/>
                </a:solidFill>
                <a:latin typeface="Montserrat ExtraLight" pitchFamily="2" charset="77"/>
                <a:ea typeface="Arial"/>
                <a:cs typeface="Arial"/>
                <a:sym typeface="Arial"/>
              </a:rPr>
              <a:t>03</a:t>
            </a:r>
          </a:p>
        </p:txBody>
      </p:sp>
      <p:sp>
        <p:nvSpPr>
          <p:cNvPr id="12" name="Rectangle 11">
            <a:extLst>
              <a:ext uri="{FF2B5EF4-FFF2-40B4-BE49-F238E27FC236}">
                <a16:creationId xmlns:a16="http://schemas.microsoft.com/office/drawing/2014/main" id="{CC761E21-FCF2-4D5C-AE53-5CD9DD5D4EA9}"/>
              </a:ext>
            </a:extLst>
          </p:cNvPr>
          <p:cNvSpPr/>
          <p:nvPr userDrawn="1"/>
        </p:nvSpPr>
        <p:spPr>
          <a:xfrm>
            <a:off x="862209" y="1987325"/>
            <a:ext cx="10190315" cy="348813"/>
          </a:xfrm>
          <a:prstGeom prst="rect">
            <a:avLst/>
          </a:prstGeom>
        </p:spPr>
        <p:txBody>
          <a:bodyPr wrap="square">
            <a:spAutoFit/>
          </a:bodyPr>
          <a:lstStyle/>
          <a:p>
            <a:pPr marL="139700" lvl="0" indent="0" algn="l" rtl="0">
              <a:lnSpc>
                <a:spcPts val="2000"/>
              </a:lnSpc>
              <a:spcBef>
                <a:spcPts val="0"/>
              </a:spcBef>
              <a:spcAft>
                <a:spcPts val="0"/>
              </a:spcAft>
              <a:buClr>
                <a:srgbClr val="000000"/>
              </a:buClr>
              <a:buSzPts val="1400"/>
              <a:buNone/>
            </a:pPr>
            <a:r>
              <a:rPr lang="en-GB" sz="1800">
                <a:solidFill>
                  <a:schemeClr val="tx1">
                    <a:lumMod val="65000"/>
                    <a:lumOff val="35000"/>
                  </a:schemeClr>
                </a:solidFill>
                <a:latin typeface="Arial" panose="020B0604020202020204" pitchFamily="34" charset="0"/>
                <a:ea typeface="Arial"/>
                <a:cs typeface="Arial"/>
                <a:sym typeface="Arial"/>
              </a:rPr>
              <a:t>Reflect on the stigmatizing messages</a:t>
            </a:r>
            <a:r>
              <a:rPr lang="en-GB" sz="1800" baseline="0">
                <a:solidFill>
                  <a:schemeClr val="tx1">
                    <a:lumMod val="65000"/>
                    <a:lumOff val="35000"/>
                  </a:schemeClr>
                </a:solidFill>
                <a:latin typeface="Arial" panose="020B0604020202020204" pitchFamily="34" charset="0"/>
                <a:ea typeface="Arial"/>
                <a:cs typeface="Arial"/>
                <a:sym typeface="Arial"/>
              </a:rPr>
              <a:t> you received about substance use growing up.  </a:t>
            </a:r>
          </a:p>
        </p:txBody>
      </p:sp>
    </p:spTree>
    <p:extLst>
      <p:ext uri="{BB962C8B-B14F-4D97-AF65-F5344CB8AC3E}">
        <p14:creationId xmlns:p14="http://schemas.microsoft.com/office/powerpoint/2010/main" val="186780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10" grpId="0"/>
      <p:bldP spid="11" grpId="0"/>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8">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AE1D6A34-7C89-46D7-8258-A18CCC24DE36}"/>
              </a:ext>
            </a:extLst>
          </p:cNvPr>
          <p:cNvCxnSpPr>
            <a:cxnSpLocks/>
          </p:cNvCxnSpPr>
          <p:nvPr userDrawn="1"/>
        </p:nvCxnSpPr>
        <p:spPr>
          <a:xfrm flipV="1">
            <a:off x="0" y="1144800"/>
            <a:ext cx="7429500" cy="1"/>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5EB8F33D-E598-4F9F-BF23-4F51DF3EF230}"/>
              </a:ext>
            </a:extLst>
          </p:cNvPr>
          <p:cNvSpPr txBox="1">
            <a:spLocks/>
          </p:cNvSpPr>
          <p:nvPr userDrawn="1"/>
        </p:nvSpPr>
        <p:spPr>
          <a:xfrm>
            <a:off x="952399" y="460880"/>
            <a:ext cx="8162723"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Structural Substance Use Stigma</a:t>
            </a:r>
            <a:endParaRPr lang="en-US" sz="3200" b="1">
              <a:solidFill>
                <a:srgbClr val="00B5D1"/>
              </a:solidFill>
              <a:latin typeface="Arial" panose="020B0604020202020204" pitchFamily="34" charset="0"/>
            </a:endParaRPr>
          </a:p>
        </p:txBody>
      </p:sp>
      <p:sp>
        <p:nvSpPr>
          <p:cNvPr id="4" name="TextBox 3">
            <a:extLst>
              <a:ext uri="{FF2B5EF4-FFF2-40B4-BE49-F238E27FC236}">
                <a16:creationId xmlns:a16="http://schemas.microsoft.com/office/drawing/2014/main" id="{AB265073-4462-4033-B9AB-7947C69805FB}"/>
              </a:ext>
            </a:extLst>
          </p:cNvPr>
          <p:cNvSpPr txBox="1"/>
          <p:nvPr userDrawn="1"/>
        </p:nvSpPr>
        <p:spPr>
          <a:xfrm>
            <a:off x="3293766" y="3429000"/>
            <a:ext cx="7817481" cy="982320"/>
          </a:xfrm>
          <a:prstGeom prst="rect">
            <a:avLst/>
          </a:prstGeom>
          <a:noFill/>
        </p:spPr>
        <p:txBody>
          <a:bodyPr wrap="square">
            <a:spAutoFit/>
          </a:bodyPr>
          <a:lstStyle/>
          <a:p>
            <a:pPr marL="0" lvl="0" indent="0" algn="l" rtl="0">
              <a:lnSpc>
                <a:spcPts val="2260"/>
              </a:lnSpc>
              <a:spcBef>
                <a:spcPts val="0"/>
              </a:spcBef>
              <a:spcAft>
                <a:spcPts val="0"/>
              </a:spcAft>
              <a:buNone/>
            </a:pPr>
            <a:r>
              <a:rPr lang="en-GB" sz="2400">
                <a:solidFill>
                  <a:schemeClr val="tx1">
                    <a:lumMod val="65000"/>
                    <a:lumOff val="35000"/>
                  </a:schemeClr>
                </a:solidFill>
                <a:latin typeface="Arial" panose="020B0604020202020204" pitchFamily="34" charset="0"/>
                <a:ea typeface="Arial"/>
                <a:cs typeface="Arial"/>
                <a:sym typeface="Arial"/>
              </a:rPr>
              <a:t>Policies, practices, programs and laws that perpetuate health inequities and discrimination towards people that use drugs.</a:t>
            </a:r>
            <a:endParaRPr lang="en-GB" sz="2400">
              <a:solidFill>
                <a:schemeClr val="tx1">
                  <a:lumMod val="65000"/>
                  <a:lumOff val="35000"/>
                </a:schemeClr>
              </a:solidFill>
              <a:latin typeface="Arial" panose="020B0604020202020204" pitchFamily="34" charset="0"/>
            </a:endParaRPr>
          </a:p>
        </p:txBody>
      </p:sp>
      <p:pic>
        <p:nvPicPr>
          <p:cNvPr id="5" name="Picture 4">
            <a:extLst>
              <a:ext uri="{FF2B5EF4-FFF2-40B4-BE49-F238E27FC236}">
                <a16:creationId xmlns:a16="http://schemas.microsoft.com/office/drawing/2014/main" id="{9E046968-6F57-4FC9-A176-D648D979B71F}"/>
              </a:ext>
            </a:extLst>
          </p:cNvPr>
          <p:cNvPicPr>
            <a:picLocks noChangeAspect="1"/>
          </p:cNvPicPr>
          <p:nvPr userDrawn="1"/>
        </p:nvPicPr>
        <p:blipFill>
          <a:blip r:embed="rId2"/>
          <a:stretch>
            <a:fillRect/>
          </a:stretch>
        </p:blipFill>
        <p:spPr>
          <a:xfrm>
            <a:off x="1301086" y="2877989"/>
            <a:ext cx="1772347" cy="1772347"/>
          </a:xfrm>
          <a:prstGeom prst="rect">
            <a:avLst/>
          </a:prstGeom>
        </p:spPr>
      </p:pic>
    </p:spTree>
    <p:extLst>
      <p:ext uri="{BB962C8B-B14F-4D97-AF65-F5344CB8AC3E}">
        <p14:creationId xmlns:p14="http://schemas.microsoft.com/office/powerpoint/2010/main" val="8293186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D2EB18D5-638C-47FD-88BA-BE3A4F8EA5A6}"/>
              </a:ext>
            </a:extLst>
          </p:cNvPr>
          <p:cNvCxnSpPr>
            <a:cxnSpLocks/>
          </p:cNvCxnSpPr>
          <p:nvPr userDrawn="1"/>
        </p:nvCxnSpPr>
        <p:spPr>
          <a:xfrm>
            <a:off x="0" y="1144800"/>
            <a:ext cx="715142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61020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BEC324C-1756-4D64-BB74-CE87CF311D46}"/>
              </a:ext>
            </a:extLst>
          </p:cNvPr>
          <p:cNvSpPr/>
          <p:nvPr userDrawn="1"/>
        </p:nvSpPr>
        <p:spPr>
          <a:xfrm>
            <a:off x="246000" y="228600"/>
            <a:ext cx="11700000" cy="6400800"/>
          </a:xfrm>
          <a:prstGeom prst="rect">
            <a:avLst/>
          </a:prstGeom>
          <a:solidFill>
            <a:srgbClr val="AC4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descr="Text&#10;&#10;Description automatically generated with medium confidence">
            <a:extLst>
              <a:ext uri="{FF2B5EF4-FFF2-40B4-BE49-F238E27FC236}">
                <a16:creationId xmlns:a16="http://schemas.microsoft.com/office/drawing/2014/main" id="{69239EA5-A4FD-4FC3-8B4F-89E5077BEB64}"/>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9" name="Picture 8">
            <a:extLst>
              <a:ext uri="{FF2B5EF4-FFF2-40B4-BE49-F238E27FC236}">
                <a16:creationId xmlns:a16="http://schemas.microsoft.com/office/drawing/2014/main" id="{564C165C-50BA-403F-8AA4-7F6C616A580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200383333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0">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F6A72AA-835F-41FD-97DF-2C2BB793BC64}"/>
              </a:ext>
            </a:extLst>
          </p:cNvPr>
          <p:cNvGrpSpPr/>
          <p:nvPr userDrawn="1"/>
        </p:nvGrpSpPr>
        <p:grpSpPr>
          <a:xfrm>
            <a:off x="-385545" y="1489836"/>
            <a:ext cx="12934040" cy="4843914"/>
            <a:chOff x="-385545" y="1489836"/>
            <a:chExt cx="12934040" cy="4843914"/>
          </a:xfrm>
        </p:grpSpPr>
        <p:pic>
          <p:nvPicPr>
            <p:cNvPr id="3" name="Picture 2" descr="A picture containing umbrella, accessory&#10;&#10;Description automatically generated">
              <a:extLst>
                <a:ext uri="{FF2B5EF4-FFF2-40B4-BE49-F238E27FC236}">
                  <a16:creationId xmlns:a16="http://schemas.microsoft.com/office/drawing/2014/main" id="{66F64DA8-CC83-4387-898A-0A27EAE9F2D6}"/>
                </a:ext>
              </a:extLst>
            </p:cNvPr>
            <p:cNvPicPr>
              <a:picLocks noChangeAspect="1"/>
            </p:cNvPicPr>
            <p:nvPr/>
          </p:nvPicPr>
          <p:blipFill>
            <a:blip r:embed="rId2"/>
            <a:stretch>
              <a:fillRect/>
            </a:stretch>
          </p:blipFill>
          <p:spPr>
            <a:xfrm>
              <a:off x="3659518" y="1489836"/>
              <a:ext cx="4843914" cy="4843914"/>
            </a:xfrm>
            <a:prstGeom prst="rect">
              <a:avLst/>
            </a:prstGeom>
          </p:spPr>
        </p:pic>
        <p:cxnSp>
          <p:nvCxnSpPr>
            <p:cNvPr id="4" name="Straight Connector 3">
              <a:extLst>
                <a:ext uri="{FF2B5EF4-FFF2-40B4-BE49-F238E27FC236}">
                  <a16:creationId xmlns:a16="http://schemas.microsoft.com/office/drawing/2014/main" id="{864AEEB6-C72C-4C0F-90C4-415420561FFD}"/>
                </a:ext>
              </a:extLst>
            </p:cNvPr>
            <p:cNvCxnSpPr>
              <a:cxnSpLocks/>
            </p:cNvCxnSpPr>
            <p:nvPr/>
          </p:nvCxnSpPr>
          <p:spPr>
            <a:xfrm>
              <a:off x="7376139" y="3223239"/>
              <a:ext cx="5172356" cy="3687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C343870-F109-4C1F-9FFC-1CF0E2273171}"/>
                </a:ext>
              </a:extLst>
            </p:cNvPr>
            <p:cNvCxnSpPr>
              <a:cxnSpLocks/>
            </p:cNvCxnSpPr>
            <p:nvPr/>
          </p:nvCxnSpPr>
          <p:spPr>
            <a:xfrm>
              <a:off x="-385545" y="3186677"/>
              <a:ext cx="5172356" cy="3687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cxnSp>
        <p:nvCxnSpPr>
          <p:cNvPr id="6" name="Straight Connector 5">
            <a:extLst>
              <a:ext uri="{FF2B5EF4-FFF2-40B4-BE49-F238E27FC236}">
                <a16:creationId xmlns:a16="http://schemas.microsoft.com/office/drawing/2014/main" id="{2BDBBB4A-4F83-4A13-8763-B5CEAEDC4BFD}"/>
              </a:ext>
            </a:extLst>
          </p:cNvPr>
          <p:cNvCxnSpPr>
            <a:cxnSpLocks/>
          </p:cNvCxnSpPr>
          <p:nvPr userDrawn="1"/>
        </p:nvCxnSpPr>
        <p:spPr>
          <a:xfrm>
            <a:off x="0" y="1144800"/>
            <a:ext cx="8506824"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Title 1">
            <a:extLst>
              <a:ext uri="{FF2B5EF4-FFF2-40B4-BE49-F238E27FC236}">
                <a16:creationId xmlns:a16="http://schemas.microsoft.com/office/drawing/2014/main" id="{8702DEA1-ADCA-4594-8810-2AA4E51C85DE}"/>
              </a:ext>
            </a:extLst>
          </p:cNvPr>
          <p:cNvSpPr txBox="1">
            <a:spLocks/>
          </p:cNvSpPr>
          <p:nvPr userDrawn="1"/>
        </p:nvSpPr>
        <p:spPr>
          <a:xfrm>
            <a:off x="938440" y="460880"/>
            <a:ext cx="9678372"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Systems that Create Structural Stigma </a:t>
            </a:r>
            <a:endParaRPr lang="en-US" sz="3200" b="1">
              <a:solidFill>
                <a:srgbClr val="00B5D1"/>
              </a:solidFill>
              <a:latin typeface="Arial" panose="020B0604020202020204" pitchFamily="34" charset="0"/>
            </a:endParaRPr>
          </a:p>
        </p:txBody>
      </p:sp>
      <p:sp>
        <p:nvSpPr>
          <p:cNvPr id="8" name="TextBox 7">
            <a:extLst>
              <a:ext uri="{FF2B5EF4-FFF2-40B4-BE49-F238E27FC236}">
                <a16:creationId xmlns:a16="http://schemas.microsoft.com/office/drawing/2014/main" id="{2CDB67D3-EB23-45F7-812E-9EC83DD4BCC5}"/>
              </a:ext>
            </a:extLst>
          </p:cNvPr>
          <p:cNvSpPr txBox="1"/>
          <p:nvPr userDrawn="1"/>
        </p:nvSpPr>
        <p:spPr>
          <a:xfrm>
            <a:off x="2304549" y="2232195"/>
            <a:ext cx="2793722" cy="809132"/>
          </a:xfrm>
          <a:prstGeom prst="rect">
            <a:avLst/>
          </a:prstGeom>
          <a:noFill/>
        </p:spPr>
        <p:txBody>
          <a:bodyPr wrap="square" lIns="91440" tIns="45720" rIns="91440" bIns="45720" anchor="t">
            <a:spAutoFit/>
          </a:bodyPr>
          <a:lstStyle/>
          <a:p>
            <a:pPr marL="285750" indent="-285750">
              <a:lnSpc>
                <a:spcPts val="1880"/>
              </a:lnSpc>
              <a:buFont typeface="Arial" panose="020B0604020202020204" pitchFamily="34" charset="0"/>
              <a:buChar char="•"/>
            </a:pPr>
            <a:r>
              <a:rPr lang="en-GB" sz="1400">
                <a:solidFill>
                  <a:srgbClr val="00B5D1"/>
                </a:solidFill>
                <a:latin typeface="Arial" panose="020B0604020202020204" pitchFamily="34" charset="0"/>
              </a:rPr>
              <a:t>Stigmatizing language</a:t>
            </a:r>
          </a:p>
          <a:p>
            <a:pPr marL="285750" indent="-285750">
              <a:lnSpc>
                <a:spcPts val="1880"/>
              </a:lnSpc>
              <a:buFont typeface="Arial" panose="020B0604020202020204" pitchFamily="34" charset="0"/>
              <a:buChar char="•"/>
            </a:pPr>
            <a:r>
              <a:rPr lang="en-GB" sz="1400">
                <a:solidFill>
                  <a:srgbClr val="00B5D1"/>
                </a:solidFill>
                <a:latin typeface="Arial" panose="020B0604020202020204" pitchFamily="34" charset="0"/>
              </a:rPr>
              <a:t>Racist slurs </a:t>
            </a:r>
          </a:p>
          <a:p>
            <a:pPr marL="285750" indent="-285750">
              <a:lnSpc>
                <a:spcPts val="1880"/>
              </a:lnSpc>
              <a:buFont typeface="Arial" panose="020B0604020202020204" pitchFamily="34" charset="0"/>
              <a:buChar char="•"/>
            </a:pPr>
            <a:r>
              <a:rPr lang="en-GB" sz="1400">
                <a:solidFill>
                  <a:srgbClr val="00B5D1"/>
                </a:solidFill>
                <a:latin typeface="Arial" panose="020B0604020202020204" pitchFamily="34" charset="0"/>
              </a:rPr>
              <a:t>Discrimination</a:t>
            </a:r>
            <a:endParaRPr lang="en-US" sz="1400">
              <a:latin typeface="Arial" panose="020B0604020202020204" pitchFamily="34" charset="0"/>
            </a:endParaRPr>
          </a:p>
        </p:txBody>
      </p:sp>
      <p:sp>
        <p:nvSpPr>
          <p:cNvPr id="9" name="TextBox 8">
            <a:extLst>
              <a:ext uri="{FF2B5EF4-FFF2-40B4-BE49-F238E27FC236}">
                <a16:creationId xmlns:a16="http://schemas.microsoft.com/office/drawing/2014/main" id="{B2FE4BC3-D1C7-4642-9A6B-5AE41A8B4188}"/>
              </a:ext>
            </a:extLst>
          </p:cNvPr>
          <p:cNvSpPr txBox="1"/>
          <p:nvPr userDrawn="1"/>
        </p:nvSpPr>
        <p:spPr>
          <a:xfrm>
            <a:off x="7280388" y="3960592"/>
            <a:ext cx="3852931" cy="1120948"/>
          </a:xfrm>
          <a:prstGeom prst="rect">
            <a:avLst/>
          </a:prstGeom>
          <a:noFill/>
        </p:spPr>
        <p:txBody>
          <a:bodyPr wrap="square" lIns="91440" tIns="45720" rIns="91440" bIns="45720" anchor="t">
            <a:spAutoFit/>
          </a:bodyPr>
          <a:lstStyle/>
          <a:p>
            <a:pPr marL="285750" indent="-285750">
              <a:lnSpc>
                <a:spcPts val="18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Controlled Drugs and Substances Act</a:t>
            </a:r>
          </a:p>
          <a:p>
            <a:pPr marL="285750" indent="-285750">
              <a:lnSpc>
                <a:spcPts val="20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Over-policing of BIPOC communities</a:t>
            </a:r>
          </a:p>
          <a:p>
            <a:pPr marL="285750" indent="-285750">
              <a:lnSpc>
                <a:spcPts val="20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Covert racism</a:t>
            </a:r>
          </a:p>
          <a:p>
            <a:pPr>
              <a:lnSpc>
                <a:spcPts val="2080"/>
              </a:lnSpc>
            </a:pPr>
            <a:endParaRPr lang="en-US" sz="1400">
              <a:solidFill>
                <a:schemeClr val="tx1">
                  <a:lumMod val="65000"/>
                  <a:lumOff val="35000"/>
                </a:schemeClr>
              </a:solidFill>
              <a:latin typeface="Arial" panose="020B0604020202020204" pitchFamily="34" charset="0"/>
            </a:endParaRPr>
          </a:p>
        </p:txBody>
      </p:sp>
      <p:sp>
        <p:nvSpPr>
          <p:cNvPr id="10" name="TextBox 9">
            <a:extLst>
              <a:ext uri="{FF2B5EF4-FFF2-40B4-BE49-F238E27FC236}">
                <a16:creationId xmlns:a16="http://schemas.microsoft.com/office/drawing/2014/main" id="{19D7740F-FD25-40E5-BA82-9179E5C81987}"/>
              </a:ext>
            </a:extLst>
          </p:cNvPr>
          <p:cNvSpPr txBox="1"/>
          <p:nvPr userDrawn="1"/>
        </p:nvSpPr>
        <p:spPr>
          <a:xfrm>
            <a:off x="2268037" y="4694576"/>
            <a:ext cx="3715743" cy="1415837"/>
          </a:xfrm>
          <a:prstGeom prst="rect">
            <a:avLst/>
          </a:prstGeom>
          <a:noFill/>
        </p:spPr>
        <p:txBody>
          <a:bodyPr wrap="square" lIns="91440" tIns="45720" rIns="91440" bIns="45720" anchor="t">
            <a:spAutoFit/>
          </a:bodyPr>
          <a:lstStyle/>
          <a:p>
            <a:pPr marL="285750" indent="-285750">
              <a:lnSpc>
                <a:spcPts val="20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Colonization</a:t>
            </a:r>
          </a:p>
          <a:p>
            <a:pPr marL="285750" indent="-285750">
              <a:lnSpc>
                <a:spcPts val="20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Criminalization</a:t>
            </a:r>
          </a:p>
          <a:p>
            <a:pPr marL="285750" indent="-285750">
              <a:lnSpc>
                <a:spcPts val="20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Classism</a:t>
            </a:r>
          </a:p>
          <a:p>
            <a:pPr marL="285750" indent="-285750">
              <a:lnSpc>
                <a:spcPts val="20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White supremacy</a:t>
            </a:r>
          </a:p>
          <a:p>
            <a:pPr marL="285750" indent="-285750">
              <a:lnSpc>
                <a:spcPts val="20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Prohibition</a:t>
            </a:r>
            <a:endParaRPr lang="en-US" sz="1400">
              <a:solidFill>
                <a:schemeClr val="tx1">
                  <a:lumMod val="65000"/>
                  <a:lumOff val="35000"/>
                </a:schemeClr>
              </a:solidFill>
              <a:latin typeface="Arial" panose="020B0604020202020204" pitchFamily="34" charset="0"/>
            </a:endParaRPr>
          </a:p>
        </p:txBody>
      </p:sp>
      <p:sp>
        <p:nvSpPr>
          <p:cNvPr id="11" name="TextBox 10">
            <a:extLst>
              <a:ext uri="{FF2B5EF4-FFF2-40B4-BE49-F238E27FC236}">
                <a16:creationId xmlns:a16="http://schemas.microsoft.com/office/drawing/2014/main" id="{FC3BC7C0-CCA4-4A2F-BAB9-1C6DE4994C23}"/>
              </a:ext>
            </a:extLst>
          </p:cNvPr>
          <p:cNvSpPr txBox="1"/>
          <p:nvPr userDrawn="1"/>
        </p:nvSpPr>
        <p:spPr>
          <a:xfrm>
            <a:off x="2270410" y="3441425"/>
            <a:ext cx="2380091" cy="1046890"/>
          </a:xfrm>
          <a:prstGeom prst="rect">
            <a:avLst/>
          </a:prstGeom>
          <a:noFill/>
        </p:spPr>
        <p:txBody>
          <a:bodyPr wrap="square" lIns="91440" tIns="45720" rIns="91440" bIns="45720" anchor="t">
            <a:spAutoFit/>
          </a:bodyPr>
          <a:lstStyle/>
          <a:p>
            <a:pPr marL="285750" indent="-285750">
              <a:lnSpc>
                <a:spcPts val="18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Lack of access to services</a:t>
            </a:r>
          </a:p>
          <a:p>
            <a:pPr marL="285750" indent="-285750">
              <a:lnSpc>
                <a:spcPts val="1880"/>
              </a:lnSpc>
              <a:buFont typeface="Arial" panose="020B0604020202020204" pitchFamily="34" charset="0"/>
              <a:buChar char="•"/>
            </a:pPr>
            <a:r>
              <a:rPr lang="en-GB" sz="1400">
                <a:solidFill>
                  <a:schemeClr val="tx1">
                    <a:lumMod val="65000"/>
                    <a:lumOff val="35000"/>
                  </a:schemeClr>
                </a:solidFill>
                <a:latin typeface="Arial" panose="020B0604020202020204" pitchFamily="34" charset="0"/>
              </a:rPr>
              <a:t>Compulsory treatments</a:t>
            </a:r>
          </a:p>
          <a:p>
            <a:pPr marL="285750" indent="-285750">
              <a:lnSpc>
                <a:spcPts val="1880"/>
              </a:lnSpc>
              <a:buFont typeface="Arial" panose="020B0604020202020204" pitchFamily="34" charset="0"/>
              <a:buChar char="•"/>
            </a:pPr>
            <a:endParaRPr lang="en-GB" sz="1400">
              <a:solidFill>
                <a:schemeClr val="tx1">
                  <a:lumMod val="65000"/>
                  <a:lumOff val="35000"/>
                </a:schemeClr>
              </a:solidFill>
              <a:latin typeface="Arial" panose="020B0604020202020204" pitchFamily="34" charset="0"/>
            </a:endParaRPr>
          </a:p>
        </p:txBody>
      </p:sp>
    </p:spTree>
    <p:extLst>
      <p:ext uri="{BB962C8B-B14F-4D97-AF65-F5344CB8AC3E}">
        <p14:creationId xmlns:p14="http://schemas.microsoft.com/office/powerpoint/2010/main" val="3864987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anim calcmode="lin" valueType="num">
                                      <p:cBhvr>
                                        <p:cTn id="15" dur="1000" fill="hold"/>
                                        <p:tgtEl>
                                          <p:spTgt spid="11"/>
                                        </p:tgtEl>
                                        <p:attrNameLst>
                                          <p:attrName>ppt_x</p:attrName>
                                        </p:attrNameLst>
                                      </p:cBhvr>
                                      <p:tavLst>
                                        <p:tav tm="0">
                                          <p:val>
                                            <p:strVal val="#ppt_x"/>
                                          </p:val>
                                        </p:tav>
                                        <p:tav tm="100000">
                                          <p:val>
                                            <p:strVal val="#ppt_x"/>
                                          </p:val>
                                        </p:tav>
                                      </p:tavLst>
                                    </p:anim>
                                    <p:anim calcmode="lin" valueType="num">
                                      <p:cBhvr>
                                        <p:cTn id="16" dur="1000" fill="hold"/>
                                        <p:tgtEl>
                                          <p:spTgt spid="11"/>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1">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573C5099-3850-41FB-B833-61E85F81A61D}"/>
              </a:ext>
            </a:extLst>
          </p:cNvPr>
          <p:cNvCxnSpPr>
            <a:cxnSpLocks/>
          </p:cNvCxnSpPr>
          <p:nvPr userDrawn="1"/>
        </p:nvCxnSpPr>
        <p:spPr>
          <a:xfrm>
            <a:off x="0" y="1144800"/>
            <a:ext cx="7644384"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B480B301-A4BF-4F99-ADCC-D8F8CB8D28DC}"/>
              </a:ext>
            </a:extLst>
          </p:cNvPr>
          <p:cNvSpPr txBox="1">
            <a:spLocks/>
          </p:cNvSpPr>
          <p:nvPr userDrawn="1"/>
        </p:nvSpPr>
        <p:spPr>
          <a:xfrm>
            <a:off x="938440" y="460880"/>
            <a:ext cx="9678372"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Where Else Am I Supposed To Go?</a:t>
            </a:r>
            <a:endParaRPr lang="en-US"/>
          </a:p>
        </p:txBody>
      </p:sp>
      <p:cxnSp>
        <p:nvCxnSpPr>
          <p:cNvPr id="4" name="Straight Connector 3">
            <a:extLst>
              <a:ext uri="{FF2B5EF4-FFF2-40B4-BE49-F238E27FC236}">
                <a16:creationId xmlns:a16="http://schemas.microsoft.com/office/drawing/2014/main" id="{0507E4EE-0EBA-46AA-BCDD-F5699E5DEAD9}"/>
              </a:ext>
            </a:extLst>
          </p:cNvPr>
          <p:cNvCxnSpPr>
            <a:cxnSpLocks/>
          </p:cNvCxnSpPr>
          <p:nvPr userDrawn="1"/>
        </p:nvCxnSpPr>
        <p:spPr>
          <a:xfrm>
            <a:off x="4519465" y="2023430"/>
            <a:ext cx="0" cy="3579521"/>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B2537ED5-C491-4831-B2F7-8C0FE1717EE8}"/>
              </a:ext>
            </a:extLst>
          </p:cNvPr>
          <p:cNvSpPr txBox="1"/>
          <p:nvPr userDrawn="1"/>
        </p:nvSpPr>
        <p:spPr>
          <a:xfrm>
            <a:off x="710013" y="2328168"/>
            <a:ext cx="3441210" cy="2970044"/>
          </a:xfrm>
          <a:prstGeom prst="rect">
            <a:avLst/>
          </a:prstGeom>
          <a:noFill/>
        </p:spPr>
        <p:txBody>
          <a:bodyPr wrap="square" lIns="91440" tIns="45720" rIns="91440" bIns="45720" anchor="t">
            <a:spAutoFit/>
          </a:bodyPr>
          <a:lstStyle/>
          <a:p>
            <a:pPr marL="146050">
              <a:buSzPts val="1300"/>
            </a:pPr>
            <a:r>
              <a:rPr lang="en-GB" sz="1600" b="1" dirty="0">
                <a:solidFill>
                  <a:schemeClr val="tx1">
                    <a:lumMod val="65000"/>
                    <a:lumOff val="35000"/>
                  </a:schemeClr>
                </a:solidFill>
                <a:latin typeface="Arial"/>
                <a:cs typeface="Arial" panose="020B0604020202020204" pitchFamily="34" charset="0"/>
              </a:rPr>
              <a:t>Co-created by CAPSA, the Vancouver Community Action Team Anti-Stigma Working Group, </a:t>
            </a:r>
            <a:r>
              <a:rPr lang="en-GB" sz="1600" b="1" dirty="0" err="1">
                <a:solidFill>
                  <a:schemeClr val="tx1">
                    <a:lumMod val="65000"/>
                    <a:lumOff val="35000"/>
                  </a:schemeClr>
                </a:solidFill>
                <a:latin typeface="Arial"/>
                <a:cs typeface="Arial" panose="020B0604020202020204" pitchFamily="34" charset="0"/>
              </a:rPr>
              <a:t>Kílala</a:t>
            </a:r>
            <a:r>
              <a:rPr lang="en-GB" sz="1600" b="1" dirty="0">
                <a:solidFill>
                  <a:schemeClr val="tx1">
                    <a:lumMod val="65000"/>
                    <a:lumOff val="35000"/>
                  </a:schemeClr>
                </a:solidFill>
                <a:latin typeface="Arial"/>
                <a:cs typeface="Arial" panose="020B0604020202020204" pitchFamily="34" charset="0"/>
              </a:rPr>
              <a:t> </a:t>
            </a:r>
            <a:r>
              <a:rPr lang="en-GB" sz="1600" b="1" dirty="0" err="1">
                <a:solidFill>
                  <a:schemeClr val="tx1">
                    <a:lumMod val="65000"/>
                    <a:lumOff val="35000"/>
                  </a:schemeClr>
                </a:solidFill>
                <a:latin typeface="Arial"/>
                <a:cs typeface="Arial" panose="020B0604020202020204" pitchFamily="34" charset="0"/>
              </a:rPr>
              <a:t>Lelum</a:t>
            </a:r>
            <a:r>
              <a:rPr lang="en-GB" sz="1600" b="1" dirty="0">
                <a:solidFill>
                  <a:schemeClr val="tx1">
                    <a:lumMod val="65000"/>
                    <a:lumOff val="35000"/>
                  </a:schemeClr>
                </a:solidFill>
                <a:latin typeface="Arial"/>
                <a:cs typeface="Arial" panose="020B0604020202020204" pitchFamily="34" charset="0"/>
              </a:rPr>
              <a:t> Urban Indigenous Health and Healing Cooperative and the EQUIP Health Care Research team.</a:t>
            </a:r>
            <a:endParaRPr lang="en-US" sz="1600" b="1" dirty="0">
              <a:solidFill>
                <a:schemeClr val="tx1">
                  <a:lumMod val="65000"/>
                  <a:lumOff val="35000"/>
                </a:schemeClr>
              </a:solidFill>
              <a:latin typeface="Arial"/>
              <a:cs typeface="Arial"/>
            </a:endParaRPr>
          </a:p>
          <a:p>
            <a:pPr marL="457200" lvl="0" indent="-311150" algn="l" rtl="0">
              <a:spcBef>
                <a:spcPts val="0"/>
              </a:spcBef>
              <a:spcAft>
                <a:spcPts val="0"/>
              </a:spcAft>
              <a:buSzPts val="1300"/>
              <a:buChar char="-"/>
            </a:pPr>
            <a:endParaRPr lang="en-GB" sz="1500" dirty="0">
              <a:solidFill>
                <a:schemeClr val="tx1">
                  <a:lumMod val="65000"/>
                  <a:lumOff val="35000"/>
                </a:schemeClr>
              </a:solidFill>
              <a:latin typeface="Arial" panose="020B0604020202020204" pitchFamily="34" charset="0"/>
            </a:endParaRPr>
          </a:p>
          <a:p>
            <a:pPr marL="457200" indent="-311150">
              <a:buSzPts val="1300"/>
              <a:buFontTx/>
              <a:buChar char="-"/>
            </a:pPr>
            <a:endParaRPr lang="en-GB" sz="1500" dirty="0">
              <a:solidFill>
                <a:schemeClr val="tx1">
                  <a:lumMod val="65000"/>
                  <a:lumOff val="35000"/>
                </a:schemeClr>
              </a:solidFill>
              <a:latin typeface="Arial" panose="020B0604020202020204" pitchFamily="34" charset="0"/>
              <a:cs typeface="Arial" panose="020B0604020202020204" pitchFamily="34" charset="0"/>
            </a:endParaRPr>
          </a:p>
          <a:p>
            <a:pPr marL="146050">
              <a:buSzPts val="1300"/>
            </a:pPr>
            <a:r>
              <a:rPr lang="en-GB" sz="1500" dirty="0">
                <a:solidFill>
                  <a:schemeClr val="tx1">
                    <a:lumMod val="65000"/>
                    <a:lumOff val="35000"/>
                  </a:schemeClr>
                </a:solidFill>
                <a:latin typeface="Arial" panose="020B0604020202020204" pitchFamily="34" charset="0"/>
              </a:rPr>
              <a:t>It reflects a synthesis of many people's lived and living experiences of structural stigma.</a:t>
            </a:r>
          </a:p>
        </p:txBody>
      </p:sp>
      <p:pic>
        <p:nvPicPr>
          <p:cNvPr id="6" name="Picture 5" descr="A screenshot of a video game&#10;&#10;Description automatically generated">
            <a:extLst>
              <a:ext uri="{FF2B5EF4-FFF2-40B4-BE49-F238E27FC236}">
                <a16:creationId xmlns:a16="http://schemas.microsoft.com/office/drawing/2014/main" id="{221678AA-B738-4B97-B46F-C52F84CCD9A3}"/>
              </a:ext>
            </a:extLst>
          </p:cNvPr>
          <p:cNvPicPr>
            <a:picLocks noChangeAspect="1"/>
          </p:cNvPicPr>
          <p:nvPr userDrawn="1"/>
        </p:nvPicPr>
        <p:blipFill>
          <a:blip r:embed="rId2"/>
          <a:stretch>
            <a:fillRect/>
          </a:stretch>
        </p:blipFill>
        <p:spPr>
          <a:xfrm>
            <a:off x="5007429" y="2151993"/>
            <a:ext cx="5954485" cy="3322395"/>
          </a:xfrm>
          <a:prstGeom prst="rect">
            <a:avLst/>
          </a:prstGeom>
        </p:spPr>
      </p:pic>
    </p:spTree>
    <p:extLst>
      <p:ext uri="{BB962C8B-B14F-4D97-AF65-F5344CB8AC3E}">
        <p14:creationId xmlns:p14="http://schemas.microsoft.com/office/powerpoint/2010/main" val="9575428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2">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559347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3">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4BFAEE8E-CFDD-4FCF-9211-D6C07B9417CD}"/>
              </a:ext>
            </a:extLst>
          </p:cNvPr>
          <p:cNvCxnSpPr>
            <a:cxnSpLocks/>
          </p:cNvCxnSpPr>
          <p:nvPr userDrawn="1"/>
        </p:nvCxnSpPr>
        <p:spPr>
          <a:xfrm>
            <a:off x="0" y="1144800"/>
            <a:ext cx="10072048"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47B91FEC-854F-4584-866D-EB36CE71EBBD}"/>
              </a:ext>
            </a:extLst>
          </p:cNvPr>
          <p:cNvSpPr txBox="1">
            <a:spLocks/>
          </p:cNvSpPr>
          <p:nvPr userDrawn="1"/>
        </p:nvSpPr>
        <p:spPr>
          <a:xfrm>
            <a:off x="938440" y="460880"/>
            <a:ext cx="11014944" cy="76021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Where Else Am I Supposed To Go? - Reflection</a:t>
            </a:r>
            <a:endParaRPr lang="en-US"/>
          </a:p>
        </p:txBody>
      </p:sp>
      <p:sp>
        <p:nvSpPr>
          <p:cNvPr id="4" name="TextBox 3">
            <a:extLst>
              <a:ext uri="{FF2B5EF4-FFF2-40B4-BE49-F238E27FC236}">
                <a16:creationId xmlns:a16="http://schemas.microsoft.com/office/drawing/2014/main" id="{DF94DEB0-8389-4E43-AA91-B1C74C8B713A}"/>
              </a:ext>
            </a:extLst>
          </p:cNvPr>
          <p:cNvSpPr txBox="1"/>
          <p:nvPr userDrawn="1"/>
        </p:nvSpPr>
        <p:spPr>
          <a:xfrm>
            <a:off x="1606752" y="3069416"/>
            <a:ext cx="9340447" cy="1569660"/>
          </a:xfrm>
          <a:prstGeom prst="rect">
            <a:avLst/>
          </a:prstGeom>
          <a:noFill/>
        </p:spPr>
        <p:txBody>
          <a:bodyPr wrap="square" lIns="91440" tIns="45720" rIns="91440" bIns="45720" anchor="t">
            <a:spAutoFit/>
          </a:bodyPr>
          <a:lstStyle/>
          <a:p>
            <a:r>
              <a:rPr lang="en-GB" sz="2400" b="1">
                <a:solidFill>
                  <a:srgbClr val="00B5D1"/>
                </a:solidFill>
                <a:latin typeface="Arial"/>
                <a:cs typeface="Arial"/>
              </a:rPr>
              <a:t>What are some consequences of structural stigma for PWLLE?</a:t>
            </a:r>
          </a:p>
          <a:p>
            <a:endParaRPr lang="en-US" sz="2400" b="1">
              <a:solidFill>
                <a:srgbClr val="00B5D1"/>
              </a:solidFill>
              <a:latin typeface="Arial" panose="020B0604020202020204" pitchFamily="34" charset="0"/>
            </a:endParaRPr>
          </a:p>
          <a:p>
            <a:r>
              <a:rPr lang="en-US" sz="2400" b="1">
                <a:solidFill>
                  <a:srgbClr val="00B5D1"/>
                </a:solidFill>
                <a:latin typeface="Arial"/>
                <a:cs typeface="Arial"/>
              </a:rPr>
              <a:t>Consider how structural stigma shapes their experiences when seeking services.</a:t>
            </a:r>
          </a:p>
        </p:txBody>
      </p:sp>
      <p:sp>
        <p:nvSpPr>
          <p:cNvPr id="5" name="TextBox 4">
            <a:extLst>
              <a:ext uri="{FF2B5EF4-FFF2-40B4-BE49-F238E27FC236}">
                <a16:creationId xmlns:a16="http://schemas.microsoft.com/office/drawing/2014/main" id="{1066558F-EFF6-4D10-9810-14A291593AA4}"/>
              </a:ext>
            </a:extLst>
          </p:cNvPr>
          <p:cNvSpPr txBox="1"/>
          <p:nvPr userDrawn="1"/>
        </p:nvSpPr>
        <p:spPr>
          <a:xfrm>
            <a:off x="938287" y="2412759"/>
            <a:ext cx="974977" cy="1569660"/>
          </a:xfrm>
          <a:prstGeom prst="rect">
            <a:avLst/>
          </a:prstGeom>
          <a:noFill/>
        </p:spPr>
        <p:txBody>
          <a:bodyPr wrap="square" lIns="91440" tIns="45720" rIns="91440" bIns="45720" anchor="t">
            <a:spAutoFit/>
          </a:bodyPr>
          <a:lstStyle/>
          <a:p>
            <a:pPr marL="0" lvl="0" indent="0" algn="l" rtl="0">
              <a:spcBef>
                <a:spcPts val="0"/>
              </a:spcBef>
              <a:spcAft>
                <a:spcPts val="0"/>
              </a:spcAft>
              <a:buNone/>
            </a:pPr>
            <a:r>
              <a:rPr lang="en-GB" sz="9600" b="1">
                <a:solidFill>
                  <a:srgbClr val="00B5D2">
                    <a:alpha val="25000"/>
                  </a:srgbClr>
                </a:solidFill>
                <a:latin typeface="Arial" panose="020B0604020202020204" pitchFamily="34" charset="0"/>
              </a:rPr>
              <a:t>?</a:t>
            </a:r>
          </a:p>
        </p:txBody>
      </p:sp>
    </p:spTree>
    <p:extLst>
      <p:ext uri="{BB962C8B-B14F-4D97-AF65-F5344CB8AC3E}">
        <p14:creationId xmlns:p14="http://schemas.microsoft.com/office/powerpoint/2010/main" val="27213626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4">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A5DF57E-34F0-41EA-8918-7B783CEE139C}"/>
              </a:ext>
            </a:extLst>
          </p:cNvPr>
          <p:cNvCxnSpPr>
            <a:cxnSpLocks/>
          </p:cNvCxnSpPr>
          <p:nvPr userDrawn="1"/>
        </p:nvCxnSpPr>
        <p:spPr>
          <a:xfrm>
            <a:off x="0" y="1144800"/>
            <a:ext cx="3698543"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020758E3-8300-499A-8021-261C5A2D14A8}"/>
              </a:ext>
            </a:extLst>
          </p:cNvPr>
          <p:cNvSpPr txBox="1">
            <a:spLocks/>
          </p:cNvSpPr>
          <p:nvPr userDrawn="1"/>
        </p:nvSpPr>
        <p:spPr>
          <a:xfrm>
            <a:off x="919401" y="490679"/>
            <a:ext cx="3050256"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latin typeface="Arial" panose="020B0604020202020204" pitchFamily="34" charset="0"/>
              </a:rPr>
              <a:t>Cycle of Harm</a:t>
            </a:r>
            <a:endParaRPr lang="en-US" sz="3200">
              <a:solidFill>
                <a:srgbClr val="00B5D1"/>
              </a:solidFill>
              <a:latin typeface="Arial" panose="020B0604020202020204" pitchFamily="34" charset="0"/>
            </a:endParaRPr>
          </a:p>
        </p:txBody>
      </p:sp>
      <p:pic>
        <p:nvPicPr>
          <p:cNvPr id="4" name="Picture 4" descr="Diagram&#10;&#10;Description automatically generated">
            <a:extLst>
              <a:ext uri="{FF2B5EF4-FFF2-40B4-BE49-F238E27FC236}">
                <a16:creationId xmlns:a16="http://schemas.microsoft.com/office/drawing/2014/main" id="{F0D4B28D-1BC9-4C19-97C9-867E3B351A39}"/>
              </a:ext>
            </a:extLst>
          </p:cNvPr>
          <p:cNvPicPr>
            <a:picLocks noChangeAspect="1"/>
          </p:cNvPicPr>
          <p:nvPr userDrawn="1"/>
        </p:nvPicPr>
        <p:blipFill rotWithShape="1">
          <a:blip r:embed="rId2"/>
          <a:srcRect t="11780" r="-126" b="12688"/>
          <a:stretch/>
        </p:blipFill>
        <p:spPr>
          <a:xfrm>
            <a:off x="1789206" y="1467944"/>
            <a:ext cx="8613589" cy="4899377"/>
          </a:xfrm>
          <a:prstGeom prst="rect">
            <a:avLst/>
          </a:prstGeom>
        </p:spPr>
      </p:pic>
      <p:sp>
        <p:nvSpPr>
          <p:cNvPr id="5" name="TextBox 4">
            <a:extLst>
              <a:ext uri="{FF2B5EF4-FFF2-40B4-BE49-F238E27FC236}">
                <a16:creationId xmlns:a16="http://schemas.microsoft.com/office/drawing/2014/main" id="{3AB5EE9A-EBF9-44D2-847A-011C836207E5}"/>
              </a:ext>
            </a:extLst>
          </p:cNvPr>
          <p:cNvSpPr txBox="1"/>
          <p:nvPr userDrawn="1"/>
        </p:nvSpPr>
        <p:spPr>
          <a:xfrm>
            <a:off x="9949338" y="6461266"/>
            <a:ext cx="2156103" cy="307777"/>
          </a:xfrm>
          <a:prstGeom prst="rect">
            <a:avLst/>
          </a:prstGeom>
          <a:noFill/>
        </p:spPr>
        <p:txBody>
          <a:bodyPr wrap="none" rtlCol="0">
            <a:spAutoFit/>
          </a:bodyPr>
          <a:lstStyle/>
          <a:p>
            <a:r>
              <a:rPr lang="fr-CA" sz="1400">
                <a:solidFill>
                  <a:schemeClr val="bg1">
                    <a:lumMod val="50000"/>
                  </a:schemeClr>
                </a:solidFill>
              </a:rPr>
              <a:t>Image </a:t>
            </a:r>
            <a:r>
              <a:rPr lang="fr-CA" sz="1400" err="1">
                <a:solidFill>
                  <a:schemeClr val="bg1">
                    <a:lumMod val="50000"/>
                  </a:schemeClr>
                </a:solidFill>
              </a:rPr>
              <a:t>created</a:t>
            </a:r>
            <a:r>
              <a:rPr lang="fr-CA" sz="1400">
                <a:solidFill>
                  <a:schemeClr val="bg1">
                    <a:lumMod val="50000"/>
                  </a:schemeClr>
                </a:solidFill>
              </a:rPr>
              <a:t> by CPHA </a:t>
            </a:r>
            <a:endParaRPr lang="en-CA" sz="1400">
              <a:solidFill>
                <a:schemeClr val="bg1">
                  <a:lumMod val="50000"/>
                </a:schemeClr>
              </a:solidFill>
            </a:endParaRPr>
          </a:p>
        </p:txBody>
      </p:sp>
    </p:spTree>
    <p:extLst>
      <p:ext uri="{BB962C8B-B14F-4D97-AF65-F5344CB8AC3E}">
        <p14:creationId xmlns:p14="http://schemas.microsoft.com/office/powerpoint/2010/main" val="9402172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5">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6928A58A-9A47-4ABA-9D47-4D5A52A64D27}"/>
              </a:ext>
            </a:extLst>
          </p:cNvPr>
          <p:cNvCxnSpPr>
            <a:cxnSpLocks/>
          </p:cNvCxnSpPr>
          <p:nvPr userDrawn="1"/>
        </p:nvCxnSpPr>
        <p:spPr>
          <a:xfrm>
            <a:off x="0" y="1432629"/>
            <a:ext cx="8393373"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3C13F2F8-FF0C-41F4-A3E3-10CD244C0921}"/>
              </a:ext>
            </a:extLst>
          </p:cNvPr>
          <p:cNvSpPr txBox="1">
            <a:spLocks/>
          </p:cNvSpPr>
          <p:nvPr userDrawn="1"/>
        </p:nvSpPr>
        <p:spPr>
          <a:xfrm>
            <a:off x="938440" y="460880"/>
            <a:ext cx="7577763"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Understanding Substance Use Health: A Matter of Equity</a:t>
            </a:r>
            <a:endParaRPr lang="en-US" sz="3200" b="1">
              <a:solidFill>
                <a:srgbClr val="AC4C9D"/>
              </a:solidFill>
              <a:latin typeface="Arial" panose="020B0604020202020204" pitchFamily="34" charset="0"/>
            </a:endParaRPr>
          </a:p>
        </p:txBody>
      </p:sp>
      <p:sp>
        <p:nvSpPr>
          <p:cNvPr id="4" name="TextBox 3">
            <a:extLst>
              <a:ext uri="{FF2B5EF4-FFF2-40B4-BE49-F238E27FC236}">
                <a16:creationId xmlns:a16="http://schemas.microsoft.com/office/drawing/2014/main" id="{50D0E4F2-FD16-4C49-8C06-1473A514129A}"/>
              </a:ext>
            </a:extLst>
          </p:cNvPr>
          <p:cNvSpPr txBox="1"/>
          <p:nvPr userDrawn="1"/>
        </p:nvSpPr>
        <p:spPr>
          <a:xfrm>
            <a:off x="1015999" y="1563174"/>
            <a:ext cx="9761412" cy="355482"/>
          </a:xfrm>
          <a:prstGeom prst="rect">
            <a:avLst/>
          </a:prstGeom>
          <a:noFill/>
        </p:spPr>
        <p:txBody>
          <a:bodyPr wrap="square">
            <a:spAutoFit/>
          </a:bodyPr>
          <a:lstStyle/>
          <a:p>
            <a:pPr marL="0" lvl="0" indent="0" algn="l" rtl="0">
              <a:lnSpc>
                <a:spcPct val="95000"/>
              </a:lnSpc>
              <a:spcBef>
                <a:spcPts val="0"/>
              </a:spcBef>
              <a:spcAft>
                <a:spcPts val="0"/>
              </a:spcAft>
              <a:buSzPts val="688"/>
              <a:buNone/>
            </a:pPr>
            <a:r>
              <a:rPr lang="en-GB" sz="1800" b="1">
                <a:solidFill>
                  <a:srgbClr val="00B5D1"/>
                </a:solidFill>
                <a:latin typeface="Arial" panose="020B0604020202020204" pitchFamily="34" charset="0"/>
                <a:ea typeface="Arial"/>
                <a:cs typeface="Arial"/>
                <a:sym typeface="Arial"/>
              </a:rPr>
              <a:t>CAPSA (Community Addiction Peer Support Association)</a:t>
            </a:r>
            <a:endParaRPr lang="en-GB" sz="1800" b="1">
              <a:solidFill>
                <a:srgbClr val="00B5D1"/>
              </a:solidFill>
              <a:latin typeface="Arial" panose="020B0604020202020204" pitchFamily="34" charset="0"/>
            </a:endParaRPr>
          </a:p>
        </p:txBody>
      </p:sp>
      <p:sp>
        <p:nvSpPr>
          <p:cNvPr id="5" name="TextBox 4">
            <a:extLst>
              <a:ext uri="{FF2B5EF4-FFF2-40B4-BE49-F238E27FC236}">
                <a16:creationId xmlns:a16="http://schemas.microsoft.com/office/drawing/2014/main" id="{6C829DE2-37C7-46DB-BC33-C1807C04F0AA}"/>
              </a:ext>
            </a:extLst>
          </p:cNvPr>
          <p:cNvSpPr txBox="1"/>
          <p:nvPr userDrawn="1"/>
        </p:nvSpPr>
        <p:spPr>
          <a:xfrm>
            <a:off x="5099840" y="2823965"/>
            <a:ext cx="5976352" cy="2708434"/>
          </a:xfrm>
          <a:prstGeom prst="rect">
            <a:avLst/>
          </a:prstGeom>
          <a:noFill/>
        </p:spPr>
        <p:txBody>
          <a:bodyPr wrap="square" lIns="91440" tIns="45720" rIns="91440" bIns="45720" anchor="t">
            <a:spAutoFit/>
          </a:bodyPr>
          <a:lstStyle/>
          <a:p>
            <a:pPr marL="285750" lvl="0" indent="-285750" algn="l" rtl="0">
              <a:lnSpc>
                <a:spcPct val="100000"/>
              </a:lnSpc>
              <a:spcBef>
                <a:spcPts val="0"/>
              </a:spcBef>
              <a:spcAft>
                <a:spcPts val="0"/>
              </a:spcAft>
              <a:buSzPts val="13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This tool introduces the concept of Substance Use Health, which aims to meet the needs of people where they are and end stigma</a:t>
            </a:r>
          </a:p>
          <a:p>
            <a:pPr marL="742950" lvl="0" indent="-285750" algn="l" rtl="0">
              <a:lnSpc>
                <a:spcPct val="100000"/>
              </a:lnSpc>
              <a:spcBef>
                <a:spcPts val="0"/>
              </a:spcBef>
              <a:spcAft>
                <a:spcPts val="0"/>
              </a:spcAft>
              <a:buFont typeface="Arial" panose="020B0604020202020204" pitchFamily="34" charset="0"/>
              <a:buChar char="•"/>
            </a:pPr>
            <a:endParaRPr lang="en-GB" sz="1500">
              <a:solidFill>
                <a:schemeClr val="tx1">
                  <a:lumMod val="65000"/>
                  <a:lumOff val="35000"/>
                </a:schemeClr>
              </a:solidFill>
              <a:latin typeface="Arial" panose="020B0604020202020204" pitchFamily="34" charset="0"/>
            </a:endParaRPr>
          </a:p>
          <a:p>
            <a:pPr marL="285750" indent="-285750">
              <a:spcBef>
                <a:spcPts val="1200"/>
              </a:spcBef>
              <a:buSzPts val="13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It can help to inform conversations about destigmatizing substance use </a:t>
            </a:r>
          </a:p>
          <a:p>
            <a:pPr marL="742950" lvl="0" indent="-285750" algn="l" rtl="0">
              <a:lnSpc>
                <a:spcPct val="100000"/>
              </a:lnSpc>
              <a:spcBef>
                <a:spcPts val="1200"/>
              </a:spcBef>
              <a:spcAft>
                <a:spcPts val="0"/>
              </a:spcAft>
              <a:buFont typeface="Arial" panose="020B0604020202020204" pitchFamily="34" charset="0"/>
              <a:buChar char="•"/>
            </a:pPr>
            <a:endParaRPr lang="en-GB" sz="1500">
              <a:solidFill>
                <a:schemeClr val="tx1">
                  <a:lumMod val="65000"/>
                  <a:lumOff val="35000"/>
                </a:schemeClr>
              </a:solidFill>
              <a:latin typeface="Arial" panose="020B0604020202020204" pitchFamily="34" charset="0"/>
            </a:endParaRPr>
          </a:p>
          <a:p>
            <a:pPr marL="285750" indent="-285750">
              <a:buSzPts val="13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This approach can be used to improve equitable access to healthcare programs, services and supports and evidence-based information related to substance use and substance use disorder.</a:t>
            </a:r>
          </a:p>
        </p:txBody>
      </p:sp>
      <p:cxnSp>
        <p:nvCxnSpPr>
          <p:cNvPr id="6" name="Straight Connector 5">
            <a:extLst>
              <a:ext uri="{FF2B5EF4-FFF2-40B4-BE49-F238E27FC236}">
                <a16:creationId xmlns:a16="http://schemas.microsoft.com/office/drawing/2014/main" id="{D440C32A-BF69-4AB5-B9DC-7807EC2D2604}"/>
              </a:ext>
            </a:extLst>
          </p:cNvPr>
          <p:cNvCxnSpPr>
            <a:cxnSpLocks/>
          </p:cNvCxnSpPr>
          <p:nvPr userDrawn="1"/>
        </p:nvCxnSpPr>
        <p:spPr>
          <a:xfrm>
            <a:off x="4625090" y="2332218"/>
            <a:ext cx="0" cy="3691928"/>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7" name="Google Shape;436;p71">
            <a:extLst>
              <a:ext uri="{FF2B5EF4-FFF2-40B4-BE49-F238E27FC236}">
                <a16:creationId xmlns:a16="http://schemas.microsoft.com/office/drawing/2014/main" id="{582F0E34-212C-4150-8DAF-94DE44D34F26}"/>
              </a:ext>
            </a:extLst>
          </p:cNvPr>
          <p:cNvPicPr preferRelativeResize="0"/>
          <p:nvPr userDrawn="1"/>
        </p:nvPicPr>
        <p:blipFill>
          <a:blip r:embed="rId2">
            <a:alphaModFix/>
          </a:blip>
          <a:stretch>
            <a:fillRect/>
          </a:stretch>
        </p:blipFill>
        <p:spPr>
          <a:xfrm>
            <a:off x="1263708" y="2429558"/>
            <a:ext cx="2827352" cy="3497248"/>
          </a:xfrm>
          <a:prstGeom prst="rect">
            <a:avLst/>
          </a:prstGeom>
          <a:noFill/>
          <a:ln w="3175">
            <a:solidFill>
              <a:schemeClr val="bg1">
                <a:lumMod val="50000"/>
              </a:schemeClr>
            </a:solidFill>
          </a:ln>
        </p:spPr>
      </p:pic>
    </p:spTree>
    <p:extLst>
      <p:ext uri="{BB962C8B-B14F-4D97-AF65-F5344CB8AC3E}">
        <p14:creationId xmlns:p14="http://schemas.microsoft.com/office/powerpoint/2010/main" val="347569173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6">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7431F1-3276-4F73-A4F3-8103279A6362}"/>
              </a:ext>
            </a:extLst>
          </p:cNvPr>
          <p:cNvSpPr/>
          <p:nvPr userDrawn="1"/>
        </p:nvSpPr>
        <p:spPr>
          <a:xfrm>
            <a:off x="246000" y="228600"/>
            <a:ext cx="11700000" cy="6400800"/>
          </a:xfrm>
          <a:prstGeom prst="rect">
            <a:avLst/>
          </a:prstGeom>
          <a:solidFill>
            <a:srgbClr val="00B5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240C6AA4-7C01-4C33-A456-D4C8C4BED7A4}"/>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4" name="Picture 3">
            <a:extLst>
              <a:ext uri="{FF2B5EF4-FFF2-40B4-BE49-F238E27FC236}">
                <a16:creationId xmlns:a16="http://schemas.microsoft.com/office/drawing/2014/main" id="{06DE6FD3-8433-4FF0-B8F7-6B5F746A294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
        <p:nvSpPr>
          <p:cNvPr id="9" name="Title 1">
            <a:extLst>
              <a:ext uri="{FF2B5EF4-FFF2-40B4-BE49-F238E27FC236}">
                <a16:creationId xmlns:a16="http://schemas.microsoft.com/office/drawing/2014/main" id="{A49A3F62-B0FA-4BBF-9CA1-1671FE72A76F}"/>
              </a:ext>
            </a:extLst>
          </p:cNvPr>
          <p:cNvSpPr txBox="1">
            <a:spLocks/>
          </p:cNvSpPr>
          <p:nvPr userDrawn="1"/>
        </p:nvSpPr>
        <p:spPr>
          <a:xfrm>
            <a:off x="602400" y="4210777"/>
            <a:ext cx="9144000" cy="1669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en-GB" sz="4400" b="1" i="0" u="none" strike="noStrike" kern="1200" cap="none" spc="0" normalizeH="0" baseline="0" noProof="0">
                <a:ln>
                  <a:noFill/>
                </a:ln>
                <a:solidFill>
                  <a:sysClr val="window" lastClr="FFFFFF"/>
                </a:solidFill>
                <a:effectLst/>
                <a:uLnTx/>
                <a:uFillTx/>
                <a:latin typeface="Arial" panose="020B0604020202020204" pitchFamily="34" charset="0"/>
                <a:ea typeface="+mj-ea"/>
                <a:cs typeface="+mj-cs"/>
              </a:rPr>
            </a:br>
            <a:r>
              <a:rPr kumimoji="0" lang="en-GB" sz="4400" b="1" i="0" u="none" strike="noStrike" kern="1200" cap="none" spc="0" normalizeH="0" baseline="0" noProof="0">
                <a:ln>
                  <a:noFill/>
                </a:ln>
                <a:solidFill>
                  <a:sysClr val="window" lastClr="FFFFFF"/>
                </a:solidFill>
                <a:effectLst/>
                <a:uLnTx/>
                <a:uFillTx/>
                <a:latin typeface="Arial" panose="020B0604020202020204" pitchFamily="34" charset="0"/>
                <a:ea typeface="+mj-ea"/>
                <a:cs typeface="+mj-cs"/>
              </a:rPr>
              <a:t>Unpacking Stigma ꟷ Recap</a:t>
            </a:r>
            <a:endParaRPr kumimoji="0" lang="fr-CA" sz="4400" b="0" i="0" u="none" strike="noStrike" kern="1200" cap="none" spc="0" normalizeH="0" baseline="0" noProof="0" dirty="0">
              <a:ln>
                <a:noFill/>
              </a:ln>
              <a:solidFill>
                <a:sysClr val="windowText" lastClr="000000"/>
              </a:solidFill>
              <a:effectLst/>
              <a:uLnTx/>
              <a:uFillTx/>
              <a:latin typeface="Arial" panose="020B0604020202020204"/>
              <a:ea typeface="+mj-ea"/>
              <a:cs typeface="+mj-cs"/>
            </a:endParaRPr>
          </a:p>
        </p:txBody>
      </p:sp>
    </p:spTree>
    <p:extLst>
      <p:ext uri="{BB962C8B-B14F-4D97-AF65-F5344CB8AC3E}">
        <p14:creationId xmlns:p14="http://schemas.microsoft.com/office/powerpoint/2010/main" val="164598796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37">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93FD6DA-71D5-4D68-A289-33EFA6B2562D}"/>
              </a:ext>
            </a:extLst>
          </p:cNvPr>
          <p:cNvSpPr/>
          <p:nvPr userDrawn="1"/>
        </p:nvSpPr>
        <p:spPr>
          <a:xfrm>
            <a:off x="246000" y="228600"/>
            <a:ext cx="11700000" cy="6400800"/>
          </a:xfrm>
          <a:prstGeom prst="rect">
            <a:avLst/>
          </a:prstGeom>
          <a:solidFill>
            <a:srgbClr val="F58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5CF09A21-C9B3-453F-BB9C-1868552AF556}"/>
              </a:ext>
            </a:extLst>
          </p:cNvPr>
          <p:cNvSpPr>
            <a:spLocks noGrp="1"/>
          </p:cNvSpPr>
          <p:nvPr>
            <p:ph type="ctrTitle" hasCustomPrompt="1"/>
          </p:nvPr>
        </p:nvSpPr>
        <p:spPr>
          <a:xfrm>
            <a:off x="602400" y="4210777"/>
            <a:ext cx="9144000" cy="1669400"/>
          </a:xfrm>
          <a:prstGeom prst="rect">
            <a:avLst/>
          </a:prstGeom>
        </p:spPr>
        <p:txBody>
          <a:bodyPr>
            <a:normAutofit/>
          </a:bodyPr>
          <a:lstStyle>
            <a:lvl1pPr>
              <a:defRPr/>
            </a:lvl1pPr>
          </a:lstStyle>
          <a:p>
            <a:pPr algn="l"/>
            <a:br>
              <a:rPr lang="en-GB" sz="5400" b="1" dirty="0">
                <a:solidFill>
                  <a:schemeClr val="bg1"/>
                </a:solidFill>
                <a:latin typeface="Arial" panose="020B0604020202020204" pitchFamily="34" charset="0"/>
              </a:rPr>
            </a:br>
            <a:r>
              <a:rPr lang="en-GB" sz="5400" b="1" dirty="0">
                <a:solidFill>
                  <a:schemeClr val="bg1"/>
                </a:solidFill>
                <a:latin typeface="Arial" panose="020B0604020202020204" pitchFamily="34" charset="0"/>
              </a:rPr>
              <a:t>Case Scenario </a:t>
            </a:r>
            <a:r>
              <a:rPr lang="en-GB" sz="5400" dirty="0">
                <a:solidFill>
                  <a:schemeClr val="bg1"/>
                </a:solidFill>
                <a:latin typeface="Arial" panose="020B0604020202020204" pitchFamily="34" charset="0"/>
              </a:rPr>
              <a:t>01</a:t>
            </a:r>
            <a:endParaRPr lang="en-US" sz="5400" dirty="0">
              <a:solidFill>
                <a:schemeClr val="bg1"/>
              </a:solidFill>
              <a:latin typeface="Arial" panose="020B0604020202020204" pitchFamily="34" charset="0"/>
            </a:endParaRPr>
          </a:p>
        </p:txBody>
      </p:sp>
      <p:pic>
        <p:nvPicPr>
          <p:cNvPr id="10" name="Picture 9" descr="Text&#10;&#10;Description automatically generated with medium confidence">
            <a:extLst>
              <a:ext uri="{FF2B5EF4-FFF2-40B4-BE49-F238E27FC236}">
                <a16:creationId xmlns:a16="http://schemas.microsoft.com/office/drawing/2014/main" id="{4A7D1CBB-E292-43C5-805B-C4464B53317E}"/>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6" name="Picture 5">
            <a:extLst>
              <a:ext uri="{FF2B5EF4-FFF2-40B4-BE49-F238E27FC236}">
                <a16:creationId xmlns:a16="http://schemas.microsoft.com/office/drawing/2014/main" id="{3C64411A-E805-44EA-86D4-923A9365CD9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370335939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8">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D0D89444-612D-4199-BF6A-AF634FBBE709}"/>
              </a:ext>
            </a:extLst>
          </p:cNvPr>
          <p:cNvCxnSpPr>
            <a:cxnSpLocks/>
          </p:cNvCxnSpPr>
          <p:nvPr userDrawn="1"/>
        </p:nvCxnSpPr>
        <p:spPr>
          <a:xfrm>
            <a:off x="0" y="1144800"/>
            <a:ext cx="6687403"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0B5581E3-BED7-4A28-A4B4-0C9307351A5E}"/>
              </a:ext>
            </a:extLst>
          </p:cNvPr>
          <p:cNvSpPr txBox="1">
            <a:spLocks/>
          </p:cNvSpPr>
          <p:nvPr userDrawn="1"/>
        </p:nvSpPr>
        <p:spPr>
          <a:xfrm>
            <a:off x="938440" y="460880"/>
            <a:ext cx="7314606"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F58220"/>
                </a:solidFill>
                <a:latin typeface="Arial" panose="020B0604020202020204" pitchFamily="34" charset="0"/>
              </a:rPr>
              <a:t>Case Scenario 01</a:t>
            </a:r>
            <a:r>
              <a:rPr lang="en-GB" sz="3200">
                <a:solidFill>
                  <a:srgbClr val="F58220"/>
                </a:solidFill>
                <a:latin typeface="Arial" panose="020B0604020202020204" pitchFamily="34" charset="0"/>
              </a:rPr>
              <a:t>: Instructions</a:t>
            </a:r>
            <a:endParaRPr lang="en-US" sz="3200">
              <a:solidFill>
                <a:srgbClr val="F58220"/>
              </a:solidFill>
              <a:latin typeface="Arial" panose="020B0604020202020204" pitchFamily="34" charset="0"/>
            </a:endParaRPr>
          </a:p>
        </p:txBody>
      </p:sp>
      <p:sp>
        <p:nvSpPr>
          <p:cNvPr id="4" name="TextBox 3">
            <a:extLst>
              <a:ext uri="{FF2B5EF4-FFF2-40B4-BE49-F238E27FC236}">
                <a16:creationId xmlns:a16="http://schemas.microsoft.com/office/drawing/2014/main" id="{2EAD1B5D-C045-4234-B4D0-07AB9A970099}"/>
              </a:ext>
            </a:extLst>
          </p:cNvPr>
          <p:cNvSpPr txBox="1"/>
          <p:nvPr userDrawn="1"/>
        </p:nvSpPr>
        <p:spPr>
          <a:xfrm>
            <a:off x="1817097" y="1863447"/>
            <a:ext cx="8725398" cy="328488"/>
          </a:xfrm>
          <a:prstGeom prst="rect">
            <a:avLst/>
          </a:prstGeom>
          <a:noFill/>
        </p:spPr>
        <p:txBody>
          <a:bodyPr wrap="square">
            <a:spAutoFit/>
          </a:bodyPr>
          <a:lstStyle/>
          <a:p>
            <a:pPr lvl="0" algn="l" rtl="0">
              <a:lnSpc>
                <a:spcPts val="2000"/>
              </a:lnSpc>
              <a:spcBef>
                <a:spcPts val="0"/>
              </a:spcBef>
              <a:spcAft>
                <a:spcPts val="0"/>
              </a:spcAft>
              <a:buSzPts val="1400"/>
            </a:pPr>
            <a:r>
              <a:rPr lang="en-GB" sz="1500">
                <a:solidFill>
                  <a:schemeClr val="tx1">
                    <a:lumMod val="65000"/>
                    <a:lumOff val="35000"/>
                  </a:schemeClr>
                </a:solidFill>
                <a:latin typeface="Arial" panose="020B0604020202020204" pitchFamily="34" charset="0"/>
              </a:rPr>
              <a:t>After reading the case scenario, we will split up into breakout rooms of 4-5 people.</a:t>
            </a:r>
          </a:p>
        </p:txBody>
      </p:sp>
      <p:sp>
        <p:nvSpPr>
          <p:cNvPr id="5" name="TextBox 4">
            <a:extLst>
              <a:ext uri="{FF2B5EF4-FFF2-40B4-BE49-F238E27FC236}">
                <a16:creationId xmlns:a16="http://schemas.microsoft.com/office/drawing/2014/main" id="{0DBD8198-E48C-4EB9-81A4-B2736C51372C}"/>
              </a:ext>
            </a:extLst>
          </p:cNvPr>
          <p:cNvSpPr txBox="1"/>
          <p:nvPr userDrawn="1"/>
        </p:nvSpPr>
        <p:spPr>
          <a:xfrm>
            <a:off x="1067949" y="5306828"/>
            <a:ext cx="2149231" cy="400110"/>
          </a:xfrm>
          <a:prstGeom prst="rect">
            <a:avLst/>
          </a:prstGeom>
          <a:noFill/>
        </p:spPr>
        <p:txBody>
          <a:bodyPr wrap="square">
            <a:spAutoFit/>
          </a:bodyPr>
          <a:lstStyle/>
          <a:p>
            <a:r>
              <a:rPr lang="en-GB" sz="2000" b="1">
                <a:solidFill>
                  <a:srgbClr val="F58220"/>
                </a:solidFill>
                <a:latin typeface="Arial" panose="020B0604020202020204" pitchFamily="34" charset="0"/>
              </a:rPr>
              <a:t>Any questions?</a:t>
            </a:r>
            <a:endParaRPr lang="en-US" sz="2000">
              <a:solidFill>
                <a:srgbClr val="F58220"/>
              </a:solidFill>
            </a:endParaRPr>
          </a:p>
        </p:txBody>
      </p:sp>
      <p:sp>
        <p:nvSpPr>
          <p:cNvPr id="6" name="TextBox 5">
            <a:extLst>
              <a:ext uri="{FF2B5EF4-FFF2-40B4-BE49-F238E27FC236}">
                <a16:creationId xmlns:a16="http://schemas.microsoft.com/office/drawing/2014/main" id="{B604B15C-4524-42A1-A854-C59766858E64}"/>
              </a:ext>
            </a:extLst>
          </p:cNvPr>
          <p:cNvSpPr txBox="1"/>
          <p:nvPr userDrawn="1"/>
        </p:nvSpPr>
        <p:spPr>
          <a:xfrm>
            <a:off x="864481" y="1656864"/>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01</a:t>
            </a:r>
          </a:p>
        </p:txBody>
      </p:sp>
      <p:sp>
        <p:nvSpPr>
          <p:cNvPr id="7" name="TextBox 6">
            <a:extLst>
              <a:ext uri="{FF2B5EF4-FFF2-40B4-BE49-F238E27FC236}">
                <a16:creationId xmlns:a16="http://schemas.microsoft.com/office/drawing/2014/main" id="{C0C916F7-58B6-43A6-9147-A6FDE1CC8979}"/>
              </a:ext>
            </a:extLst>
          </p:cNvPr>
          <p:cNvSpPr txBox="1"/>
          <p:nvPr userDrawn="1"/>
        </p:nvSpPr>
        <p:spPr>
          <a:xfrm>
            <a:off x="1817097" y="3088480"/>
            <a:ext cx="8725398" cy="328488"/>
          </a:xfrm>
          <a:prstGeom prst="rect">
            <a:avLst/>
          </a:prstGeom>
          <a:noFill/>
        </p:spPr>
        <p:txBody>
          <a:bodyPr wrap="square">
            <a:spAutoFit/>
          </a:bodyPr>
          <a:lstStyle/>
          <a:p>
            <a:pPr marL="0" lvl="1" algn="l" rtl="0">
              <a:lnSpc>
                <a:spcPts val="2000"/>
              </a:lnSpc>
              <a:spcBef>
                <a:spcPts val="0"/>
              </a:spcBef>
              <a:spcAft>
                <a:spcPts val="0"/>
              </a:spcAft>
              <a:buSzPts val="1400"/>
            </a:pPr>
            <a:r>
              <a:rPr lang="en-GB" sz="1500">
                <a:solidFill>
                  <a:schemeClr val="tx1">
                    <a:lumMod val="65000"/>
                    <a:lumOff val="35000"/>
                  </a:schemeClr>
                </a:solidFill>
                <a:latin typeface="Arial" panose="020B0604020202020204" pitchFamily="34" charset="0"/>
              </a:rPr>
              <a:t>Facilitators will check in with breakout rooms to see if there are any questions.</a:t>
            </a:r>
          </a:p>
        </p:txBody>
      </p:sp>
      <p:sp>
        <p:nvSpPr>
          <p:cNvPr id="8" name="TextBox 7">
            <a:extLst>
              <a:ext uri="{FF2B5EF4-FFF2-40B4-BE49-F238E27FC236}">
                <a16:creationId xmlns:a16="http://schemas.microsoft.com/office/drawing/2014/main" id="{D05BE4F3-6512-4071-8223-1F92C5DC76F7}"/>
              </a:ext>
            </a:extLst>
          </p:cNvPr>
          <p:cNvSpPr txBox="1"/>
          <p:nvPr userDrawn="1"/>
        </p:nvSpPr>
        <p:spPr>
          <a:xfrm>
            <a:off x="864481" y="2853653"/>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02</a:t>
            </a:r>
          </a:p>
        </p:txBody>
      </p:sp>
      <p:sp>
        <p:nvSpPr>
          <p:cNvPr id="9" name="TextBox 8">
            <a:extLst>
              <a:ext uri="{FF2B5EF4-FFF2-40B4-BE49-F238E27FC236}">
                <a16:creationId xmlns:a16="http://schemas.microsoft.com/office/drawing/2014/main" id="{F3BCAD7A-3B62-4FDE-B681-EA875B4000F0}"/>
              </a:ext>
            </a:extLst>
          </p:cNvPr>
          <p:cNvSpPr txBox="1"/>
          <p:nvPr userDrawn="1"/>
        </p:nvSpPr>
        <p:spPr>
          <a:xfrm>
            <a:off x="1817097" y="4242801"/>
            <a:ext cx="9821528" cy="323165"/>
          </a:xfrm>
          <a:prstGeom prst="rect">
            <a:avLst/>
          </a:prstGeom>
          <a:noFill/>
        </p:spPr>
        <p:txBody>
          <a:bodyPr wrap="square">
            <a:spAutoFit/>
          </a:bodyPr>
          <a:lstStyle/>
          <a:p>
            <a:pPr lvl="0" algn="l" rtl="0">
              <a:spcBef>
                <a:spcPts val="0"/>
              </a:spcBef>
              <a:spcAft>
                <a:spcPts val="0"/>
              </a:spcAft>
              <a:buClr>
                <a:schemeClr val="tx1">
                  <a:lumMod val="65000"/>
                  <a:lumOff val="35000"/>
                </a:schemeClr>
              </a:buClr>
              <a:buSzPts val="1200"/>
            </a:pPr>
            <a:r>
              <a:rPr lang="en-GB" sz="1500">
                <a:solidFill>
                  <a:schemeClr val="tx1">
                    <a:lumMod val="65000"/>
                    <a:lumOff val="35000"/>
                  </a:schemeClr>
                </a:solidFill>
                <a:latin typeface="Arial" panose="020B0604020202020204" pitchFamily="34" charset="0"/>
              </a:rPr>
              <a:t>Breakout rooms will be open for 20 minutes and then we will come back to the larger group for discussion.</a:t>
            </a:r>
            <a:endParaRPr lang="en-GB" sz="1500">
              <a:solidFill>
                <a:schemeClr val="tx1">
                  <a:lumMod val="65000"/>
                  <a:lumOff val="35000"/>
                </a:schemeClr>
              </a:solidFill>
              <a:latin typeface="Arial" panose="020B0604020202020204" pitchFamily="34" charset="0"/>
              <a:ea typeface="Arial"/>
              <a:cs typeface="Arial"/>
              <a:sym typeface="Arial"/>
            </a:endParaRPr>
          </a:p>
        </p:txBody>
      </p:sp>
      <p:sp>
        <p:nvSpPr>
          <p:cNvPr id="10" name="TextBox 9">
            <a:extLst>
              <a:ext uri="{FF2B5EF4-FFF2-40B4-BE49-F238E27FC236}">
                <a16:creationId xmlns:a16="http://schemas.microsoft.com/office/drawing/2014/main" id="{2823C7E1-CBB9-47F6-9CC4-DEA70B6FA9A6}"/>
              </a:ext>
            </a:extLst>
          </p:cNvPr>
          <p:cNvSpPr txBox="1"/>
          <p:nvPr userDrawn="1"/>
        </p:nvSpPr>
        <p:spPr>
          <a:xfrm>
            <a:off x="864481" y="4050441"/>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03</a:t>
            </a:r>
          </a:p>
        </p:txBody>
      </p:sp>
    </p:spTree>
    <p:extLst>
      <p:ext uri="{BB962C8B-B14F-4D97-AF65-F5344CB8AC3E}">
        <p14:creationId xmlns:p14="http://schemas.microsoft.com/office/powerpoint/2010/main" val="36593145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9">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DBE41F83-1ECE-45C4-B9A5-7150B490DEE0}"/>
              </a:ext>
            </a:extLst>
          </p:cNvPr>
          <p:cNvCxnSpPr>
            <a:cxnSpLocks/>
          </p:cNvCxnSpPr>
          <p:nvPr userDrawn="1"/>
        </p:nvCxnSpPr>
        <p:spPr>
          <a:xfrm>
            <a:off x="0" y="1144800"/>
            <a:ext cx="4367284"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863D7DA8-32A8-4B59-BE52-63799B1FC666}"/>
              </a:ext>
            </a:extLst>
          </p:cNvPr>
          <p:cNvSpPr txBox="1">
            <a:spLocks/>
          </p:cNvSpPr>
          <p:nvPr userDrawn="1"/>
        </p:nvSpPr>
        <p:spPr>
          <a:xfrm>
            <a:off x="938440" y="460880"/>
            <a:ext cx="4303399"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F58220"/>
                </a:solidFill>
                <a:latin typeface="Arial" panose="020B0604020202020204" pitchFamily="34" charset="0"/>
              </a:rPr>
              <a:t>Case Scenario 01</a:t>
            </a:r>
            <a:endParaRPr lang="en-US" sz="3200">
              <a:solidFill>
                <a:srgbClr val="F58220"/>
              </a:solidFill>
              <a:latin typeface="Arial" panose="020B0604020202020204" pitchFamily="34" charset="0"/>
            </a:endParaRPr>
          </a:p>
        </p:txBody>
      </p:sp>
      <p:sp>
        <p:nvSpPr>
          <p:cNvPr id="4" name="TextBox 3">
            <a:extLst>
              <a:ext uri="{FF2B5EF4-FFF2-40B4-BE49-F238E27FC236}">
                <a16:creationId xmlns:a16="http://schemas.microsoft.com/office/drawing/2014/main" id="{C31D90DD-78BE-42FD-BF2A-CC48609241D2}"/>
              </a:ext>
            </a:extLst>
          </p:cNvPr>
          <p:cNvSpPr txBox="1"/>
          <p:nvPr userDrawn="1"/>
        </p:nvSpPr>
        <p:spPr>
          <a:xfrm>
            <a:off x="1015999" y="2471107"/>
            <a:ext cx="10211326" cy="1764778"/>
          </a:xfrm>
          <a:prstGeom prst="rect">
            <a:avLst/>
          </a:prstGeom>
          <a:noFill/>
        </p:spPr>
        <p:txBody>
          <a:bodyPr wrap="square" numCol="1" spcCol="540000">
            <a:spAutoFit/>
          </a:bodyPr>
          <a:lstStyle/>
          <a:p>
            <a:pPr marL="0" lvl="0" indent="0" algn="l" rtl="0">
              <a:lnSpc>
                <a:spcPts val="2000"/>
              </a:lnSpc>
              <a:spcBef>
                <a:spcPts val="1200"/>
              </a:spcBef>
              <a:spcAft>
                <a:spcPts val="0"/>
              </a:spcAft>
              <a:buNone/>
            </a:pPr>
            <a:r>
              <a:rPr lang="en-GB" sz="1500">
                <a:solidFill>
                  <a:schemeClr val="tx1">
                    <a:lumMod val="65000"/>
                    <a:lumOff val="35000"/>
                  </a:schemeClr>
                </a:solidFill>
                <a:latin typeface="Arial" panose="020B0604020202020204" pitchFamily="34" charset="0"/>
                <a:ea typeface="Arial"/>
                <a:cs typeface="Arial"/>
                <a:sym typeface="Arial"/>
              </a:rPr>
              <a:t>Your organization has a policy that staff are to discharge people who use drugs in the program. You know that many of the people who use this service have waited on a waitlist for months to get into the program and that recurrence of drug use for those experiencing substance use disorder is extremely common.</a:t>
            </a:r>
          </a:p>
          <a:p>
            <a:pPr marL="0" lvl="0" indent="0" algn="l" rtl="0">
              <a:lnSpc>
                <a:spcPts val="2000"/>
              </a:lnSpc>
              <a:spcBef>
                <a:spcPts val="1200"/>
              </a:spcBef>
              <a:spcAft>
                <a:spcPts val="0"/>
              </a:spcAft>
              <a:buNone/>
            </a:pPr>
            <a:r>
              <a:rPr lang="en-GB" sz="1500">
                <a:solidFill>
                  <a:schemeClr val="tx1">
                    <a:lumMod val="65000"/>
                    <a:lumOff val="35000"/>
                  </a:schemeClr>
                </a:solidFill>
                <a:latin typeface="Arial" panose="020B0604020202020204" pitchFamily="34" charset="0"/>
                <a:ea typeface="Arial"/>
                <a:cs typeface="Arial"/>
                <a:sym typeface="Arial"/>
              </a:rPr>
              <a:t>Over the last week, you have lost several individuals from your caseload/patient registry because of drug use in the program. You have begun to feel unsure whether the treatment program is actually helping the people for whom the program was designed.</a:t>
            </a:r>
          </a:p>
        </p:txBody>
      </p:sp>
      <p:sp>
        <p:nvSpPr>
          <p:cNvPr id="5" name="TextBox 4">
            <a:extLst>
              <a:ext uri="{FF2B5EF4-FFF2-40B4-BE49-F238E27FC236}">
                <a16:creationId xmlns:a16="http://schemas.microsoft.com/office/drawing/2014/main" id="{286E5FE8-29BC-49F2-A8CE-4EFB05C28D1D}"/>
              </a:ext>
            </a:extLst>
          </p:cNvPr>
          <p:cNvSpPr txBox="1"/>
          <p:nvPr userDrawn="1"/>
        </p:nvSpPr>
        <p:spPr>
          <a:xfrm>
            <a:off x="1015999" y="1958522"/>
            <a:ext cx="10042769" cy="369332"/>
          </a:xfrm>
          <a:prstGeom prst="rect">
            <a:avLst/>
          </a:prstGeom>
          <a:noFill/>
        </p:spPr>
        <p:txBody>
          <a:bodyPr wrap="square">
            <a:spAutoFit/>
          </a:bodyPr>
          <a:lstStyle/>
          <a:p>
            <a:r>
              <a:rPr lang="en-GB" sz="1800" b="1">
                <a:solidFill>
                  <a:srgbClr val="F58220"/>
                </a:solidFill>
                <a:latin typeface="Arial" panose="020B0604020202020204" pitchFamily="34" charset="0"/>
                <a:ea typeface="Arial"/>
                <a:cs typeface="Arial"/>
                <a:sym typeface="Arial"/>
              </a:rPr>
              <a:t>You work in a treatment centre for substance use disorder.</a:t>
            </a:r>
            <a:endParaRPr lang="en-US" b="1">
              <a:solidFill>
                <a:srgbClr val="F58220"/>
              </a:solidFill>
              <a:latin typeface="Arial" panose="020B0604020202020204" pitchFamily="34" charset="0"/>
            </a:endParaRPr>
          </a:p>
        </p:txBody>
      </p:sp>
      <p:sp>
        <p:nvSpPr>
          <p:cNvPr id="6" name="TextBox 5">
            <a:extLst>
              <a:ext uri="{FF2B5EF4-FFF2-40B4-BE49-F238E27FC236}">
                <a16:creationId xmlns:a16="http://schemas.microsoft.com/office/drawing/2014/main" id="{78D59561-FC4B-4F8D-B3DD-8A060C5FAF5E}"/>
              </a:ext>
            </a:extLst>
          </p:cNvPr>
          <p:cNvSpPr txBox="1"/>
          <p:nvPr userDrawn="1"/>
        </p:nvSpPr>
        <p:spPr>
          <a:xfrm>
            <a:off x="4367284" y="5027442"/>
            <a:ext cx="2514019" cy="784830"/>
          </a:xfrm>
          <a:prstGeom prst="rect">
            <a:avLst/>
          </a:prstGeom>
          <a:noFill/>
        </p:spPr>
        <p:txBody>
          <a:bodyPr wrap="square" lIns="91440" tIns="45720" rIns="91440" bIns="45720" anchor="t">
            <a:spAutoFit/>
          </a:bodyPr>
          <a:lstStyle/>
          <a:p>
            <a:pPr marL="163195" lvl="0" indent="0" algn="l" rtl="0">
              <a:lnSpc>
                <a:spcPct val="100000"/>
              </a:lnSpc>
              <a:spcBef>
                <a:spcPts val="1200"/>
              </a:spcBef>
              <a:spcAft>
                <a:spcPts val="0"/>
              </a:spcAft>
              <a:buClr>
                <a:srgbClr val="000000"/>
              </a:buClr>
              <a:buSzPct val="100000"/>
              <a:buNone/>
            </a:pPr>
            <a:r>
              <a:rPr lang="en-GB" sz="1500">
                <a:solidFill>
                  <a:schemeClr val="tx1">
                    <a:lumMod val="65000"/>
                    <a:lumOff val="35000"/>
                  </a:schemeClr>
                </a:solidFill>
                <a:latin typeface="Arial" panose="020B0604020202020204" pitchFamily="34" charset="0"/>
                <a:ea typeface="Arial"/>
                <a:cs typeface="Arial"/>
                <a:sym typeface="Arial"/>
              </a:rPr>
              <a:t>What are the assumptions present in this scenario?</a:t>
            </a:r>
            <a:endParaRPr lang="en-GB" sz="1500">
              <a:solidFill>
                <a:schemeClr val="tx1">
                  <a:lumMod val="65000"/>
                  <a:lumOff val="35000"/>
                </a:schemeClr>
              </a:solidFill>
              <a:latin typeface="Arial" panose="020B0604020202020204" pitchFamily="34" charset="0"/>
              <a:ea typeface="Arial"/>
              <a:cs typeface="Arial"/>
            </a:endParaRPr>
          </a:p>
        </p:txBody>
      </p:sp>
      <p:grpSp>
        <p:nvGrpSpPr>
          <p:cNvPr id="7" name="Group 6">
            <a:extLst>
              <a:ext uri="{FF2B5EF4-FFF2-40B4-BE49-F238E27FC236}">
                <a16:creationId xmlns:a16="http://schemas.microsoft.com/office/drawing/2014/main" id="{84B74DE9-C7AF-4DDC-956B-65B2FCDB4DBA}"/>
              </a:ext>
            </a:extLst>
          </p:cNvPr>
          <p:cNvGrpSpPr/>
          <p:nvPr userDrawn="1"/>
        </p:nvGrpSpPr>
        <p:grpSpPr>
          <a:xfrm>
            <a:off x="718024" y="5027442"/>
            <a:ext cx="2864737" cy="784830"/>
            <a:chOff x="718024" y="5027442"/>
            <a:chExt cx="2864737" cy="784830"/>
          </a:xfrm>
        </p:grpSpPr>
        <p:sp>
          <p:nvSpPr>
            <p:cNvPr id="8" name="TextBox 7">
              <a:extLst>
                <a:ext uri="{FF2B5EF4-FFF2-40B4-BE49-F238E27FC236}">
                  <a16:creationId xmlns:a16="http://schemas.microsoft.com/office/drawing/2014/main" id="{F4452E46-0D7A-47C1-9AC1-CF745F2DD034}"/>
                </a:ext>
              </a:extLst>
            </p:cNvPr>
            <p:cNvSpPr txBox="1"/>
            <p:nvPr userDrawn="1"/>
          </p:nvSpPr>
          <p:spPr>
            <a:xfrm>
              <a:off x="1391798" y="5027442"/>
              <a:ext cx="2190963" cy="784830"/>
            </a:xfrm>
            <a:prstGeom prst="rect">
              <a:avLst/>
            </a:prstGeom>
            <a:noFill/>
          </p:spPr>
          <p:txBody>
            <a:bodyPr wrap="square" lIns="91440" tIns="45720" rIns="91440" bIns="45720" anchor="t">
              <a:spAutoFit/>
            </a:bodyPr>
            <a:lstStyle/>
            <a:p>
              <a:pPr marL="163195" lvl="0" algn="l" rtl="0">
                <a:lnSpc>
                  <a:spcPct val="100000"/>
                </a:lnSpc>
                <a:spcBef>
                  <a:spcPts val="1200"/>
                </a:spcBef>
                <a:spcAft>
                  <a:spcPts val="0"/>
                </a:spcAft>
                <a:buClr>
                  <a:srgbClr val="000000"/>
                </a:buClr>
                <a:buSzPct val="100000"/>
              </a:pPr>
              <a:r>
                <a:rPr lang="en-GB" sz="1500">
                  <a:solidFill>
                    <a:schemeClr val="tx1">
                      <a:lumMod val="65000"/>
                      <a:lumOff val="35000"/>
                    </a:schemeClr>
                  </a:solidFill>
                  <a:latin typeface="Arial" panose="020B0604020202020204" pitchFamily="34" charset="0"/>
                  <a:ea typeface="Arial"/>
                  <a:cs typeface="Arial"/>
                  <a:sym typeface="Arial"/>
                </a:rPr>
                <a:t>What are your initial reactions to this situation?</a:t>
              </a:r>
              <a:endParaRPr lang="en-US">
                <a:solidFill>
                  <a:schemeClr val="tx1">
                    <a:lumMod val="65000"/>
                    <a:lumOff val="35000"/>
                  </a:schemeClr>
                </a:solidFill>
                <a:latin typeface="Arial" panose="020B0604020202020204" pitchFamily="34" charset="0"/>
              </a:endParaRPr>
            </a:p>
          </p:txBody>
        </p:sp>
        <p:sp>
          <p:nvSpPr>
            <p:cNvPr id="9" name="TextBox 8">
              <a:extLst>
                <a:ext uri="{FF2B5EF4-FFF2-40B4-BE49-F238E27FC236}">
                  <a16:creationId xmlns:a16="http://schemas.microsoft.com/office/drawing/2014/main" id="{A12ACDED-7A24-43C8-ACE5-B073D771AE9B}"/>
                </a:ext>
              </a:extLst>
            </p:cNvPr>
            <p:cNvSpPr txBox="1"/>
            <p:nvPr userDrawn="1"/>
          </p:nvSpPr>
          <p:spPr>
            <a:xfrm>
              <a:off x="718024" y="5027442"/>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01</a:t>
              </a:r>
            </a:p>
          </p:txBody>
        </p:sp>
      </p:grpSp>
      <p:sp>
        <p:nvSpPr>
          <p:cNvPr id="10" name="TextBox 9">
            <a:extLst>
              <a:ext uri="{FF2B5EF4-FFF2-40B4-BE49-F238E27FC236}">
                <a16:creationId xmlns:a16="http://schemas.microsoft.com/office/drawing/2014/main" id="{9915F835-9EE3-4189-A571-EFC810A64AB0}"/>
              </a:ext>
            </a:extLst>
          </p:cNvPr>
          <p:cNvSpPr txBox="1"/>
          <p:nvPr userDrawn="1"/>
        </p:nvSpPr>
        <p:spPr>
          <a:xfrm>
            <a:off x="3661663" y="5027442"/>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02</a:t>
            </a:r>
          </a:p>
        </p:txBody>
      </p:sp>
      <p:sp>
        <p:nvSpPr>
          <p:cNvPr id="11" name="TextBox 10">
            <a:extLst>
              <a:ext uri="{FF2B5EF4-FFF2-40B4-BE49-F238E27FC236}">
                <a16:creationId xmlns:a16="http://schemas.microsoft.com/office/drawing/2014/main" id="{F608CD4C-C0AC-496A-9435-6376EACF4E17}"/>
              </a:ext>
            </a:extLst>
          </p:cNvPr>
          <p:cNvSpPr txBox="1"/>
          <p:nvPr userDrawn="1"/>
        </p:nvSpPr>
        <p:spPr>
          <a:xfrm>
            <a:off x="6978001" y="5027442"/>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03</a:t>
            </a:r>
          </a:p>
        </p:txBody>
      </p:sp>
      <p:sp>
        <p:nvSpPr>
          <p:cNvPr id="12" name="TextBox 11">
            <a:extLst>
              <a:ext uri="{FF2B5EF4-FFF2-40B4-BE49-F238E27FC236}">
                <a16:creationId xmlns:a16="http://schemas.microsoft.com/office/drawing/2014/main" id="{0D55A492-307C-4446-B7C1-56DAF108D75D}"/>
              </a:ext>
            </a:extLst>
          </p:cNvPr>
          <p:cNvSpPr txBox="1"/>
          <p:nvPr userDrawn="1"/>
        </p:nvSpPr>
        <p:spPr>
          <a:xfrm>
            <a:off x="7742257" y="5027442"/>
            <a:ext cx="3485068" cy="830997"/>
          </a:xfrm>
          <a:prstGeom prst="rect">
            <a:avLst/>
          </a:prstGeom>
          <a:noFill/>
        </p:spPr>
        <p:txBody>
          <a:bodyPr wrap="square" lIns="91440" tIns="45720" rIns="91440" bIns="45720" anchor="t">
            <a:spAutoFit/>
          </a:bodyPr>
          <a:lstStyle/>
          <a:p>
            <a:pPr marL="163195">
              <a:spcBef>
                <a:spcPts val="1200"/>
              </a:spcBef>
              <a:buClr>
                <a:srgbClr val="000000"/>
              </a:buClr>
              <a:buSzPct val="100000"/>
            </a:pPr>
            <a:r>
              <a:rPr lang="en-GB" sz="1500">
                <a:solidFill>
                  <a:schemeClr val="tx1">
                    <a:lumMod val="65000"/>
                    <a:lumOff val="35000"/>
                  </a:schemeClr>
                </a:solidFill>
                <a:latin typeface="Arial" panose="020B0604020202020204" pitchFamily="34" charset="0"/>
                <a:ea typeface="Arial"/>
                <a:cs typeface="Arial"/>
                <a:sym typeface="Arial"/>
              </a:rPr>
              <a:t>What could be done in this situation? Consider the challenges or opportunities you might encounter</a:t>
            </a:r>
            <a:r>
              <a:rPr lang="en-US">
                <a:solidFill>
                  <a:schemeClr val="tx1">
                    <a:lumMod val="65000"/>
                    <a:lumOff val="35000"/>
                  </a:schemeClr>
                </a:solidFill>
                <a:latin typeface="Arial" panose="020B0604020202020204" pitchFamily="34" charset="0"/>
                <a:ea typeface="Arial"/>
                <a:cs typeface="Arial"/>
                <a:sym typeface="Arial"/>
              </a:rPr>
              <a:t>.</a:t>
            </a:r>
            <a:endParaRPr lang="en-US">
              <a:solidFill>
                <a:schemeClr val="tx1">
                  <a:lumMod val="65000"/>
                  <a:lumOff val="35000"/>
                </a:schemeClr>
              </a:solidFill>
              <a:latin typeface="Arial" panose="020B0604020202020204" pitchFamily="34" charset="0"/>
            </a:endParaRPr>
          </a:p>
        </p:txBody>
      </p:sp>
    </p:spTree>
    <p:extLst>
      <p:ext uri="{BB962C8B-B14F-4D97-AF65-F5344CB8AC3E}">
        <p14:creationId xmlns:p14="http://schemas.microsoft.com/office/powerpoint/2010/main" val="10097682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10"/>
                                        </p:tgtEl>
                                        <p:attrNameLst>
                                          <p:attrName>style.visibility</p:attrName>
                                        </p:attrNameLst>
                                      </p:cBhvr>
                                      <p:to>
                                        <p:strVal val="hidden"/>
                                      </p:to>
                                    </p:set>
                                  </p:childTnLst>
                                </p:cTn>
                              </p:par>
                              <p:par>
                                <p:cTn id="19" presetID="1" presetClass="exit" presetSubtype="0" fill="hold" grpId="1" nodeType="withEffect">
                                  <p:stCondLst>
                                    <p:cond delay="0"/>
                                  </p:stCondLst>
                                  <p:childTnLst>
                                    <p:set>
                                      <p:cBhvr>
                                        <p:cTn id="20" dur="1" fill="hold">
                                          <p:stCondLst>
                                            <p:cond delay="0"/>
                                          </p:stCondLst>
                                        </p:cTn>
                                        <p:tgtEl>
                                          <p:spTgt spid="6"/>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11"/>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12"/>
                                        </p:tgtEl>
                                        <p:attrNameLst>
                                          <p:attrName>style.visibility</p:attrName>
                                        </p:attrNameLst>
                                      </p:cBhvr>
                                      <p:to>
                                        <p:strVal val="hidden"/>
                                      </p:to>
                                    </p:set>
                                  </p:childTnLst>
                                </p:cTn>
                              </p:par>
                              <p:par>
                                <p:cTn id="25" presetID="1" presetClass="exit" presetSubtype="0" fill="hold" nodeType="withEffect">
                                  <p:stCondLst>
                                    <p:cond delay="0"/>
                                  </p:stCondLst>
                                  <p:childTnLst>
                                    <p:set>
                                      <p:cBhvr>
                                        <p:cTn id="26" dur="1" fill="hold">
                                          <p:stCondLst>
                                            <p:cond delay="0"/>
                                          </p:stCondLst>
                                        </p:cTn>
                                        <p:tgtEl>
                                          <p:spTgt spid="7"/>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2"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2"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2"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grpId="2"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10" grpId="0"/>
      <p:bldP spid="10" grpId="1"/>
      <p:bldP spid="10" grpId="2"/>
      <p:bldP spid="11" grpId="0"/>
      <p:bldP spid="11" grpId="1"/>
      <p:bldP spid="11" grpId="2"/>
      <p:bldP spid="12" grpId="0"/>
      <p:bldP spid="12" grpId="1"/>
      <p:bldP spid="12" grpId="2"/>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cxnSp>
        <p:nvCxnSpPr>
          <p:cNvPr id="7" name="Straight Connector 6">
            <a:extLst>
              <a:ext uri="{FF2B5EF4-FFF2-40B4-BE49-F238E27FC236}">
                <a16:creationId xmlns:a16="http://schemas.microsoft.com/office/drawing/2014/main" id="{A98B773E-4801-4435-91E7-B3E8981DDA6A}"/>
              </a:ext>
            </a:extLst>
          </p:cNvPr>
          <p:cNvCxnSpPr>
            <a:cxnSpLocks/>
          </p:cNvCxnSpPr>
          <p:nvPr userDrawn="1"/>
        </p:nvCxnSpPr>
        <p:spPr>
          <a:xfrm>
            <a:off x="0" y="1144800"/>
            <a:ext cx="457200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098131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0">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C3B6BA3-7D46-4084-8EEC-A11686FF1913}"/>
              </a:ext>
            </a:extLst>
          </p:cNvPr>
          <p:cNvSpPr/>
          <p:nvPr userDrawn="1"/>
        </p:nvSpPr>
        <p:spPr>
          <a:xfrm>
            <a:off x="246000" y="228600"/>
            <a:ext cx="11700000" cy="6400800"/>
          </a:xfrm>
          <a:prstGeom prst="rect">
            <a:avLst/>
          </a:prstGeom>
          <a:solidFill>
            <a:srgbClr val="00B5D1">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pic>
        <p:nvPicPr>
          <p:cNvPr id="14" name="Picture 13" descr="Text&#10;&#10;Description automatically generated with medium confidence">
            <a:extLst>
              <a:ext uri="{FF2B5EF4-FFF2-40B4-BE49-F238E27FC236}">
                <a16:creationId xmlns:a16="http://schemas.microsoft.com/office/drawing/2014/main" id="{10DE190F-6502-4030-B6CF-B82BEA97079B}"/>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6" name="Picture 5">
            <a:extLst>
              <a:ext uri="{FF2B5EF4-FFF2-40B4-BE49-F238E27FC236}">
                <a16:creationId xmlns:a16="http://schemas.microsoft.com/office/drawing/2014/main" id="{615FF192-1D49-436F-82B0-17EBDFA0C5A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26993501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36">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47431F1-3276-4F73-A4F3-8103279A6362}"/>
              </a:ext>
            </a:extLst>
          </p:cNvPr>
          <p:cNvSpPr/>
          <p:nvPr userDrawn="1"/>
        </p:nvSpPr>
        <p:spPr>
          <a:xfrm>
            <a:off x="246000" y="228600"/>
            <a:ext cx="11700000" cy="6400800"/>
          </a:xfrm>
          <a:prstGeom prst="rect">
            <a:avLst/>
          </a:prstGeom>
          <a:solidFill>
            <a:srgbClr val="00B5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Text&#10;&#10;Description automatically generated with medium confidence">
            <a:extLst>
              <a:ext uri="{FF2B5EF4-FFF2-40B4-BE49-F238E27FC236}">
                <a16:creationId xmlns:a16="http://schemas.microsoft.com/office/drawing/2014/main" id="{240C6AA4-7C01-4C33-A456-D4C8C4BED7A4}"/>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4" name="Picture 3">
            <a:extLst>
              <a:ext uri="{FF2B5EF4-FFF2-40B4-BE49-F238E27FC236}">
                <a16:creationId xmlns:a16="http://schemas.microsoft.com/office/drawing/2014/main" id="{06DE6FD3-8433-4FF0-B8F7-6B5F746A294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34585100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1">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5B2C9F7-40BA-4628-82C6-9D126B55A94A}"/>
              </a:ext>
            </a:extLst>
          </p:cNvPr>
          <p:cNvSpPr/>
          <p:nvPr userDrawn="1"/>
        </p:nvSpPr>
        <p:spPr>
          <a:xfrm>
            <a:off x="246000" y="228600"/>
            <a:ext cx="11700000" cy="6400800"/>
          </a:xfrm>
          <a:prstGeom prst="rect">
            <a:avLst/>
          </a:prstGeom>
          <a:solidFill>
            <a:srgbClr val="AC4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Text&#10;&#10;Description automatically generated with medium confidence">
            <a:extLst>
              <a:ext uri="{FF2B5EF4-FFF2-40B4-BE49-F238E27FC236}">
                <a16:creationId xmlns:a16="http://schemas.microsoft.com/office/drawing/2014/main" id="{C29DB014-1F7F-4C4F-A873-C51D41993824}"/>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7" name="Picture 6">
            <a:extLst>
              <a:ext uri="{FF2B5EF4-FFF2-40B4-BE49-F238E27FC236}">
                <a16:creationId xmlns:a16="http://schemas.microsoft.com/office/drawing/2014/main" id="{462540AA-DD17-4D9E-86A1-C24BB5BAD9F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219373408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2">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21F7F01C-6439-4AC6-9ED5-0BF108E19C50}"/>
              </a:ext>
            </a:extLst>
          </p:cNvPr>
          <p:cNvCxnSpPr>
            <a:cxnSpLocks/>
          </p:cNvCxnSpPr>
          <p:nvPr userDrawn="1"/>
        </p:nvCxnSpPr>
        <p:spPr>
          <a:xfrm>
            <a:off x="0" y="1144800"/>
            <a:ext cx="2961564"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AD43DD89-3C69-40C9-9C43-D5D325988631}"/>
              </a:ext>
            </a:extLst>
          </p:cNvPr>
          <p:cNvSpPr txBox="1">
            <a:spLocks/>
          </p:cNvSpPr>
          <p:nvPr userDrawn="1"/>
        </p:nvSpPr>
        <p:spPr>
          <a:xfrm>
            <a:off x="952399" y="460880"/>
            <a:ext cx="2322247"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Advocacy</a:t>
            </a:r>
            <a:endParaRPr lang="en-US" sz="3200" b="1">
              <a:solidFill>
                <a:srgbClr val="AC4C9D"/>
              </a:solidFill>
              <a:latin typeface="Arial" panose="020B0604020202020204" pitchFamily="34" charset="0"/>
            </a:endParaRPr>
          </a:p>
        </p:txBody>
      </p:sp>
      <p:sp>
        <p:nvSpPr>
          <p:cNvPr id="4" name="TextBox 3">
            <a:extLst>
              <a:ext uri="{FF2B5EF4-FFF2-40B4-BE49-F238E27FC236}">
                <a16:creationId xmlns:a16="http://schemas.microsoft.com/office/drawing/2014/main" id="{CC1BB4AD-652D-4B4C-93F1-A7D2A6E17811}"/>
              </a:ext>
            </a:extLst>
          </p:cNvPr>
          <p:cNvSpPr txBox="1"/>
          <p:nvPr userDrawn="1"/>
        </p:nvSpPr>
        <p:spPr>
          <a:xfrm>
            <a:off x="1105649" y="3184167"/>
            <a:ext cx="5160135" cy="1092607"/>
          </a:xfrm>
          <a:prstGeom prst="rect">
            <a:avLst/>
          </a:prstGeom>
          <a:noFill/>
        </p:spPr>
        <p:txBody>
          <a:bodyPr wrap="square">
            <a:spAutoFit/>
          </a:bodyPr>
          <a:lstStyle/>
          <a:p>
            <a:pPr marL="0" lvl="0" indent="0" algn="l" rtl="0">
              <a:lnSpc>
                <a:spcPts val="2560"/>
              </a:lnSpc>
              <a:spcBef>
                <a:spcPts val="0"/>
              </a:spcBef>
              <a:spcAft>
                <a:spcPts val="0"/>
              </a:spcAft>
              <a:buNone/>
            </a:pPr>
            <a:r>
              <a:rPr lang="en-GB" sz="2400">
                <a:solidFill>
                  <a:schemeClr val="tx1">
                    <a:lumMod val="65000"/>
                    <a:lumOff val="35000"/>
                  </a:schemeClr>
                </a:solidFill>
                <a:latin typeface="Arial" panose="020B0604020202020204" pitchFamily="34" charset="0"/>
              </a:rPr>
              <a:t>A set of actions you can take to address structural stigma and create better outcomes for PWUD. </a:t>
            </a:r>
          </a:p>
        </p:txBody>
      </p:sp>
      <p:pic>
        <p:nvPicPr>
          <p:cNvPr id="5" name="Picture 4">
            <a:extLst>
              <a:ext uri="{FF2B5EF4-FFF2-40B4-BE49-F238E27FC236}">
                <a16:creationId xmlns:a16="http://schemas.microsoft.com/office/drawing/2014/main" id="{F102CB60-0B2C-4AC3-A011-A47E3E4E1307}"/>
              </a:ext>
            </a:extLst>
          </p:cNvPr>
          <p:cNvPicPr>
            <a:picLocks noChangeAspect="1"/>
          </p:cNvPicPr>
          <p:nvPr userDrawn="1"/>
        </p:nvPicPr>
        <p:blipFill>
          <a:blip r:embed="rId2"/>
          <a:stretch>
            <a:fillRect/>
          </a:stretch>
        </p:blipFill>
        <p:spPr>
          <a:xfrm>
            <a:off x="6755262" y="3096143"/>
            <a:ext cx="5084092" cy="3783121"/>
          </a:xfrm>
          <a:prstGeom prst="rect">
            <a:avLst/>
          </a:prstGeom>
        </p:spPr>
      </p:pic>
    </p:spTree>
    <p:extLst>
      <p:ext uri="{BB962C8B-B14F-4D97-AF65-F5344CB8AC3E}">
        <p14:creationId xmlns:p14="http://schemas.microsoft.com/office/powerpoint/2010/main" val="262295516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3">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78E873C-B8BC-46E7-9B9B-013B6C4D29A9}"/>
              </a:ext>
            </a:extLst>
          </p:cNvPr>
          <p:cNvCxnSpPr>
            <a:cxnSpLocks/>
          </p:cNvCxnSpPr>
          <p:nvPr userDrawn="1"/>
        </p:nvCxnSpPr>
        <p:spPr>
          <a:xfrm>
            <a:off x="0" y="1144800"/>
            <a:ext cx="4790364"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D6D7E441-DB89-4C4F-92EC-1CE70AE0807F}"/>
              </a:ext>
            </a:extLst>
          </p:cNvPr>
          <p:cNvSpPr txBox="1">
            <a:spLocks/>
          </p:cNvSpPr>
          <p:nvPr userDrawn="1"/>
        </p:nvSpPr>
        <p:spPr>
          <a:xfrm>
            <a:off x="938440" y="460880"/>
            <a:ext cx="4233854"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Levels of Advocacy</a:t>
            </a:r>
            <a:endParaRPr lang="en-US" sz="3200" b="1">
              <a:solidFill>
                <a:srgbClr val="AC4C9D"/>
              </a:solidFill>
              <a:latin typeface="Arial" panose="020B0604020202020204" pitchFamily="34" charset="0"/>
            </a:endParaRPr>
          </a:p>
        </p:txBody>
      </p:sp>
      <p:grpSp>
        <p:nvGrpSpPr>
          <p:cNvPr id="4" name="Group 3">
            <a:extLst>
              <a:ext uri="{FF2B5EF4-FFF2-40B4-BE49-F238E27FC236}">
                <a16:creationId xmlns:a16="http://schemas.microsoft.com/office/drawing/2014/main" id="{B5FD4703-B7A7-40E1-956B-930FC0A3B099}"/>
              </a:ext>
            </a:extLst>
          </p:cNvPr>
          <p:cNvGrpSpPr/>
          <p:nvPr userDrawn="1"/>
        </p:nvGrpSpPr>
        <p:grpSpPr>
          <a:xfrm>
            <a:off x="3509853" y="1366977"/>
            <a:ext cx="5172294" cy="5172444"/>
            <a:chOff x="-1627097" y="1136905"/>
            <a:chExt cx="4800938" cy="4800938"/>
          </a:xfrm>
        </p:grpSpPr>
        <p:sp>
          <p:nvSpPr>
            <p:cNvPr id="5" name="Freeform: Shape 4">
              <a:extLst>
                <a:ext uri="{FF2B5EF4-FFF2-40B4-BE49-F238E27FC236}">
                  <a16:creationId xmlns:a16="http://schemas.microsoft.com/office/drawing/2014/main" id="{FAB3EB42-7E93-43BA-8D2A-5A502AEA1E5B}"/>
                </a:ext>
              </a:extLst>
            </p:cNvPr>
            <p:cNvSpPr/>
            <p:nvPr/>
          </p:nvSpPr>
          <p:spPr>
            <a:xfrm>
              <a:off x="-1627097" y="1136905"/>
              <a:ext cx="2346282" cy="2346282"/>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2346282"/>
                  </a:moveTo>
                  <a:cubicBezTo>
                    <a:pt x="0" y="1050466"/>
                    <a:pt x="1050466" y="0"/>
                    <a:pt x="2346282" y="0"/>
                  </a:cubicBezTo>
                  <a:lnTo>
                    <a:pt x="2346282" y="2346282"/>
                  </a:lnTo>
                  <a:lnTo>
                    <a:pt x="0" y="2346282"/>
                  </a:lnTo>
                  <a:close/>
                </a:path>
              </a:pathLst>
            </a:custGeom>
            <a:solidFill>
              <a:srgbClr val="AC4C9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22338" tIns="822338" rIns="135128" bIns="135128" numCol="1" spcCol="1270" anchor="ctr" anchorCtr="0">
              <a:noAutofit/>
            </a:bodyPr>
            <a:lstStyle/>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en-CA" sz="1900" b="1"/>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en-CA" sz="1900" b="1"/>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en-CA" sz="1900" b="1"/>
            </a:p>
            <a:p>
              <a:pPr marL="0" lvl="0" indent="0" algn="ctr" defTabSz="844550">
                <a:lnSpc>
                  <a:spcPct val="90000"/>
                </a:lnSpc>
                <a:spcBef>
                  <a:spcPct val="0"/>
                </a:spcBef>
                <a:spcAft>
                  <a:spcPct val="35000"/>
                </a:spcAft>
                <a:buNone/>
              </a:pPr>
              <a:r>
                <a:rPr lang="en-CA" sz="1900" b="1" kern="1200"/>
                <a:t>Individual</a:t>
              </a:r>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r>
                <a:rPr lang="en-CA" sz="1900" b="1" kern="1200"/>
                <a:t> </a:t>
              </a:r>
              <a:endParaRPr lang="fr-CA" sz="1900" b="1" kern="1200"/>
            </a:p>
          </p:txBody>
        </p:sp>
        <p:sp>
          <p:nvSpPr>
            <p:cNvPr id="6" name="Freeform: Shape 5">
              <a:extLst>
                <a:ext uri="{FF2B5EF4-FFF2-40B4-BE49-F238E27FC236}">
                  <a16:creationId xmlns:a16="http://schemas.microsoft.com/office/drawing/2014/main" id="{874A9557-3C4C-4C38-AE83-45FE6BC6562B}"/>
                </a:ext>
              </a:extLst>
            </p:cNvPr>
            <p:cNvSpPr/>
            <p:nvPr/>
          </p:nvSpPr>
          <p:spPr>
            <a:xfrm>
              <a:off x="827559" y="1136905"/>
              <a:ext cx="2346282" cy="2346282"/>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0" y="0"/>
                  </a:moveTo>
                  <a:cubicBezTo>
                    <a:pt x="1295816" y="0"/>
                    <a:pt x="2346282" y="1050466"/>
                    <a:pt x="2346282" y="2346282"/>
                  </a:cubicBezTo>
                  <a:lnTo>
                    <a:pt x="0" y="2346282"/>
                  </a:lnTo>
                  <a:lnTo>
                    <a:pt x="0" y="0"/>
                  </a:lnTo>
                  <a:close/>
                </a:path>
              </a:pathLst>
            </a:custGeom>
            <a:solidFill>
              <a:srgbClr val="40C7DD"/>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35128" tIns="822338" rIns="822338" bIns="135128" numCol="1" spcCol="1270" anchor="ctr" anchorCtr="0">
              <a:noAutofit/>
            </a:bodyPr>
            <a:lstStyle/>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en-CA" sz="1900" b="1"/>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en-CA" sz="1900" b="1"/>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en-CA" sz="1900" b="1"/>
            </a:p>
            <a:p>
              <a:pPr marL="0" lvl="0" indent="0" algn="ctr" defTabSz="844550">
                <a:lnSpc>
                  <a:spcPct val="90000"/>
                </a:lnSpc>
                <a:spcBef>
                  <a:spcPct val="0"/>
                </a:spcBef>
                <a:spcAft>
                  <a:spcPct val="35000"/>
                </a:spcAft>
                <a:buNone/>
              </a:pPr>
              <a:r>
                <a:rPr lang="en-CA" sz="1900" b="1" kern="1200"/>
                <a:t>Program</a:t>
              </a:r>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endParaRPr lang="fr-CA" sz="1900" b="1" kern="1200"/>
            </a:p>
          </p:txBody>
        </p:sp>
        <p:sp>
          <p:nvSpPr>
            <p:cNvPr id="7" name="Freeform: Shape 6">
              <a:extLst>
                <a:ext uri="{FF2B5EF4-FFF2-40B4-BE49-F238E27FC236}">
                  <a16:creationId xmlns:a16="http://schemas.microsoft.com/office/drawing/2014/main" id="{EFFA0BFF-9EA9-4267-AAF5-56C616564959}"/>
                </a:ext>
              </a:extLst>
            </p:cNvPr>
            <p:cNvSpPr/>
            <p:nvPr/>
          </p:nvSpPr>
          <p:spPr>
            <a:xfrm rot="21600000">
              <a:off x="827559" y="3591560"/>
              <a:ext cx="2346282" cy="2346283"/>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0"/>
                  </a:moveTo>
                  <a:cubicBezTo>
                    <a:pt x="2346282" y="1295816"/>
                    <a:pt x="1295816" y="2346282"/>
                    <a:pt x="0" y="2346282"/>
                  </a:cubicBezTo>
                  <a:lnTo>
                    <a:pt x="0" y="0"/>
                  </a:lnTo>
                  <a:lnTo>
                    <a:pt x="2346282" y="0"/>
                  </a:lnTo>
                  <a:close/>
                </a:path>
              </a:pathLst>
            </a:custGeom>
            <a:solidFill>
              <a:srgbClr val="00B5D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35128" tIns="135129" rIns="822338" bIns="822338" numCol="1" spcCol="1270" anchor="ctr" anchorCtr="0">
              <a:noAutofit/>
            </a:bodyPr>
            <a:lstStyle/>
            <a:p>
              <a:pPr marL="0" lvl="0" indent="0" algn="ctr" defTabSz="844550">
                <a:lnSpc>
                  <a:spcPct val="90000"/>
                </a:lnSpc>
                <a:spcBef>
                  <a:spcPct val="0"/>
                </a:spcBef>
                <a:spcAft>
                  <a:spcPct val="35000"/>
                </a:spcAft>
                <a:buNone/>
              </a:pPr>
              <a:r>
                <a:rPr lang="en-CA" sz="1900" b="1"/>
                <a:t>   </a:t>
              </a:r>
              <a:r>
                <a:rPr lang="en-CA" sz="1900" b="1" kern="1200"/>
                <a:t>Community</a:t>
              </a:r>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r>
                <a:rPr lang="en-CA" sz="1900" b="1" kern="1200"/>
                <a:t> </a:t>
              </a:r>
              <a:endParaRPr lang="fr-CA" sz="1900" b="1" kern="1200"/>
            </a:p>
          </p:txBody>
        </p:sp>
        <p:sp>
          <p:nvSpPr>
            <p:cNvPr id="8" name="Freeform: Shape 7">
              <a:extLst>
                <a:ext uri="{FF2B5EF4-FFF2-40B4-BE49-F238E27FC236}">
                  <a16:creationId xmlns:a16="http://schemas.microsoft.com/office/drawing/2014/main" id="{8201E56D-E451-4DB4-80A5-56B72B89C40B}"/>
                </a:ext>
              </a:extLst>
            </p:cNvPr>
            <p:cNvSpPr/>
            <p:nvPr/>
          </p:nvSpPr>
          <p:spPr>
            <a:xfrm rot="21600000">
              <a:off x="-1627097" y="3591561"/>
              <a:ext cx="2346282" cy="2346282"/>
            </a:xfrm>
            <a:custGeom>
              <a:avLst/>
              <a:gdLst>
                <a:gd name="connsiteX0" fmla="*/ 0 w 2346282"/>
                <a:gd name="connsiteY0" fmla="*/ 2346282 h 2346282"/>
                <a:gd name="connsiteX1" fmla="*/ 2346282 w 2346282"/>
                <a:gd name="connsiteY1" fmla="*/ 0 h 2346282"/>
                <a:gd name="connsiteX2" fmla="*/ 2346282 w 2346282"/>
                <a:gd name="connsiteY2" fmla="*/ 2346282 h 2346282"/>
                <a:gd name="connsiteX3" fmla="*/ 0 w 2346282"/>
                <a:gd name="connsiteY3" fmla="*/ 2346282 h 2346282"/>
              </a:gdLst>
              <a:ahLst/>
              <a:cxnLst>
                <a:cxn ang="0">
                  <a:pos x="connsiteX0" y="connsiteY0"/>
                </a:cxn>
                <a:cxn ang="0">
                  <a:pos x="connsiteX1" y="connsiteY1"/>
                </a:cxn>
                <a:cxn ang="0">
                  <a:pos x="connsiteX2" y="connsiteY2"/>
                </a:cxn>
                <a:cxn ang="0">
                  <a:pos x="connsiteX3" y="connsiteY3"/>
                </a:cxn>
              </a:cxnLst>
              <a:rect l="l" t="t" r="r" b="b"/>
              <a:pathLst>
                <a:path w="2346282" h="2346282">
                  <a:moveTo>
                    <a:pt x="2346282" y="2346282"/>
                  </a:moveTo>
                  <a:cubicBezTo>
                    <a:pt x="1050466" y="2346282"/>
                    <a:pt x="0" y="1295816"/>
                    <a:pt x="0" y="0"/>
                  </a:cubicBezTo>
                  <a:lnTo>
                    <a:pt x="2346282" y="0"/>
                  </a:lnTo>
                  <a:lnTo>
                    <a:pt x="2346282" y="2346282"/>
                  </a:lnTo>
                  <a:close/>
                </a:path>
              </a:pathLst>
            </a:custGeom>
            <a:solidFill>
              <a:srgbClr val="CE94C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822338" tIns="135128" rIns="135128" bIns="822338" numCol="1" spcCol="1270" anchor="ctr" anchorCtr="0">
              <a:noAutofit/>
            </a:bodyPr>
            <a:lstStyle/>
            <a:p>
              <a:pPr marL="0" lvl="0" indent="0" algn="ctr" defTabSz="844550">
                <a:lnSpc>
                  <a:spcPct val="90000"/>
                </a:lnSpc>
                <a:spcBef>
                  <a:spcPct val="0"/>
                </a:spcBef>
                <a:spcAft>
                  <a:spcPct val="35000"/>
                </a:spcAft>
                <a:buNone/>
              </a:pPr>
              <a:r>
                <a:rPr lang="en-CA" sz="1900" b="1" kern="1200"/>
                <a:t>   Systems</a:t>
              </a:r>
            </a:p>
            <a:p>
              <a:pPr marL="0" lvl="0" indent="0" algn="ctr" defTabSz="844550">
                <a:lnSpc>
                  <a:spcPct val="90000"/>
                </a:lnSpc>
                <a:spcBef>
                  <a:spcPct val="0"/>
                </a:spcBef>
                <a:spcAft>
                  <a:spcPct val="35000"/>
                </a:spcAft>
                <a:buNone/>
              </a:pPr>
              <a:endParaRPr lang="en-CA" sz="1900" b="1" kern="1200"/>
            </a:p>
            <a:p>
              <a:pPr marL="0" lvl="0" indent="0" algn="ctr" defTabSz="844550">
                <a:lnSpc>
                  <a:spcPct val="90000"/>
                </a:lnSpc>
                <a:spcBef>
                  <a:spcPct val="0"/>
                </a:spcBef>
                <a:spcAft>
                  <a:spcPct val="35000"/>
                </a:spcAft>
                <a:buNone/>
              </a:pPr>
              <a:r>
                <a:rPr lang="en-CA" sz="1900" b="1" kern="1200"/>
                <a:t> </a:t>
              </a:r>
              <a:endParaRPr lang="fr-CA" sz="1900" b="1" kern="1200"/>
            </a:p>
          </p:txBody>
        </p:sp>
      </p:grpSp>
      <p:pic>
        <p:nvPicPr>
          <p:cNvPr id="9" name="Picture 8">
            <a:extLst>
              <a:ext uri="{FF2B5EF4-FFF2-40B4-BE49-F238E27FC236}">
                <a16:creationId xmlns:a16="http://schemas.microsoft.com/office/drawing/2014/main" id="{998AD7E3-D291-4138-951E-85B7380B06F4}"/>
              </a:ext>
            </a:extLst>
          </p:cNvPr>
          <p:cNvPicPr>
            <a:picLocks noChangeAspect="1"/>
          </p:cNvPicPr>
          <p:nvPr userDrawn="1"/>
        </p:nvPicPr>
        <p:blipFill>
          <a:blip r:embed="rId2"/>
          <a:stretch>
            <a:fillRect/>
          </a:stretch>
        </p:blipFill>
        <p:spPr>
          <a:xfrm>
            <a:off x="6698262" y="4771023"/>
            <a:ext cx="720000" cy="720000"/>
          </a:xfrm>
          <a:prstGeom prst="rect">
            <a:avLst/>
          </a:prstGeom>
        </p:spPr>
      </p:pic>
      <p:pic>
        <p:nvPicPr>
          <p:cNvPr id="10" name="Picture 9">
            <a:extLst>
              <a:ext uri="{FF2B5EF4-FFF2-40B4-BE49-F238E27FC236}">
                <a16:creationId xmlns:a16="http://schemas.microsoft.com/office/drawing/2014/main" id="{FAC096B2-285E-4617-8013-86DB4AD02E1F}"/>
              </a:ext>
            </a:extLst>
          </p:cNvPr>
          <p:cNvPicPr>
            <a:picLocks noChangeAspect="1"/>
          </p:cNvPicPr>
          <p:nvPr userDrawn="1"/>
        </p:nvPicPr>
        <p:blipFill>
          <a:blip r:embed="rId3"/>
          <a:stretch>
            <a:fillRect/>
          </a:stretch>
        </p:blipFill>
        <p:spPr>
          <a:xfrm>
            <a:off x="4890493" y="2551857"/>
            <a:ext cx="720000" cy="720000"/>
          </a:xfrm>
          <a:prstGeom prst="rect">
            <a:avLst/>
          </a:prstGeom>
        </p:spPr>
      </p:pic>
      <p:pic>
        <p:nvPicPr>
          <p:cNvPr id="11" name="Picture 10">
            <a:extLst>
              <a:ext uri="{FF2B5EF4-FFF2-40B4-BE49-F238E27FC236}">
                <a16:creationId xmlns:a16="http://schemas.microsoft.com/office/drawing/2014/main" id="{92E753E0-00EE-4E6D-941F-17FEFF7C4C6F}"/>
              </a:ext>
            </a:extLst>
          </p:cNvPr>
          <p:cNvPicPr>
            <a:picLocks noChangeAspect="1"/>
          </p:cNvPicPr>
          <p:nvPr userDrawn="1"/>
        </p:nvPicPr>
        <p:blipFill>
          <a:blip r:embed="rId4"/>
          <a:stretch>
            <a:fillRect/>
          </a:stretch>
        </p:blipFill>
        <p:spPr>
          <a:xfrm>
            <a:off x="6698262" y="2551857"/>
            <a:ext cx="720000" cy="720000"/>
          </a:xfrm>
          <a:prstGeom prst="rect">
            <a:avLst/>
          </a:prstGeom>
        </p:spPr>
      </p:pic>
      <p:pic>
        <p:nvPicPr>
          <p:cNvPr id="12" name="Picture 11">
            <a:extLst>
              <a:ext uri="{FF2B5EF4-FFF2-40B4-BE49-F238E27FC236}">
                <a16:creationId xmlns:a16="http://schemas.microsoft.com/office/drawing/2014/main" id="{45CE21C0-9D9D-4675-BB51-60A3EADE6B1A}"/>
              </a:ext>
            </a:extLst>
          </p:cNvPr>
          <p:cNvPicPr>
            <a:picLocks noChangeAspect="1"/>
          </p:cNvPicPr>
          <p:nvPr userDrawn="1"/>
        </p:nvPicPr>
        <p:blipFill>
          <a:blip r:embed="rId5"/>
          <a:stretch>
            <a:fillRect/>
          </a:stretch>
        </p:blipFill>
        <p:spPr>
          <a:xfrm>
            <a:off x="4890493" y="4771023"/>
            <a:ext cx="720000" cy="720000"/>
          </a:xfrm>
          <a:prstGeom prst="rect">
            <a:avLst/>
          </a:prstGeom>
        </p:spPr>
      </p:pic>
    </p:spTree>
    <p:extLst>
      <p:ext uri="{BB962C8B-B14F-4D97-AF65-F5344CB8AC3E}">
        <p14:creationId xmlns:p14="http://schemas.microsoft.com/office/powerpoint/2010/main" val="28768003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4">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9D8E525-E229-4D54-AD9E-6BC3BEC2EACE}"/>
              </a:ext>
            </a:extLst>
          </p:cNvPr>
          <p:cNvCxnSpPr>
            <a:cxnSpLocks/>
          </p:cNvCxnSpPr>
          <p:nvPr userDrawn="1"/>
        </p:nvCxnSpPr>
        <p:spPr>
          <a:xfrm>
            <a:off x="0" y="1144800"/>
            <a:ext cx="608960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2D37DE4B-2A5C-49FF-B32A-4FDFDAD8C804}"/>
              </a:ext>
            </a:extLst>
          </p:cNvPr>
          <p:cNvSpPr txBox="1">
            <a:spLocks/>
          </p:cNvSpPr>
          <p:nvPr userDrawn="1"/>
        </p:nvSpPr>
        <p:spPr>
          <a:xfrm>
            <a:off x="938439" y="460880"/>
            <a:ext cx="6869127"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rgbClr val="AC4C9D"/>
                </a:solidFill>
                <a:latin typeface="Arial" panose="020B0604020202020204" pitchFamily="34" charset="0"/>
              </a:rPr>
              <a:t>Individual Level Advocacy</a:t>
            </a:r>
            <a:endParaRPr lang="en-US" sz="3200" b="1" dirty="0">
              <a:solidFill>
                <a:srgbClr val="AC4C9D"/>
              </a:solidFill>
              <a:latin typeface="Arial" panose="020B0604020202020204" pitchFamily="34" charset="0"/>
            </a:endParaRPr>
          </a:p>
        </p:txBody>
      </p:sp>
    </p:spTree>
    <p:extLst>
      <p:ext uri="{BB962C8B-B14F-4D97-AF65-F5344CB8AC3E}">
        <p14:creationId xmlns:p14="http://schemas.microsoft.com/office/powerpoint/2010/main" val="215299839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D7D0A-4401-4850-A48A-9631695E81CF}"/>
              </a:ext>
            </a:extLst>
          </p:cNvPr>
          <p:cNvSpPr txBox="1">
            <a:spLocks/>
          </p:cNvSpPr>
          <p:nvPr userDrawn="1"/>
        </p:nvSpPr>
        <p:spPr>
          <a:xfrm>
            <a:off x="938439" y="460880"/>
            <a:ext cx="10346973"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Program Level Advocacy </a:t>
            </a:r>
            <a:endParaRPr lang="en-US" sz="3200" b="1">
              <a:solidFill>
                <a:srgbClr val="AC4C9D"/>
              </a:solidFill>
              <a:latin typeface="Arial" panose="020B0604020202020204" pitchFamily="34" charset="0"/>
            </a:endParaRPr>
          </a:p>
        </p:txBody>
      </p:sp>
      <p:cxnSp>
        <p:nvCxnSpPr>
          <p:cNvPr id="3" name="Straight Connector 2">
            <a:extLst>
              <a:ext uri="{FF2B5EF4-FFF2-40B4-BE49-F238E27FC236}">
                <a16:creationId xmlns:a16="http://schemas.microsoft.com/office/drawing/2014/main" id="{52C7E3E3-18C8-49A7-BA6C-1D55F4477CE1}"/>
              </a:ext>
            </a:extLst>
          </p:cNvPr>
          <p:cNvCxnSpPr>
            <a:cxnSpLocks/>
          </p:cNvCxnSpPr>
          <p:nvPr userDrawn="1"/>
        </p:nvCxnSpPr>
        <p:spPr>
          <a:xfrm>
            <a:off x="0" y="1144800"/>
            <a:ext cx="586853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4879676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6">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0D7639C-AC55-4160-ACBF-7F65B7346BB4}"/>
              </a:ext>
            </a:extLst>
          </p:cNvPr>
          <p:cNvCxnSpPr>
            <a:cxnSpLocks/>
          </p:cNvCxnSpPr>
          <p:nvPr userDrawn="1"/>
        </p:nvCxnSpPr>
        <p:spPr>
          <a:xfrm>
            <a:off x="0" y="1144800"/>
            <a:ext cx="645600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679BE0F0-8BF7-4082-98C0-B5AB385283B0}"/>
              </a:ext>
            </a:extLst>
          </p:cNvPr>
          <p:cNvSpPr txBox="1">
            <a:spLocks/>
          </p:cNvSpPr>
          <p:nvPr userDrawn="1"/>
        </p:nvSpPr>
        <p:spPr>
          <a:xfrm>
            <a:off x="938440" y="460880"/>
            <a:ext cx="6095406"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rgbClr val="AC4C9D"/>
                </a:solidFill>
                <a:latin typeface="Arial" panose="020B0604020202020204" pitchFamily="34" charset="0"/>
              </a:rPr>
              <a:t>Community Level Advocacy</a:t>
            </a:r>
            <a:endParaRPr lang="en-US" sz="3200" b="1" dirty="0">
              <a:solidFill>
                <a:srgbClr val="AC4C9D"/>
              </a:solidFill>
              <a:latin typeface="Arial" panose="020B0604020202020204" pitchFamily="34" charset="0"/>
            </a:endParaRPr>
          </a:p>
        </p:txBody>
      </p:sp>
    </p:spTree>
    <p:extLst>
      <p:ext uri="{BB962C8B-B14F-4D97-AF65-F5344CB8AC3E}">
        <p14:creationId xmlns:p14="http://schemas.microsoft.com/office/powerpoint/2010/main" val="27180050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7">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7EBACEDC-02B9-4395-8CD0-222FD3D55117}"/>
              </a:ext>
            </a:extLst>
          </p:cNvPr>
          <p:cNvCxnSpPr>
            <a:cxnSpLocks/>
          </p:cNvCxnSpPr>
          <p:nvPr userDrawn="1"/>
        </p:nvCxnSpPr>
        <p:spPr>
          <a:xfrm>
            <a:off x="0" y="1144800"/>
            <a:ext cx="586853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84E8F227-6920-49EC-BDDC-6220682A9F25}"/>
              </a:ext>
            </a:extLst>
          </p:cNvPr>
          <p:cNvSpPr txBox="1">
            <a:spLocks/>
          </p:cNvSpPr>
          <p:nvPr userDrawn="1"/>
        </p:nvSpPr>
        <p:spPr>
          <a:xfrm>
            <a:off x="938440" y="460880"/>
            <a:ext cx="6095406"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rgbClr val="AC4C9D"/>
                </a:solidFill>
                <a:latin typeface="Arial" panose="020B0604020202020204" pitchFamily="34" charset="0"/>
              </a:rPr>
              <a:t>Systems Level Advocacy</a:t>
            </a:r>
            <a:endParaRPr lang="en-US" sz="3200" b="1" dirty="0">
              <a:solidFill>
                <a:srgbClr val="AC4C9D"/>
              </a:solidFill>
              <a:latin typeface="Arial" panose="020B0604020202020204" pitchFamily="34" charset="0"/>
            </a:endParaRPr>
          </a:p>
        </p:txBody>
      </p:sp>
    </p:spTree>
    <p:extLst>
      <p:ext uri="{BB962C8B-B14F-4D97-AF65-F5344CB8AC3E}">
        <p14:creationId xmlns:p14="http://schemas.microsoft.com/office/powerpoint/2010/main" val="12973940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8">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E6C59A79-05D5-488E-B74A-89796F34C8D7}"/>
              </a:ext>
            </a:extLst>
          </p:cNvPr>
          <p:cNvCxnSpPr>
            <a:cxnSpLocks/>
          </p:cNvCxnSpPr>
          <p:nvPr userDrawn="1"/>
        </p:nvCxnSpPr>
        <p:spPr>
          <a:xfrm>
            <a:off x="0" y="1144800"/>
            <a:ext cx="6605516"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6D4E6EDA-EB6F-4E7F-BB16-05158B45E44D}"/>
              </a:ext>
            </a:extLst>
          </p:cNvPr>
          <p:cNvSpPr txBox="1">
            <a:spLocks/>
          </p:cNvSpPr>
          <p:nvPr userDrawn="1"/>
        </p:nvSpPr>
        <p:spPr>
          <a:xfrm>
            <a:off x="938439" y="460880"/>
            <a:ext cx="6501805"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Features of Strong Advocacy</a:t>
            </a:r>
            <a:endParaRPr lang="en-US" sz="3200" b="1">
              <a:solidFill>
                <a:srgbClr val="AC4C9D"/>
              </a:solidFill>
              <a:latin typeface="Arial" panose="020B0604020202020204" pitchFamily="34" charset="0"/>
            </a:endParaRPr>
          </a:p>
        </p:txBody>
      </p:sp>
      <p:sp>
        <p:nvSpPr>
          <p:cNvPr id="4" name="TextBox 3">
            <a:extLst>
              <a:ext uri="{FF2B5EF4-FFF2-40B4-BE49-F238E27FC236}">
                <a16:creationId xmlns:a16="http://schemas.microsoft.com/office/drawing/2014/main" id="{BD2F8882-A7AC-40FC-9FE0-78F9D25014AB}"/>
              </a:ext>
            </a:extLst>
          </p:cNvPr>
          <p:cNvSpPr txBox="1"/>
          <p:nvPr userDrawn="1"/>
        </p:nvSpPr>
        <p:spPr>
          <a:xfrm>
            <a:off x="1166510" y="3635801"/>
            <a:ext cx="2341242" cy="584775"/>
          </a:xfrm>
          <a:prstGeom prst="rect">
            <a:avLst/>
          </a:prstGeom>
          <a:noFill/>
        </p:spPr>
        <p:txBody>
          <a:bodyPr wrap="square">
            <a:spAutoFit/>
          </a:bodyPr>
          <a:lstStyle/>
          <a:p>
            <a:pPr marL="127000" lvl="0" indent="0" algn="ctr" rtl="0">
              <a:spcBef>
                <a:spcPts val="0"/>
              </a:spcBef>
              <a:spcAft>
                <a:spcPts val="0"/>
              </a:spcAft>
              <a:buSzPts val="1600"/>
              <a:buNone/>
            </a:pPr>
            <a:r>
              <a:rPr lang="en-GB" sz="1600">
                <a:solidFill>
                  <a:schemeClr val="tx1">
                    <a:lumMod val="65000"/>
                    <a:lumOff val="35000"/>
                  </a:schemeClr>
                </a:solidFill>
                <a:latin typeface="Arial" panose="020B0604020202020204" pitchFamily="34" charset="0"/>
              </a:rPr>
              <a:t>Partnering with PWLLE at all stages </a:t>
            </a:r>
          </a:p>
        </p:txBody>
      </p:sp>
      <p:sp>
        <p:nvSpPr>
          <p:cNvPr id="5" name="TextBox 4">
            <a:extLst>
              <a:ext uri="{FF2B5EF4-FFF2-40B4-BE49-F238E27FC236}">
                <a16:creationId xmlns:a16="http://schemas.microsoft.com/office/drawing/2014/main" id="{BBAD18CA-94CB-4971-852C-5C900B0323C6}"/>
              </a:ext>
            </a:extLst>
          </p:cNvPr>
          <p:cNvSpPr txBox="1"/>
          <p:nvPr userDrawn="1"/>
        </p:nvSpPr>
        <p:spPr>
          <a:xfrm>
            <a:off x="3810069" y="3635801"/>
            <a:ext cx="1932233" cy="584775"/>
          </a:xfrm>
          <a:prstGeom prst="rect">
            <a:avLst/>
          </a:prstGeom>
          <a:noFill/>
        </p:spPr>
        <p:txBody>
          <a:bodyPr wrap="square">
            <a:spAutoFit/>
          </a:bodyPr>
          <a:lstStyle/>
          <a:p>
            <a:pPr marL="127000" lvl="0" indent="0" algn="ctr" rtl="0">
              <a:spcBef>
                <a:spcPts val="0"/>
              </a:spcBef>
              <a:spcAft>
                <a:spcPts val="0"/>
              </a:spcAft>
              <a:buSzPts val="1600"/>
              <a:buNone/>
            </a:pPr>
            <a:r>
              <a:rPr lang="en-GB" sz="1600">
                <a:solidFill>
                  <a:schemeClr val="tx1">
                    <a:lumMod val="65000"/>
                    <a:lumOff val="35000"/>
                  </a:schemeClr>
                </a:solidFill>
                <a:latin typeface="Arial" panose="020B0604020202020204" pitchFamily="34" charset="0"/>
              </a:rPr>
              <a:t>Working collaboratively </a:t>
            </a:r>
          </a:p>
        </p:txBody>
      </p:sp>
      <p:sp>
        <p:nvSpPr>
          <p:cNvPr id="6" name="TextBox 5">
            <a:extLst>
              <a:ext uri="{FF2B5EF4-FFF2-40B4-BE49-F238E27FC236}">
                <a16:creationId xmlns:a16="http://schemas.microsoft.com/office/drawing/2014/main" id="{1813B5BF-17CA-46CE-9844-F56E1C68712A}"/>
              </a:ext>
            </a:extLst>
          </p:cNvPr>
          <p:cNvSpPr txBox="1"/>
          <p:nvPr userDrawn="1"/>
        </p:nvSpPr>
        <p:spPr>
          <a:xfrm>
            <a:off x="6025645" y="3635801"/>
            <a:ext cx="2123794" cy="830997"/>
          </a:xfrm>
          <a:prstGeom prst="rect">
            <a:avLst/>
          </a:prstGeom>
          <a:noFill/>
        </p:spPr>
        <p:txBody>
          <a:bodyPr wrap="square" lIns="91440" tIns="45720" rIns="91440" bIns="45720" anchor="t">
            <a:spAutoFit/>
          </a:bodyPr>
          <a:lstStyle/>
          <a:p>
            <a:pPr marL="127000" algn="ctr">
              <a:buSzPts val="1600"/>
            </a:pPr>
            <a:r>
              <a:rPr lang="en-GB" sz="1600">
                <a:solidFill>
                  <a:schemeClr val="tx1">
                    <a:lumMod val="65000"/>
                    <a:lumOff val="35000"/>
                  </a:schemeClr>
                </a:solidFill>
                <a:latin typeface="Arial" panose="020B0604020202020204" pitchFamily="34" charset="0"/>
              </a:rPr>
              <a:t>Identifying and addressing health inequities </a:t>
            </a:r>
          </a:p>
        </p:txBody>
      </p:sp>
      <p:sp>
        <p:nvSpPr>
          <p:cNvPr id="7" name="TextBox 6">
            <a:extLst>
              <a:ext uri="{FF2B5EF4-FFF2-40B4-BE49-F238E27FC236}">
                <a16:creationId xmlns:a16="http://schemas.microsoft.com/office/drawing/2014/main" id="{D75F1874-7299-4C51-A99E-F9CA4BD7918E}"/>
              </a:ext>
            </a:extLst>
          </p:cNvPr>
          <p:cNvSpPr txBox="1"/>
          <p:nvPr userDrawn="1"/>
        </p:nvSpPr>
        <p:spPr>
          <a:xfrm>
            <a:off x="8625523" y="3635801"/>
            <a:ext cx="2588748" cy="844334"/>
          </a:xfrm>
          <a:prstGeom prst="rect">
            <a:avLst/>
          </a:prstGeom>
          <a:noFill/>
        </p:spPr>
        <p:txBody>
          <a:bodyPr wrap="square" lIns="91440" tIns="45720" rIns="91440" bIns="45720" anchor="t">
            <a:spAutoFit/>
          </a:bodyPr>
          <a:lstStyle/>
          <a:p>
            <a:pPr algn="ctr">
              <a:lnSpc>
                <a:spcPts val="2000"/>
              </a:lnSpc>
              <a:spcAft>
                <a:spcPts val="600"/>
              </a:spcAft>
            </a:pPr>
            <a:r>
              <a:rPr lang="en-GB" sz="1600">
                <a:solidFill>
                  <a:schemeClr val="tx1">
                    <a:lumMod val="65000"/>
                    <a:lumOff val="35000"/>
                  </a:schemeClr>
                </a:solidFill>
                <a:latin typeface="Arial" panose="020B0604020202020204" pitchFamily="34" charset="0"/>
              </a:rPr>
              <a:t>Starting with small actions and creating momentum for sustainable change</a:t>
            </a:r>
          </a:p>
        </p:txBody>
      </p:sp>
      <p:cxnSp>
        <p:nvCxnSpPr>
          <p:cNvPr id="8" name="Straight Connector 7">
            <a:extLst>
              <a:ext uri="{FF2B5EF4-FFF2-40B4-BE49-F238E27FC236}">
                <a16:creationId xmlns:a16="http://schemas.microsoft.com/office/drawing/2014/main" id="{429FBECA-8C66-4640-85DA-76DE51C2AD27}"/>
              </a:ext>
            </a:extLst>
          </p:cNvPr>
          <p:cNvCxnSpPr>
            <a:cxnSpLocks/>
          </p:cNvCxnSpPr>
          <p:nvPr userDrawn="1"/>
        </p:nvCxnSpPr>
        <p:spPr>
          <a:xfrm>
            <a:off x="3688640" y="2754522"/>
            <a:ext cx="0" cy="1712276"/>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9" name="Graphic 8" descr="Group brainstorm">
            <a:extLst>
              <a:ext uri="{FF2B5EF4-FFF2-40B4-BE49-F238E27FC236}">
                <a16:creationId xmlns:a16="http://schemas.microsoft.com/office/drawing/2014/main" id="{B5D3F5D1-FB50-471C-A623-8D91117CB3B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368059" y="2771801"/>
            <a:ext cx="864000" cy="864000"/>
          </a:xfrm>
          <a:prstGeom prst="rect">
            <a:avLst/>
          </a:prstGeom>
        </p:spPr>
      </p:pic>
      <p:pic>
        <p:nvPicPr>
          <p:cNvPr id="10" name="Graphic 9" descr="Scales of justice">
            <a:extLst>
              <a:ext uri="{FF2B5EF4-FFF2-40B4-BE49-F238E27FC236}">
                <a16:creationId xmlns:a16="http://schemas.microsoft.com/office/drawing/2014/main" id="{66166105-20FB-4CBC-8EE4-B99AE44ABFF9}"/>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6679416" y="2771801"/>
            <a:ext cx="864000" cy="864000"/>
          </a:xfrm>
          <a:prstGeom prst="rect">
            <a:avLst/>
          </a:prstGeom>
        </p:spPr>
      </p:pic>
      <p:pic>
        <p:nvPicPr>
          <p:cNvPr id="11" name="Graphic 10" descr="Send">
            <a:extLst>
              <a:ext uri="{FF2B5EF4-FFF2-40B4-BE49-F238E27FC236}">
                <a16:creationId xmlns:a16="http://schemas.microsoft.com/office/drawing/2014/main" id="{EC4E7889-D977-48C2-A9E7-4214F3BABDD9}"/>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9511771" y="2771801"/>
            <a:ext cx="864000" cy="864000"/>
          </a:xfrm>
          <a:prstGeom prst="rect">
            <a:avLst/>
          </a:prstGeom>
        </p:spPr>
      </p:pic>
      <p:pic>
        <p:nvPicPr>
          <p:cNvPr id="12" name="Graphic 11" descr="Puzzle pieces">
            <a:extLst>
              <a:ext uri="{FF2B5EF4-FFF2-40B4-BE49-F238E27FC236}">
                <a16:creationId xmlns:a16="http://schemas.microsoft.com/office/drawing/2014/main" id="{D5B3311F-2401-4F6F-8C94-F45F7D9596BF}"/>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1929005" y="2771801"/>
            <a:ext cx="864000" cy="864000"/>
          </a:xfrm>
          <a:prstGeom prst="rect">
            <a:avLst/>
          </a:prstGeom>
        </p:spPr>
      </p:pic>
      <p:cxnSp>
        <p:nvCxnSpPr>
          <p:cNvPr id="13" name="Straight Connector 12">
            <a:extLst>
              <a:ext uri="{FF2B5EF4-FFF2-40B4-BE49-F238E27FC236}">
                <a16:creationId xmlns:a16="http://schemas.microsoft.com/office/drawing/2014/main" id="{35FA643D-E136-46E6-B887-3619F53C2ADC}"/>
              </a:ext>
            </a:extLst>
          </p:cNvPr>
          <p:cNvCxnSpPr>
            <a:cxnSpLocks/>
          </p:cNvCxnSpPr>
          <p:nvPr userDrawn="1"/>
        </p:nvCxnSpPr>
        <p:spPr>
          <a:xfrm>
            <a:off x="5922503" y="2754522"/>
            <a:ext cx="0" cy="1712276"/>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883A5690-C7E6-4F7C-BAD8-2577E92604F6}"/>
              </a:ext>
            </a:extLst>
          </p:cNvPr>
          <p:cNvCxnSpPr>
            <a:cxnSpLocks/>
          </p:cNvCxnSpPr>
          <p:nvPr userDrawn="1"/>
        </p:nvCxnSpPr>
        <p:spPr>
          <a:xfrm>
            <a:off x="8352882" y="2754522"/>
            <a:ext cx="0" cy="1712276"/>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8688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9579A012-945E-4B75-913C-3D5D8573FCE0}"/>
              </a:ext>
            </a:extLst>
          </p:cNvPr>
          <p:cNvSpPr txBox="1">
            <a:spLocks/>
          </p:cNvSpPr>
          <p:nvPr userDrawn="1"/>
        </p:nvSpPr>
        <p:spPr>
          <a:xfrm>
            <a:off x="952400" y="460880"/>
            <a:ext cx="4920047"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Workshop Materials</a:t>
            </a:r>
            <a:endParaRPr lang="en-US" sz="3200" b="1">
              <a:solidFill>
                <a:srgbClr val="AC4C9D"/>
              </a:solidFill>
              <a:latin typeface="Arial" panose="020B0604020202020204" pitchFamily="34" charset="0"/>
            </a:endParaRPr>
          </a:p>
        </p:txBody>
      </p:sp>
      <p:sp>
        <p:nvSpPr>
          <p:cNvPr id="9" name="Google Shape;98;p15">
            <a:extLst>
              <a:ext uri="{FF2B5EF4-FFF2-40B4-BE49-F238E27FC236}">
                <a16:creationId xmlns:a16="http://schemas.microsoft.com/office/drawing/2014/main" id="{3F4ECD53-E22F-4D80-A6F3-7C816FD5CFF4}"/>
              </a:ext>
            </a:extLst>
          </p:cNvPr>
          <p:cNvSpPr txBox="1">
            <a:spLocks/>
          </p:cNvSpPr>
          <p:nvPr userDrawn="1"/>
        </p:nvSpPr>
        <p:spPr>
          <a:xfrm>
            <a:off x="4452617" y="2518263"/>
            <a:ext cx="6520065" cy="2639859"/>
          </a:xfrm>
          <a:prstGeom prst="rect">
            <a:avLst/>
          </a:prstGeom>
        </p:spPr>
        <p:txBody>
          <a:bodyPr spcFirstLastPara="1" vert="horz" wrap="square" lIns="91425" tIns="91425" rIns="91425" bIns="91425" rtlCol="0" anchor="t" anchorCtr="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7000" lvl="0" indent="0" rtl="0">
              <a:lnSpc>
                <a:spcPct val="100000"/>
              </a:lnSpc>
              <a:spcBef>
                <a:spcPts val="0"/>
              </a:spcBef>
              <a:spcAft>
                <a:spcPts val="0"/>
              </a:spcAft>
              <a:buSzPts val="1600"/>
              <a:buNone/>
            </a:pPr>
            <a:r>
              <a:rPr lang="en-GB" sz="2400" b="1">
                <a:solidFill>
                  <a:schemeClr val="tx1">
                    <a:lumMod val="65000"/>
                    <a:lumOff val="35000"/>
                  </a:schemeClr>
                </a:solidFill>
                <a:latin typeface="Arial" panose="020B0604020202020204" pitchFamily="34" charset="0"/>
              </a:rPr>
              <a:t>Participant workbook</a:t>
            </a:r>
            <a:endParaRPr lang="en-US" sz="2400" b="1">
              <a:solidFill>
                <a:schemeClr val="tx1">
                  <a:lumMod val="65000"/>
                  <a:lumOff val="35000"/>
                </a:schemeClr>
              </a:solidFill>
              <a:latin typeface="Arial" panose="020B0604020202020204" pitchFamily="34" charset="0"/>
            </a:endParaRPr>
          </a:p>
          <a:p>
            <a:pPr marL="127000" indent="0">
              <a:lnSpc>
                <a:spcPct val="100000"/>
              </a:lnSpc>
              <a:spcBef>
                <a:spcPts val="0"/>
              </a:spcBef>
              <a:buSzPts val="1600"/>
              <a:buNone/>
            </a:pPr>
            <a:endParaRPr lang="en-GB" sz="1400">
              <a:solidFill>
                <a:schemeClr val="tx1">
                  <a:lumMod val="65000"/>
                  <a:lumOff val="35000"/>
                </a:schemeClr>
              </a:solidFill>
              <a:latin typeface="Arial" panose="020B0604020202020204" pitchFamily="34" charset="0"/>
            </a:endParaRPr>
          </a:p>
          <a:p>
            <a:pPr marL="469900" indent="-342900">
              <a:lnSpc>
                <a:spcPct val="100000"/>
              </a:lnSpc>
              <a:spcBef>
                <a:spcPts val="0"/>
              </a:spcBef>
              <a:buSzPts val="1600"/>
            </a:pPr>
            <a:r>
              <a:rPr lang="en-GB" sz="1800">
                <a:solidFill>
                  <a:schemeClr val="tx1">
                    <a:lumMod val="65000"/>
                    <a:lumOff val="35000"/>
                  </a:schemeClr>
                </a:solidFill>
                <a:latin typeface="Arial" panose="020B0604020202020204" pitchFamily="34" charset="0"/>
              </a:rPr>
              <a:t>Overview of content</a:t>
            </a:r>
            <a:br>
              <a:rPr lang="en-GB" sz="1800">
                <a:solidFill>
                  <a:schemeClr val="tx1">
                    <a:lumMod val="65000"/>
                    <a:lumOff val="35000"/>
                  </a:schemeClr>
                </a:solidFill>
                <a:latin typeface="Arial" panose="020B0604020202020204" pitchFamily="34" charset="0"/>
              </a:rPr>
            </a:br>
            <a:endParaRPr lang="en-GB" sz="1800">
              <a:solidFill>
                <a:schemeClr val="tx1">
                  <a:lumMod val="65000"/>
                  <a:lumOff val="35000"/>
                </a:schemeClr>
              </a:solidFill>
              <a:latin typeface="Arial" panose="020B0604020202020204" pitchFamily="34" charset="0"/>
            </a:endParaRPr>
          </a:p>
          <a:p>
            <a:pPr marL="469900" indent="-342900">
              <a:lnSpc>
                <a:spcPct val="100000"/>
              </a:lnSpc>
              <a:spcBef>
                <a:spcPts val="0"/>
              </a:spcBef>
              <a:buSzPts val="1600"/>
            </a:pPr>
            <a:r>
              <a:rPr lang="en-GB" sz="1800">
                <a:solidFill>
                  <a:schemeClr val="tx1">
                    <a:lumMod val="65000"/>
                    <a:lumOff val="35000"/>
                  </a:schemeClr>
                </a:solidFill>
                <a:latin typeface="Arial" panose="020B0604020202020204" pitchFamily="34" charset="0"/>
              </a:rPr>
              <a:t>Space for notes and activities </a:t>
            </a:r>
            <a:br>
              <a:rPr lang="en-GB" sz="1800">
                <a:solidFill>
                  <a:schemeClr val="tx1">
                    <a:lumMod val="65000"/>
                    <a:lumOff val="35000"/>
                  </a:schemeClr>
                </a:solidFill>
                <a:latin typeface="Arial" panose="020B0604020202020204" pitchFamily="34" charset="0"/>
              </a:rPr>
            </a:br>
            <a:endParaRPr lang="en-GB" sz="1800">
              <a:solidFill>
                <a:schemeClr val="tx1">
                  <a:lumMod val="65000"/>
                  <a:lumOff val="35000"/>
                </a:schemeClr>
              </a:solidFill>
              <a:latin typeface="Arial" panose="020B0604020202020204" pitchFamily="34" charset="0"/>
            </a:endParaRPr>
          </a:p>
          <a:p>
            <a:pPr marL="469900" indent="-342900">
              <a:lnSpc>
                <a:spcPct val="100000"/>
              </a:lnSpc>
              <a:spcBef>
                <a:spcPts val="0"/>
              </a:spcBef>
              <a:buSzPts val="1600"/>
            </a:pPr>
            <a:r>
              <a:rPr lang="en-GB" sz="1800">
                <a:solidFill>
                  <a:schemeClr val="tx1">
                    <a:lumMod val="65000"/>
                    <a:lumOff val="35000"/>
                  </a:schemeClr>
                </a:solidFill>
                <a:latin typeface="Arial" panose="020B0604020202020204" pitchFamily="34" charset="0"/>
              </a:rPr>
              <a:t>Glossary of terms</a:t>
            </a:r>
          </a:p>
          <a:p>
            <a:pPr marL="469900" indent="-342900">
              <a:lnSpc>
                <a:spcPct val="100000"/>
              </a:lnSpc>
              <a:spcBef>
                <a:spcPts val="0"/>
              </a:spcBef>
              <a:buSzPts val="1600"/>
            </a:pPr>
            <a:endParaRPr lang="en-GB" sz="1800">
              <a:solidFill>
                <a:schemeClr val="tx1">
                  <a:lumMod val="65000"/>
                  <a:lumOff val="35000"/>
                </a:schemeClr>
              </a:solidFill>
              <a:latin typeface="Arial" panose="020B0604020202020204" pitchFamily="34" charset="0"/>
            </a:endParaRPr>
          </a:p>
          <a:p>
            <a:pPr marL="469900" indent="-342900">
              <a:lnSpc>
                <a:spcPct val="100000"/>
              </a:lnSpc>
              <a:spcBef>
                <a:spcPts val="0"/>
              </a:spcBef>
              <a:buSzPts val="1600"/>
            </a:pPr>
            <a:r>
              <a:rPr lang="en-GB" sz="1800">
                <a:solidFill>
                  <a:schemeClr val="tx1">
                    <a:lumMod val="65000"/>
                    <a:lumOff val="35000"/>
                  </a:schemeClr>
                </a:solidFill>
                <a:latin typeface="Arial" panose="020B0604020202020204" pitchFamily="34" charset="0"/>
              </a:rPr>
              <a:t>Links to tools referenced during the workshop </a:t>
            </a:r>
          </a:p>
        </p:txBody>
      </p:sp>
      <p:cxnSp>
        <p:nvCxnSpPr>
          <p:cNvPr id="10" name="Straight Connector 9">
            <a:extLst>
              <a:ext uri="{FF2B5EF4-FFF2-40B4-BE49-F238E27FC236}">
                <a16:creationId xmlns:a16="http://schemas.microsoft.com/office/drawing/2014/main" id="{56477AFE-7D8C-4BD9-B973-72BFED2451AD}"/>
              </a:ext>
            </a:extLst>
          </p:cNvPr>
          <p:cNvCxnSpPr>
            <a:cxnSpLocks/>
          </p:cNvCxnSpPr>
          <p:nvPr userDrawn="1"/>
        </p:nvCxnSpPr>
        <p:spPr>
          <a:xfrm>
            <a:off x="0" y="1144800"/>
            <a:ext cx="487680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AA157299-D158-45E4-8033-D89E281F1787}"/>
              </a:ext>
            </a:extLst>
          </p:cNvPr>
          <p:cNvPicPr>
            <a:picLocks noChangeAspect="1"/>
          </p:cNvPicPr>
          <p:nvPr userDrawn="1"/>
        </p:nvPicPr>
        <p:blipFill rotWithShape="1">
          <a:blip r:embed="rId2"/>
          <a:srcRect t="2302" r="1311"/>
          <a:stretch/>
        </p:blipFill>
        <p:spPr>
          <a:xfrm>
            <a:off x="1562219" y="2081093"/>
            <a:ext cx="2657430" cy="340647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0494259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49">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82E1477B-504C-498A-8042-0C20A1613F4A}"/>
              </a:ext>
            </a:extLst>
          </p:cNvPr>
          <p:cNvCxnSpPr>
            <a:cxnSpLocks/>
          </p:cNvCxnSpPr>
          <p:nvPr userDrawn="1"/>
        </p:nvCxnSpPr>
        <p:spPr>
          <a:xfrm>
            <a:off x="0" y="1144800"/>
            <a:ext cx="7861110"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BC9B3426-7475-4177-9133-B6735B2B421D}"/>
              </a:ext>
            </a:extLst>
          </p:cNvPr>
          <p:cNvSpPr txBox="1">
            <a:spLocks/>
          </p:cNvSpPr>
          <p:nvPr userDrawn="1"/>
        </p:nvSpPr>
        <p:spPr>
          <a:xfrm>
            <a:off x="938439" y="460880"/>
            <a:ext cx="10894051"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Tips for Challenging Conversations</a:t>
            </a:r>
            <a:endParaRPr lang="en-US" sz="3200" b="1">
              <a:solidFill>
                <a:srgbClr val="AC4C9D"/>
              </a:solidFill>
              <a:latin typeface="Arial" panose="020B0604020202020204" pitchFamily="34" charset="0"/>
            </a:endParaRPr>
          </a:p>
        </p:txBody>
      </p:sp>
      <p:grpSp>
        <p:nvGrpSpPr>
          <p:cNvPr id="4" name="Group 3">
            <a:extLst>
              <a:ext uri="{FF2B5EF4-FFF2-40B4-BE49-F238E27FC236}">
                <a16:creationId xmlns:a16="http://schemas.microsoft.com/office/drawing/2014/main" id="{5D150AD0-A038-40C7-A81A-BCC08B5C369B}"/>
              </a:ext>
            </a:extLst>
          </p:cNvPr>
          <p:cNvGrpSpPr/>
          <p:nvPr userDrawn="1"/>
        </p:nvGrpSpPr>
        <p:grpSpPr>
          <a:xfrm>
            <a:off x="1373647" y="1674717"/>
            <a:ext cx="4336483" cy="1234841"/>
            <a:chOff x="1182579" y="1647422"/>
            <a:chExt cx="4336483" cy="1234841"/>
          </a:xfrm>
        </p:grpSpPr>
        <p:sp>
          <p:nvSpPr>
            <p:cNvPr id="5" name="TextBox 4">
              <a:extLst>
                <a:ext uri="{FF2B5EF4-FFF2-40B4-BE49-F238E27FC236}">
                  <a16:creationId xmlns:a16="http://schemas.microsoft.com/office/drawing/2014/main" id="{321AF9F7-5C9E-4AD9-A532-16F9AD76355B}"/>
                </a:ext>
              </a:extLst>
            </p:cNvPr>
            <p:cNvSpPr txBox="1"/>
            <p:nvPr/>
          </p:nvSpPr>
          <p:spPr>
            <a:xfrm>
              <a:off x="1358436" y="2095565"/>
              <a:ext cx="3984769" cy="338554"/>
            </a:xfrm>
            <a:prstGeom prst="rect">
              <a:avLst/>
            </a:prstGeom>
            <a:noFill/>
          </p:spPr>
          <p:txBody>
            <a:bodyPr wrap="square" lIns="91440" tIns="45720" rIns="91440" bIns="45720" anchor="t">
              <a:spAutoFit/>
            </a:bodyPr>
            <a:lstStyle/>
            <a:p>
              <a:pPr marL="152400" algn="ctr">
                <a:spcBef>
                  <a:spcPts val="1200"/>
                </a:spcBef>
                <a:buClr>
                  <a:schemeClr val="tx1">
                    <a:lumMod val="65000"/>
                    <a:lumOff val="35000"/>
                  </a:schemeClr>
                </a:buClr>
                <a:buSzPts val="1200"/>
              </a:pPr>
              <a:r>
                <a:rPr lang="en-GB" sz="1600" b="1">
                  <a:solidFill>
                    <a:schemeClr val="tx1">
                      <a:lumMod val="65000"/>
                      <a:lumOff val="35000"/>
                    </a:schemeClr>
                  </a:solidFill>
                  <a:latin typeface="Arial" panose="020B0604020202020204" pitchFamily="34" charset="0"/>
                  <a:ea typeface="Arial"/>
                  <a:cs typeface="Arial"/>
                  <a:sym typeface="Arial"/>
                </a:rPr>
                <a:t>Focus on the impact over intent</a:t>
              </a:r>
            </a:p>
          </p:txBody>
        </p:sp>
        <p:sp>
          <p:nvSpPr>
            <p:cNvPr id="6" name="Rectangle: Rounded Corners 2">
              <a:extLst>
                <a:ext uri="{FF2B5EF4-FFF2-40B4-BE49-F238E27FC236}">
                  <a16:creationId xmlns:a16="http://schemas.microsoft.com/office/drawing/2014/main" id="{7C126066-B870-4437-904D-C788BD3CFEB8}"/>
                </a:ext>
              </a:extLst>
            </p:cNvPr>
            <p:cNvSpPr/>
            <p:nvPr/>
          </p:nvSpPr>
          <p:spPr>
            <a:xfrm>
              <a:off x="1182579" y="1647422"/>
              <a:ext cx="4336483" cy="1234841"/>
            </a:xfrm>
            <a:prstGeom prst="rect">
              <a:avLst/>
            </a:prstGeom>
            <a:noFill/>
            <a:ln w="9525">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noFill/>
              </a:endParaRPr>
            </a:p>
          </p:txBody>
        </p:sp>
      </p:grpSp>
      <p:grpSp>
        <p:nvGrpSpPr>
          <p:cNvPr id="7" name="Group 6">
            <a:extLst>
              <a:ext uri="{FF2B5EF4-FFF2-40B4-BE49-F238E27FC236}">
                <a16:creationId xmlns:a16="http://schemas.microsoft.com/office/drawing/2014/main" id="{5CAB1754-3CEA-4FFD-9AAA-106632AF0533}"/>
              </a:ext>
            </a:extLst>
          </p:cNvPr>
          <p:cNvGrpSpPr/>
          <p:nvPr userDrawn="1"/>
        </p:nvGrpSpPr>
        <p:grpSpPr>
          <a:xfrm>
            <a:off x="1349346" y="3209819"/>
            <a:ext cx="4341905" cy="1234841"/>
            <a:chOff x="1088517" y="3031239"/>
            <a:chExt cx="4019176" cy="1234841"/>
          </a:xfrm>
        </p:grpSpPr>
        <p:sp>
          <p:nvSpPr>
            <p:cNvPr id="8" name="Rectangle: Rounded Corners 12">
              <a:extLst>
                <a:ext uri="{FF2B5EF4-FFF2-40B4-BE49-F238E27FC236}">
                  <a16:creationId xmlns:a16="http://schemas.microsoft.com/office/drawing/2014/main" id="{DF730902-2384-42E1-AC1A-DE71CFA56103}"/>
                </a:ext>
              </a:extLst>
            </p:cNvPr>
            <p:cNvSpPr/>
            <p:nvPr/>
          </p:nvSpPr>
          <p:spPr>
            <a:xfrm>
              <a:off x="1094147" y="3031239"/>
              <a:ext cx="4007917" cy="1234841"/>
            </a:xfrm>
            <a:prstGeom prst="rect">
              <a:avLst/>
            </a:prstGeom>
            <a:noFill/>
            <a:ln w="9525">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noFill/>
              </a:endParaRPr>
            </a:p>
          </p:txBody>
        </p:sp>
        <p:sp>
          <p:nvSpPr>
            <p:cNvPr id="9" name="TextBox 8">
              <a:extLst>
                <a:ext uri="{FF2B5EF4-FFF2-40B4-BE49-F238E27FC236}">
                  <a16:creationId xmlns:a16="http://schemas.microsoft.com/office/drawing/2014/main" id="{02F34225-FA85-4C56-BA33-9698090634AC}"/>
                </a:ext>
              </a:extLst>
            </p:cNvPr>
            <p:cNvSpPr txBox="1"/>
            <p:nvPr/>
          </p:nvSpPr>
          <p:spPr>
            <a:xfrm>
              <a:off x="1088517" y="3479382"/>
              <a:ext cx="4019176" cy="338554"/>
            </a:xfrm>
            <a:prstGeom prst="rect">
              <a:avLst/>
            </a:prstGeom>
            <a:noFill/>
          </p:spPr>
          <p:txBody>
            <a:bodyPr wrap="square" lIns="91440" tIns="45720" rIns="91440" bIns="45720" anchor="t">
              <a:spAutoFit/>
            </a:bodyPr>
            <a:lstStyle/>
            <a:p>
              <a:pPr marL="152400" algn="ctr">
                <a:buClr>
                  <a:schemeClr val="tx1">
                    <a:lumMod val="65000"/>
                    <a:lumOff val="35000"/>
                  </a:schemeClr>
                </a:buClr>
                <a:buSzPts val="1200"/>
              </a:pPr>
              <a:r>
                <a:rPr lang="en-GB" sz="1600" b="1">
                  <a:solidFill>
                    <a:schemeClr val="tx1">
                      <a:lumMod val="65000"/>
                      <a:lumOff val="35000"/>
                    </a:schemeClr>
                  </a:solidFill>
                  <a:latin typeface="Arial" panose="020B0604020202020204" pitchFamily="34" charset="0"/>
                  <a:ea typeface="Arial"/>
                  <a:cs typeface="Arial"/>
                  <a:sym typeface="Arial"/>
                </a:rPr>
                <a:t>Look for areas of common ground</a:t>
              </a:r>
            </a:p>
          </p:txBody>
        </p:sp>
      </p:grpSp>
      <p:grpSp>
        <p:nvGrpSpPr>
          <p:cNvPr id="10" name="Group 9">
            <a:extLst>
              <a:ext uri="{FF2B5EF4-FFF2-40B4-BE49-F238E27FC236}">
                <a16:creationId xmlns:a16="http://schemas.microsoft.com/office/drawing/2014/main" id="{F19F551D-C054-4206-A52B-1344021A15BD}"/>
              </a:ext>
            </a:extLst>
          </p:cNvPr>
          <p:cNvGrpSpPr/>
          <p:nvPr userDrawn="1"/>
        </p:nvGrpSpPr>
        <p:grpSpPr>
          <a:xfrm>
            <a:off x="6506219" y="1674717"/>
            <a:ext cx="4336483" cy="1234841"/>
            <a:chOff x="6315151" y="1647422"/>
            <a:chExt cx="4336483" cy="1234841"/>
          </a:xfrm>
        </p:grpSpPr>
        <p:sp>
          <p:nvSpPr>
            <p:cNvPr id="11" name="TextBox 10">
              <a:extLst>
                <a:ext uri="{FF2B5EF4-FFF2-40B4-BE49-F238E27FC236}">
                  <a16:creationId xmlns:a16="http://schemas.microsoft.com/office/drawing/2014/main" id="{496D8C31-6F21-4C09-8157-4BAAFC7B73F0}"/>
                </a:ext>
              </a:extLst>
            </p:cNvPr>
            <p:cNvSpPr txBox="1"/>
            <p:nvPr/>
          </p:nvSpPr>
          <p:spPr>
            <a:xfrm>
              <a:off x="6506565" y="1972455"/>
              <a:ext cx="3953654" cy="584775"/>
            </a:xfrm>
            <a:prstGeom prst="rect">
              <a:avLst/>
            </a:prstGeom>
            <a:noFill/>
          </p:spPr>
          <p:txBody>
            <a:bodyPr wrap="square">
              <a:spAutoFit/>
            </a:bodyPr>
            <a:lstStyle/>
            <a:p>
              <a:pPr marL="152400" lvl="0" algn="ctr" rtl="0">
                <a:spcBef>
                  <a:spcPts val="0"/>
                </a:spcBef>
                <a:spcAft>
                  <a:spcPts val="0"/>
                </a:spcAft>
                <a:buClr>
                  <a:schemeClr val="tx1">
                    <a:lumMod val="65000"/>
                    <a:lumOff val="35000"/>
                  </a:schemeClr>
                </a:buClr>
                <a:buSzPts val="1200"/>
              </a:pPr>
              <a:r>
                <a:rPr lang="en-GB" sz="1600" b="1">
                  <a:solidFill>
                    <a:schemeClr val="tx1">
                      <a:lumMod val="65000"/>
                      <a:lumOff val="35000"/>
                    </a:schemeClr>
                  </a:solidFill>
                  <a:latin typeface="Arial" panose="020B0604020202020204" pitchFamily="34" charset="0"/>
                  <a:ea typeface="Arial"/>
                  <a:cs typeface="Arial"/>
                  <a:sym typeface="Arial"/>
                </a:rPr>
                <a:t>Use neutral, non-judgemental language</a:t>
              </a:r>
            </a:p>
          </p:txBody>
        </p:sp>
        <p:sp>
          <p:nvSpPr>
            <p:cNvPr id="12" name="Rectangle: Rounded Corners 18">
              <a:extLst>
                <a:ext uri="{FF2B5EF4-FFF2-40B4-BE49-F238E27FC236}">
                  <a16:creationId xmlns:a16="http://schemas.microsoft.com/office/drawing/2014/main" id="{19196B7A-2A31-46E8-B6DC-E0E4E6B551AD}"/>
                </a:ext>
              </a:extLst>
            </p:cNvPr>
            <p:cNvSpPr/>
            <p:nvPr/>
          </p:nvSpPr>
          <p:spPr>
            <a:xfrm>
              <a:off x="6315151" y="1647422"/>
              <a:ext cx="4336483" cy="1234841"/>
            </a:xfrm>
            <a:prstGeom prst="rect">
              <a:avLst/>
            </a:prstGeom>
            <a:noFill/>
            <a:ln w="9525">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noFill/>
              </a:endParaRPr>
            </a:p>
          </p:txBody>
        </p:sp>
      </p:grpSp>
      <p:grpSp>
        <p:nvGrpSpPr>
          <p:cNvPr id="13" name="Group 12">
            <a:extLst>
              <a:ext uri="{FF2B5EF4-FFF2-40B4-BE49-F238E27FC236}">
                <a16:creationId xmlns:a16="http://schemas.microsoft.com/office/drawing/2014/main" id="{9A67AC12-3DD9-437D-816B-1011986D2447}"/>
              </a:ext>
            </a:extLst>
          </p:cNvPr>
          <p:cNvGrpSpPr/>
          <p:nvPr userDrawn="1"/>
        </p:nvGrpSpPr>
        <p:grpSpPr>
          <a:xfrm>
            <a:off x="6506219" y="3209819"/>
            <a:ext cx="4341906" cy="1234841"/>
            <a:chOff x="5568576" y="3031239"/>
            <a:chExt cx="4341906" cy="1234841"/>
          </a:xfrm>
        </p:grpSpPr>
        <p:sp>
          <p:nvSpPr>
            <p:cNvPr id="14" name="TextBox 13">
              <a:extLst>
                <a:ext uri="{FF2B5EF4-FFF2-40B4-BE49-F238E27FC236}">
                  <a16:creationId xmlns:a16="http://schemas.microsoft.com/office/drawing/2014/main" id="{DCD2BCD8-7275-4012-82D2-47623D887E6E}"/>
                </a:ext>
              </a:extLst>
            </p:cNvPr>
            <p:cNvSpPr txBox="1"/>
            <p:nvPr/>
          </p:nvSpPr>
          <p:spPr>
            <a:xfrm>
              <a:off x="5727674" y="3233161"/>
              <a:ext cx="4023711" cy="830997"/>
            </a:xfrm>
            <a:prstGeom prst="rect">
              <a:avLst/>
            </a:prstGeom>
            <a:noFill/>
          </p:spPr>
          <p:txBody>
            <a:bodyPr wrap="square" lIns="91440" tIns="45720" rIns="91440" bIns="45720" anchor="t">
              <a:spAutoFit/>
            </a:bodyPr>
            <a:lstStyle/>
            <a:p>
              <a:pPr marL="152400" algn="ctr">
                <a:buClr>
                  <a:schemeClr val="tx1">
                    <a:lumMod val="65000"/>
                    <a:lumOff val="35000"/>
                  </a:schemeClr>
                </a:buClr>
                <a:buSzPts val="1200"/>
              </a:pPr>
              <a:r>
                <a:rPr lang="en-GB" sz="1600" b="1">
                  <a:solidFill>
                    <a:schemeClr val="tx1">
                      <a:lumMod val="65000"/>
                      <a:lumOff val="35000"/>
                    </a:schemeClr>
                  </a:solidFill>
                  <a:latin typeface="Arial" panose="020B0604020202020204" pitchFamily="34" charset="0"/>
                  <a:ea typeface="Arial"/>
                  <a:cs typeface="Arial"/>
                  <a:sym typeface="Arial"/>
                </a:rPr>
                <a:t>Explain the importance of listening to and incorporating feedback from those accessing services </a:t>
              </a:r>
            </a:p>
          </p:txBody>
        </p:sp>
        <p:sp>
          <p:nvSpPr>
            <p:cNvPr id="15" name="Rectangle: Rounded Corners 19">
              <a:extLst>
                <a:ext uri="{FF2B5EF4-FFF2-40B4-BE49-F238E27FC236}">
                  <a16:creationId xmlns:a16="http://schemas.microsoft.com/office/drawing/2014/main" id="{836C8696-EE7E-44B6-83A7-CAFA1872F43B}"/>
                </a:ext>
              </a:extLst>
            </p:cNvPr>
            <p:cNvSpPr/>
            <p:nvPr/>
          </p:nvSpPr>
          <p:spPr>
            <a:xfrm>
              <a:off x="5568576" y="3031239"/>
              <a:ext cx="4341906" cy="1234841"/>
            </a:xfrm>
            <a:prstGeom prst="rect">
              <a:avLst/>
            </a:prstGeom>
            <a:noFill/>
            <a:ln w="9525">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noFill/>
              </a:endParaRPr>
            </a:p>
          </p:txBody>
        </p:sp>
      </p:grpSp>
      <p:grpSp>
        <p:nvGrpSpPr>
          <p:cNvPr id="16" name="Group 15">
            <a:extLst>
              <a:ext uri="{FF2B5EF4-FFF2-40B4-BE49-F238E27FC236}">
                <a16:creationId xmlns:a16="http://schemas.microsoft.com/office/drawing/2014/main" id="{E4AA3511-6A8F-4E2B-B4DF-308A337806EB}"/>
              </a:ext>
            </a:extLst>
          </p:cNvPr>
          <p:cNvGrpSpPr/>
          <p:nvPr userDrawn="1"/>
        </p:nvGrpSpPr>
        <p:grpSpPr>
          <a:xfrm>
            <a:off x="1353462" y="4744921"/>
            <a:ext cx="4337789" cy="1234841"/>
            <a:chOff x="1075418" y="4798968"/>
            <a:chExt cx="4026646" cy="1234841"/>
          </a:xfrm>
        </p:grpSpPr>
        <p:sp>
          <p:nvSpPr>
            <p:cNvPr id="17" name="Rectangle: Rounded Corners 20">
              <a:extLst>
                <a:ext uri="{FF2B5EF4-FFF2-40B4-BE49-F238E27FC236}">
                  <a16:creationId xmlns:a16="http://schemas.microsoft.com/office/drawing/2014/main" id="{C884B774-67BD-4B38-B0A4-3EC046B202A4}"/>
                </a:ext>
              </a:extLst>
            </p:cNvPr>
            <p:cNvSpPr/>
            <p:nvPr/>
          </p:nvSpPr>
          <p:spPr>
            <a:xfrm>
              <a:off x="1094147" y="4798968"/>
              <a:ext cx="4007917" cy="1234841"/>
            </a:xfrm>
            <a:prstGeom prst="rect">
              <a:avLst/>
            </a:prstGeom>
            <a:noFill/>
            <a:ln w="9525">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noFill/>
              </a:endParaRPr>
            </a:p>
          </p:txBody>
        </p:sp>
        <p:sp>
          <p:nvSpPr>
            <p:cNvPr id="18" name="TextBox 17">
              <a:extLst>
                <a:ext uri="{FF2B5EF4-FFF2-40B4-BE49-F238E27FC236}">
                  <a16:creationId xmlns:a16="http://schemas.microsoft.com/office/drawing/2014/main" id="{25E54B6D-80F7-46F3-B6A0-C251EE951D99}"/>
                </a:ext>
              </a:extLst>
            </p:cNvPr>
            <p:cNvSpPr txBox="1"/>
            <p:nvPr/>
          </p:nvSpPr>
          <p:spPr>
            <a:xfrm>
              <a:off x="1075418" y="5256298"/>
              <a:ext cx="4019176" cy="338554"/>
            </a:xfrm>
            <a:prstGeom prst="rect">
              <a:avLst/>
            </a:prstGeom>
            <a:noFill/>
          </p:spPr>
          <p:txBody>
            <a:bodyPr wrap="square" lIns="91440" tIns="45720" rIns="91440" bIns="45720" anchor="t">
              <a:spAutoFit/>
            </a:bodyPr>
            <a:lstStyle/>
            <a:p>
              <a:pPr marL="152400" algn="ctr">
                <a:buClr>
                  <a:schemeClr val="tx1">
                    <a:lumMod val="65000"/>
                    <a:lumOff val="35000"/>
                  </a:schemeClr>
                </a:buClr>
                <a:buSzPts val="1200"/>
              </a:pPr>
              <a:r>
                <a:rPr lang="en-GB" sz="1600" b="1">
                  <a:solidFill>
                    <a:schemeClr val="tx1">
                      <a:lumMod val="65000"/>
                      <a:lumOff val="35000"/>
                    </a:schemeClr>
                  </a:solidFill>
                  <a:latin typeface="Arial" panose="020B0604020202020204" pitchFamily="34" charset="0"/>
                  <a:ea typeface="Arial"/>
                  <a:cs typeface="Arial"/>
                  <a:sym typeface="Arial"/>
                </a:rPr>
                <a:t>Raise concerns collectively</a:t>
              </a:r>
              <a:endParaRPr lang="en-GB" sz="1600" b="1">
                <a:solidFill>
                  <a:schemeClr val="tx1">
                    <a:lumMod val="65000"/>
                    <a:lumOff val="35000"/>
                  </a:schemeClr>
                </a:solidFill>
                <a:latin typeface="Arial" panose="020B0604020202020204" pitchFamily="34" charset="0"/>
                <a:cs typeface="Arial"/>
              </a:endParaRPr>
            </a:p>
          </p:txBody>
        </p:sp>
      </p:grpSp>
      <p:grpSp>
        <p:nvGrpSpPr>
          <p:cNvPr id="19" name="Group 18">
            <a:extLst>
              <a:ext uri="{FF2B5EF4-FFF2-40B4-BE49-F238E27FC236}">
                <a16:creationId xmlns:a16="http://schemas.microsoft.com/office/drawing/2014/main" id="{43B42629-87ED-4E40-9F22-E013F55B1D78}"/>
              </a:ext>
            </a:extLst>
          </p:cNvPr>
          <p:cNvGrpSpPr/>
          <p:nvPr userDrawn="1"/>
        </p:nvGrpSpPr>
        <p:grpSpPr>
          <a:xfrm>
            <a:off x="6470375" y="4744921"/>
            <a:ext cx="4383831" cy="1234840"/>
            <a:chOff x="5597750" y="4798968"/>
            <a:chExt cx="4377700" cy="988160"/>
          </a:xfrm>
        </p:grpSpPr>
        <p:sp>
          <p:nvSpPr>
            <p:cNvPr id="20" name="TextBox 19">
              <a:extLst>
                <a:ext uri="{FF2B5EF4-FFF2-40B4-BE49-F238E27FC236}">
                  <a16:creationId xmlns:a16="http://schemas.microsoft.com/office/drawing/2014/main" id="{3F9B502D-2875-4568-BCE2-1404D112F92C}"/>
                </a:ext>
              </a:extLst>
            </p:cNvPr>
            <p:cNvSpPr txBox="1"/>
            <p:nvPr/>
          </p:nvSpPr>
          <p:spPr>
            <a:xfrm>
              <a:off x="5597750" y="5059069"/>
              <a:ext cx="4341906" cy="467956"/>
            </a:xfrm>
            <a:prstGeom prst="rect">
              <a:avLst/>
            </a:prstGeom>
            <a:noFill/>
          </p:spPr>
          <p:txBody>
            <a:bodyPr wrap="square" lIns="91440" tIns="45720" rIns="91440" bIns="45720" anchor="t">
              <a:spAutoFit/>
            </a:bodyPr>
            <a:lstStyle/>
            <a:p>
              <a:pPr marL="152400" algn="ctr">
                <a:buClr>
                  <a:schemeClr val="tx1">
                    <a:lumMod val="65000"/>
                    <a:lumOff val="35000"/>
                  </a:schemeClr>
                </a:buClr>
                <a:buSzPts val="1200"/>
              </a:pPr>
              <a:r>
                <a:rPr lang="en-GB" sz="1600" b="1">
                  <a:solidFill>
                    <a:schemeClr val="tx1">
                      <a:lumMod val="65000"/>
                      <a:lumOff val="35000"/>
                    </a:schemeClr>
                  </a:solidFill>
                  <a:latin typeface="Arial" panose="020B0604020202020204" pitchFamily="34" charset="0"/>
                  <a:ea typeface="Arial"/>
                  <a:cs typeface="Arial"/>
                  <a:sym typeface="Arial"/>
                </a:rPr>
                <a:t>Bring the person in, rather than calling them out</a:t>
              </a:r>
            </a:p>
          </p:txBody>
        </p:sp>
        <p:sp>
          <p:nvSpPr>
            <p:cNvPr id="21" name="Rectangle: Rounded Corners 23">
              <a:extLst>
                <a:ext uri="{FF2B5EF4-FFF2-40B4-BE49-F238E27FC236}">
                  <a16:creationId xmlns:a16="http://schemas.microsoft.com/office/drawing/2014/main" id="{3FAB053A-34BF-4535-B5C6-8205A552CE84}"/>
                </a:ext>
              </a:extLst>
            </p:cNvPr>
            <p:cNvSpPr/>
            <p:nvPr/>
          </p:nvSpPr>
          <p:spPr>
            <a:xfrm>
              <a:off x="5633544" y="4798968"/>
              <a:ext cx="4341906" cy="988160"/>
            </a:xfrm>
            <a:prstGeom prst="rect">
              <a:avLst/>
            </a:prstGeom>
            <a:noFill/>
            <a:ln w="9525">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noFill/>
              </a:endParaRPr>
            </a:p>
          </p:txBody>
        </p:sp>
      </p:grpSp>
    </p:spTree>
    <p:extLst>
      <p:ext uri="{BB962C8B-B14F-4D97-AF65-F5344CB8AC3E}">
        <p14:creationId xmlns:p14="http://schemas.microsoft.com/office/powerpoint/2010/main" val="27276992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0">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AE52FA29-A153-4572-9A40-CC794A17C158}"/>
              </a:ext>
            </a:extLst>
          </p:cNvPr>
          <p:cNvCxnSpPr>
            <a:cxnSpLocks/>
          </p:cNvCxnSpPr>
          <p:nvPr userDrawn="1"/>
        </p:nvCxnSpPr>
        <p:spPr>
          <a:xfrm>
            <a:off x="0" y="1144800"/>
            <a:ext cx="7287904"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EA4BEF8A-BE30-4163-AE38-31FB8ECA920F}"/>
              </a:ext>
            </a:extLst>
          </p:cNvPr>
          <p:cNvSpPr txBox="1">
            <a:spLocks/>
          </p:cNvSpPr>
          <p:nvPr userDrawn="1"/>
        </p:nvSpPr>
        <p:spPr>
          <a:xfrm>
            <a:off x="938440" y="460880"/>
            <a:ext cx="7103591"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Organizational Assessment Tool</a:t>
            </a:r>
            <a:endParaRPr lang="en-US" sz="3200">
              <a:solidFill>
                <a:srgbClr val="AC4C9D"/>
              </a:solidFill>
              <a:latin typeface="Arial" panose="020B0604020202020204" pitchFamily="34" charset="0"/>
            </a:endParaRPr>
          </a:p>
        </p:txBody>
      </p:sp>
      <p:sp>
        <p:nvSpPr>
          <p:cNvPr id="4" name="TextBox 3">
            <a:extLst>
              <a:ext uri="{FF2B5EF4-FFF2-40B4-BE49-F238E27FC236}">
                <a16:creationId xmlns:a16="http://schemas.microsoft.com/office/drawing/2014/main" id="{853D7B6D-37B2-4439-8654-BE0CAEA19F30}"/>
              </a:ext>
            </a:extLst>
          </p:cNvPr>
          <p:cNvSpPr txBox="1"/>
          <p:nvPr userDrawn="1"/>
        </p:nvSpPr>
        <p:spPr>
          <a:xfrm>
            <a:off x="1016000" y="1275345"/>
            <a:ext cx="10281240" cy="618631"/>
          </a:xfrm>
          <a:prstGeom prst="rect">
            <a:avLst/>
          </a:prstGeom>
          <a:noFill/>
        </p:spPr>
        <p:txBody>
          <a:bodyPr wrap="square">
            <a:spAutoFit/>
          </a:bodyPr>
          <a:lstStyle/>
          <a:p>
            <a:pPr marL="0" lvl="0" indent="0" algn="l" rtl="0">
              <a:lnSpc>
                <a:spcPct val="95000"/>
              </a:lnSpc>
              <a:spcBef>
                <a:spcPts val="0"/>
              </a:spcBef>
              <a:spcAft>
                <a:spcPts val="0"/>
              </a:spcAft>
              <a:buSzPts val="688"/>
              <a:buNone/>
            </a:pPr>
            <a:r>
              <a:rPr lang="en-GB" sz="1800" b="1">
                <a:solidFill>
                  <a:srgbClr val="00B5D1"/>
                </a:solidFill>
                <a:latin typeface="Arial" panose="020B0604020202020204" pitchFamily="34" charset="0"/>
                <a:ea typeface="Arial"/>
                <a:cs typeface="Arial"/>
                <a:sym typeface="Arial"/>
              </a:rPr>
              <a:t>Canadian Public Health Association &amp; CAPSA (Community Addiction Peer Support Association)</a:t>
            </a:r>
            <a:endParaRPr lang="en-GB" sz="1800" b="1">
              <a:solidFill>
                <a:srgbClr val="00B5D1"/>
              </a:solidFill>
              <a:latin typeface="Arial" panose="020B0604020202020204" pitchFamily="34" charset="0"/>
            </a:endParaRPr>
          </a:p>
        </p:txBody>
      </p:sp>
      <p:pic>
        <p:nvPicPr>
          <p:cNvPr id="5" name="Picture 4" descr="Diagram&#10;&#10;Description automatically generated">
            <a:extLst>
              <a:ext uri="{FF2B5EF4-FFF2-40B4-BE49-F238E27FC236}">
                <a16:creationId xmlns:a16="http://schemas.microsoft.com/office/drawing/2014/main" id="{A3784BEA-D634-420B-82D0-01721E7A6BB7}"/>
              </a:ext>
            </a:extLst>
          </p:cNvPr>
          <p:cNvPicPr>
            <a:picLocks noChangeAspect="1"/>
          </p:cNvPicPr>
          <p:nvPr userDrawn="1"/>
        </p:nvPicPr>
        <p:blipFill>
          <a:blip r:embed="rId2"/>
          <a:stretch>
            <a:fillRect/>
          </a:stretch>
        </p:blipFill>
        <p:spPr>
          <a:xfrm>
            <a:off x="1311105" y="2390903"/>
            <a:ext cx="2599979" cy="3429001"/>
          </a:xfrm>
          <a:prstGeom prst="rect">
            <a:avLst/>
          </a:prstGeom>
        </p:spPr>
      </p:pic>
      <p:sp>
        <p:nvSpPr>
          <p:cNvPr id="6" name="TextBox 5">
            <a:extLst>
              <a:ext uri="{FF2B5EF4-FFF2-40B4-BE49-F238E27FC236}">
                <a16:creationId xmlns:a16="http://schemas.microsoft.com/office/drawing/2014/main" id="{C567ACB8-22A5-4766-A89E-B52E350BE13F}"/>
              </a:ext>
            </a:extLst>
          </p:cNvPr>
          <p:cNvSpPr txBox="1"/>
          <p:nvPr userDrawn="1"/>
        </p:nvSpPr>
        <p:spPr>
          <a:xfrm>
            <a:off x="4776456" y="2913378"/>
            <a:ext cx="5929483" cy="2384051"/>
          </a:xfrm>
          <a:prstGeom prst="rect">
            <a:avLst/>
          </a:prstGeom>
          <a:noFill/>
        </p:spPr>
        <p:txBody>
          <a:bodyPr wrap="square">
            <a:spAutoFit/>
          </a:bodyPr>
          <a:lstStyle/>
          <a:p>
            <a:pPr marL="457200" lvl="0" indent="-304800" algn="l" rtl="0">
              <a:lnSpc>
                <a:spcPts val="2000"/>
              </a:lnSpc>
              <a:spcBef>
                <a:spcPts val="0"/>
              </a:spcBef>
              <a:spcAft>
                <a:spcPts val="0"/>
              </a:spcAft>
              <a:buClr>
                <a:schemeClr val="tx1">
                  <a:lumMod val="65000"/>
                  <a:lumOff val="35000"/>
                </a:schemeClr>
              </a:buClr>
              <a:buSzPts val="1200"/>
              <a:buFont typeface="Arial" panose="020B0604020202020204" pitchFamily="34" charset="0"/>
              <a:buChar char="•"/>
            </a:pPr>
            <a:r>
              <a:rPr lang="en-GB" sz="1500">
                <a:solidFill>
                  <a:schemeClr val="tx1">
                    <a:lumMod val="65000"/>
                    <a:lumOff val="35000"/>
                  </a:schemeClr>
                </a:solidFill>
                <a:latin typeface="Arial" panose="020B0604020202020204" pitchFamily="34" charset="0"/>
                <a:ea typeface="Arial"/>
                <a:cs typeface="Arial"/>
                <a:sym typeface="Arial"/>
              </a:rPr>
              <a:t>Assists health and social service organizations to build policies and practices that will promote client safety</a:t>
            </a:r>
          </a:p>
          <a:p>
            <a:pPr marL="228600" lvl="0" indent="-228600" algn="l" rtl="0">
              <a:lnSpc>
                <a:spcPts val="2000"/>
              </a:lnSpc>
              <a:spcBef>
                <a:spcPts val="0"/>
              </a:spcBef>
              <a:spcAft>
                <a:spcPts val="0"/>
              </a:spcAft>
              <a:buClr>
                <a:schemeClr val="tx1">
                  <a:lumMod val="65000"/>
                  <a:lumOff val="35000"/>
                </a:schemeClr>
              </a:buClr>
              <a:buFont typeface="Arial" panose="020B0604020202020204" pitchFamily="34" charset="0"/>
              <a:buChar char="•"/>
            </a:pPr>
            <a:endParaRPr lang="en-GB" sz="1500">
              <a:solidFill>
                <a:schemeClr val="tx1">
                  <a:lumMod val="65000"/>
                  <a:lumOff val="35000"/>
                </a:schemeClr>
              </a:solidFill>
              <a:latin typeface="Arial" panose="020B0604020202020204" pitchFamily="34" charset="0"/>
              <a:ea typeface="Arial"/>
              <a:cs typeface="Arial"/>
              <a:sym typeface="Arial"/>
            </a:endParaRPr>
          </a:p>
          <a:p>
            <a:pPr marL="457200" lvl="0" indent="-304800" algn="l" rtl="0">
              <a:lnSpc>
                <a:spcPts val="2000"/>
              </a:lnSpc>
              <a:spcBef>
                <a:spcPts val="0"/>
              </a:spcBef>
              <a:spcAft>
                <a:spcPts val="0"/>
              </a:spcAft>
              <a:buClr>
                <a:schemeClr val="tx1">
                  <a:lumMod val="65000"/>
                  <a:lumOff val="35000"/>
                </a:schemeClr>
              </a:buClr>
              <a:buSzPts val="1200"/>
              <a:buFont typeface="Arial" panose="020B0604020202020204" pitchFamily="34" charset="0"/>
              <a:buChar char="•"/>
            </a:pPr>
            <a:r>
              <a:rPr lang="en-GB" sz="1500">
                <a:solidFill>
                  <a:schemeClr val="tx1">
                    <a:lumMod val="65000"/>
                    <a:lumOff val="35000"/>
                  </a:schemeClr>
                </a:solidFill>
                <a:latin typeface="Arial" panose="020B0604020202020204" pitchFamily="34" charset="0"/>
                <a:ea typeface="Arial"/>
                <a:cs typeface="Arial"/>
                <a:sym typeface="Arial"/>
              </a:rPr>
              <a:t>Can be completed individually, and then discussed as a group to determine a rating for your organization and identify priority action areas.</a:t>
            </a:r>
          </a:p>
          <a:p>
            <a:pPr marL="171450" lvl="0" indent="-171450" algn="l" rtl="0">
              <a:lnSpc>
                <a:spcPts val="2000"/>
              </a:lnSpc>
              <a:spcBef>
                <a:spcPts val="0"/>
              </a:spcBef>
              <a:spcAft>
                <a:spcPts val="0"/>
              </a:spcAft>
              <a:buClr>
                <a:schemeClr val="tx1">
                  <a:lumMod val="65000"/>
                  <a:lumOff val="35000"/>
                </a:schemeClr>
              </a:buClr>
              <a:buFont typeface="Arial" panose="020B0604020202020204" pitchFamily="34" charset="0"/>
              <a:buChar char="•"/>
            </a:pPr>
            <a:endParaRPr lang="en-GB" sz="1500">
              <a:solidFill>
                <a:schemeClr val="tx1">
                  <a:lumMod val="65000"/>
                  <a:lumOff val="35000"/>
                </a:schemeClr>
              </a:solidFill>
              <a:latin typeface="Arial" panose="020B0604020202020204" pitchFamily="34" charset="0"/>
              <a:ea typeface="Arial"/>
              <a:cs typeface="Arial"/>
              <a:sym typeface="Arial"/>
            </a:endParaRPr>
          </a:p>
          <a:p>
            <a:pPr marL="457200" lvl="0" indent="-304800" algn="l" rtl="0">
              <a:lnSpc>
                <a:spcPts val="2000"/>
              </a:lnSpc>
              <a:spcBef>
                <a:spcPts val="0"/>
              </a:spcBef>
              <a:spcAft>
                <a:spcPts val="0"/>
              </a:spcAft>
              <a:buClr>
                <a:schemeClr val="tx1">
                  <a:lumMod val="65000"/>
                  <a:lumOff val="35000"/>
                </a:schemeClr>
              </a:buClr>
              <a:buSzPts val="1200"/>
              <a:buFont typeface="Arial" panose="020B0604020202020204" pitchFamily="34" charset="0"/>
              <a:buChar char="•"/>
            </a:pPr>
            <a:r>
              <a:rPr lang="en-GB" sz="1500">
                <a:solidFill>
                  <a:schemeClr val="tx1">
                    <a:lumMod val="65000"/>
                    <a:lumOff val="35000"/>
                  </a:schemeClr>
                </a:solidFill>
                <a:latin typeface="Arial" panose="020B0604020202020204" pitchFamily="34" charset="0"/>
                <a:ea typeface="Arial"/>
                <a:cs typeface="Arial"/>
                <a:sym typeface="Arial"/>
              </a:rPr>
              <a:t>The tool includes assessment questions, an improvement plan template, and a self-reflection tool</a:t>
            </a:r>
            <a:endParaRPr lang="en-GB" sz="1500">
              <a:solidFill>
                <a:schemeClr val="tx1">
                  <a:lumMod val="65000"/>
                  <a:lumOff val="35000"/>
                </a:schemeClr>
              </a:solidFill>
              <a:latin typeface="Arial" panose="020B0604020202020204" pitchFamily="34" charset="0"/>
            </a:endParaRPr>
          </a:p>
        </p:txBody>
      </p:sp>
      <p:cxnSp>
        <p:nvCxnSpPr>
          <p:cNvPr id="7" name="Straight Connector 6">
            <a:extLst>
              <a:ext uri="{FF2B5EF4-FFF2-40B4-BE49-F238E27FC236}">
                <a16:creationId xmlns:a16="http://schemas.microsoft.com/office/drawing/2014/main" id="{2C7698C9-B796-4A95-A769-4A8DBFA5DC84}"/>
              </a:ext>
            </a:extLst>
          </p:cNvPr>
          <p:cNvCxnSpPr>
            <a:cxnSpLocks/>
          </p:cNvCxnSpPr>
          <p:nvPr userDrawn="1"/>
        </p:nvCxnSpPr>
        <p:spPr>
          <a:xfrm>
            <a:off x="4343770" y="2259439"/>
            <a:ext cx="0" cy="3691928"/>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5333822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51">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5174EDE-FB95-4125-946E-8FAA636C4A69}"/>
              </a:ext>
            </a:extLst>
          </p:cNvPr>
          <p:cNvCxnSpPr>
            <a:cxnSpLocks/>
          </p:cNvCxnSpPr>
          <p:nvPr userDrawn="1"/>
        </p:nvCxnSpPr>
        <p:spPr>
          <a:xfrm>
            <a:off x="0" y="1144800"/>
            <a:ext cx="9553433"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92CDA418-FE11-4CC8-A427-34CEC3874182}"/>
              </a:ext>
            </a:extLst>
          </p:cNvPr>
          <p:cNvSpPr txBox="1">
            <a:spLocks/>
          </p:cNvSpPr>
          <p:nvPr userDrawn="1"/>
        </p:nvSpPr>
        <p:spPr>
          <a:xfrm>
            <a:off x="938440" y="460880"/>
            <a:ext cx="10089068"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a:cs typeface="Arial"/>
              </a:rPr>
              <a:t>Harm Reduction Implementation Framework</a:t>
            </a:r>
            <a:endParaRPr lang="en-US" sz="3200" b="1">
              <a:solidFill>
                <a:srgbClr val="AC4C9D"/>
              </a:solidFill>
              <a:latin typeface="Arial"/>
              <a:cs typeface="Arial"/>
            </a:endParaRPr>
          </a:p>
        </p:txBody>
      </p:sp>
      <p:sp>
        <p:nvSpPr>
          <p:cNvPr id="4" name="TextBox 3">
            <a:extLst>
              <a:ext uri="{FF2B5EF4-FFF2-40B4-BE49-F238E27FC236}">
                <a16:creationId xmlns:a16="http://schemas.microsoft.com/office/drawing/2014/main" id="{B62C0D60-BC90-43E7-909C-08861FB3A19C}"/>
              </a:ext>
            </a:extLst>
          </p:cNvPr>
          <p:cNvSpPr txBox="1"/>
          <p:nvPr userDrawn="1"/>
        </p:nvSpPr>
        <p:spPr>
          <a:xfrm>
            <a:off x="1015999" y="1275345"/>
            <a:ext cx="8651629" cy="355482"/>
          </a:xfrm>
          <a:prstGeom prst="rect">
            <a:avLst/>
          </a:prstGeom>
          <a:noFill/>
        </p:spPr>
        <p:txBody>
          <a:bodyPr wrap="square">
            <a:spAutoFit/>
          </a:bodyPr>
          <a:lstStyle/>
          <a:p>
            <a:pPr marL="0" lvl="0" indent="0" algn="l" rtl="0">
              <a:lnSpc>
                <a:spcPct val="95000"/>
              </a:lnSpc>
              <a:spcBef>
                <a:spcPts val="0"/>
              </a:spcBef>
              <a:spcAft>
                <a:spcPts val="0"/>
              </a:spcAft>
              <a:buSzPts val="688"/>
              <a:buNone/>
            </a:pPr>
            <a:r>
              <a:rPr lang="en-GB" sz="1800" b="1">
                <a:solidFill>
                  <a:srgbClr val="00B5D1"/>
                </a:solidFill>
                <a:latin typeface="Arial" panose="020B0604020202020204" pitchFamily="34" charset="0"/>
                <a:ea typeface="Arial"/>
                <a:cs typeface="Arial"/>
                <a:sym typeface="Arial"/>
              </a:rPr>
              <a:t>Canadian Institute for Substance Use Research (CISUR) &amp; </a:t>
            </a:r>
            <a:r>
              <a:rPr lang="en-GB" sz="1800" b="1" err="1">
                <a:solidFill>
                  <a:srgbClr val="00B5D1"/>
                </a:solidFill>
                <a:latin typeface="Arial" panose="020B0604020202020204" pitchFamily="34" charset="0"/>
                <a:ea typeface="Arial"/>
                <a:cs typeface="Arial"/>
                <a:sym typeface="Arial"/>
              </a:rPr>
              <a:t>CoLab</a:t>
            </a:r>
            <a:endParaRPr lang="en-GB" sz="1800" b="1">
              <a:solidFill>
                <a:srgbClr val="00B5D1"/>
              </a:solidFill>
              <a:latin typeface="Arial" panose="020B0604020202020204" pitchFamily="34" charset="0"/>
            </a:endParaRPr>
          </a:p>
        </p:txBody>
      </p:sp>
      <p:sp>
        <p:nvSpPr>
          <p:cNvPr id="5" name="TextBox 4">
            <a:extLst>
              <a:ext uri="{FF2B5EF4-FFF2-40B4-BE49-F238E27FC236}">
                <a16:creationId xmlns:a16="http://schemas.microsoft.com/office/drawing/2014/main" id="{66234B40-06B7-49FF-ACF8-0A4A6EF01B6C}"/>
              </a:ext>
            </a:extLst>
          </p:cNvPr>
          <p:cNvSpPr txBox="1"/>
          <p:nvPr userDrawn="1"/>
        </p:nvSpPr>
        <p:spPr>
          <a:xfrm>
            <a:off x="4786715" y="3055908"/>
            <a:ext cx="6240793" cy="2169825"/>
          </a:xfrm>
          <a:prstGeom prst="rect">
            <a:avLst/>
          </a:prstGeom>
          <a:noFill/>
        </p:spPr>
        <p:txBody>
          <a:bodyPr wrap="square">
            <a:spAutoFit/>
          </a:bodyPr>
          <a:lstStyle/>
          <a:p>
            <a:pPr marL="431007" lvl="0" indent="-285750" algn="l" rtl="0">
              <a:lnSpc>
                <a:spcPct val="100000"/>
              </a:lnSpc>
              <a:spcBef>
                <a:spcPts val="0"/>
              </a:spcBef>
              <a:spcAft>
                <a:spcPts val="0"/>
              </a:spcAft>
              <a:buSzPts val="1313"/>
              <a:buFont typeface="Arial" panose="020B0604020202020204" pitchFamily="34" charset="0"/>
              <a:buChar char="•"/>
            </a:pPr>
            <a:r>
              <a:rPr lang="en-GB" sz="1500">
                <a:solidFill>
                  <a:schemeClr val="tx1">
                    <a:lumMod val="65000"/>
                    <a:lumOff val="35000"/>
                  </a:schemeClr>
                </a:solidFill>
              </a:rPr>
              <a:t>A framework for organizations that want to implement harm reduction principles into their policies and procedures. </a:t>
            </a:r>
          </a:p>
          <a:p>
            <a:pPr marL="1200150" lvl="0" indent="-285750" algn="l" rtl="0">
              <a:lnSpc>
                <a:spcPct val="100000"/>
              </a:lnSpc>
              <a:spcBef>
                <a:spcPts val="0"/>
              </a:spcBef>
              <a:spcAft>
                <a:spcPts val="0"/>
              </a:spcAft>
              <a:buFont typeface="Arial" panose="020B0604020202020204" pitchFamily="34" charset="0"/>
              <a:buChar char="•"/>
            </a:pPr>
            <a:endParaRPr lang="en-GB" sz="1500">
              <a:solidFill>
                <a:schemeClr val="tx1">
                  <a:lumMod val="65000"/>
                  <a:lumOff val="35000"/>
                </a:schemeClr>
              </a:solidFill>
            </a:endParaRPr>
          </a:p>
          <a:p>
            <a:pPr marL="431007" lvl="0" indent="-285750" algn="l" rtl="0">
              <a:lnSpc>
                <a:spcPct val="100000"/>
              </a:lnSpc>
              <a:spcBef>
                <a:spcPts val="0"/>
              </a:spcBef>
              <a:spcAft>
                <a:spcPts val="0"/>
              </a:spcAft>
              <a:buSzPts val="1313"/>
              <a:buFont typeface="Arial" panose="020B0604020202020204" pitchFamily="34" charset="0"/>
              <a:buChar char="•"/>
            </a:pPr>
            <a:r>
              <a:rPr lang="en-GB" sz="1500">
                <a:solidFill>
                  <a:schemeClr val="tx1">
                    <a:lumMod val="65000"/>
                    <a:lumOff val="35000"/>
                  </a:schemeClr>
                </a:solidFill>
              </a:rPr>
              <a:t>It includes 7 steps with an accompanying description and checklist for each step. </a:t>
            </a:r>
          </a:p>
          <a:p>
            <a:pPr marL="1200150" lvl="0" indent="-285750" algn="l" rtl="0">
              <a:lnSpc>
                <a:spcPct val="100000"/>
              </a:lnSpc>
              <a:spcBef>
                <a:spcPts val="0"/>
              </a:spcBef>
              <a:spcAft>
                <a:spcPts val="0"/>
              </a:spcAft>
              <a:buFont typeface="Arial" panose="020B0604020202020204" pitchFamily="34" charset="0"/>
              <a:buChar char="•"/>
            </a:pPr>
            <a:endParaRPr lang="en-GB" sz="1500">
              <a:solidFill>
                <a:schemeClr val="tx1">
                  <a:lumMod val="65000"/>
                  <a:lumOff val="35000"/>
                </a:schemeClr>
              </a:solidFill>
            </a:endParaRPr>
          </a:p>
          <a:p>
            <a:pPr marL="431007" lvl="0" indent="-285750" algn="l" rtl="0">
              <a:lnSpc>
                <a:spcPct val="100000"/>
              </a:lnSpc>
              <a:spcBef>
                <a:spcPts val="0"/>
              </a:spcBef>
              <a:spcAft>
                <a:spcPts val="0"/>
              </a:spcAft>
              <a:buSzPts val="1313"/>
              <a:buFont typeface="Arial" panose="020B0604020202020204" pitchFamily="34" charset="0"/>
              <a:buChar char="•"/>
            </a:pPr>
            <a:r>
              <a:rPr lang="en-GB" sz="1500">
                <a:solidFill>
                  <a:schemeClr val="tx1">
                    <a:lumMod val="65000"/>
                    <a:lumOff val="35000"/>
                  </a:schemeClr>
                </a:solidFill>
              </a:rPr>
              <a:t>Clearly outlines how to create the organizational culture and necessary conditions for implementation of successful harm reduction initiatives. </a:t>
            </a:r>
          </a:p>
        </p:txBody>
      </p:sp>
      <p:pic>
        <p:nvPicPr>
          <p:cNvPr id="6" name="Google Shape;422;p69">
            <a:extLst>
              <a:ext uri="{FF2B5EF4-FFF2-40B4-BE49-F238E27FC236}">
                <a16:creationId xmlns:a16="http://schemas.microsoft.com/office/drawing/2014/main" id="{328382F6-FE9A-44AD-95F1-080E09256A77}"/>
              </a:ext>
            </a:extLst>
          </p:cNvPr>
          <p:cNvPicPr preferRelativeResize="0"/>
          <p:nvPr userDrawn="1"/>
        </p:nvPicPr>
        <p:blipFill>
          <a:blip r:embed="rId2">
            <a:alphaModFix/>
          </a:blip>
          <a:stretch>
            <a:fillRect/>
          </a:stretch>
        </p:blipFill>
        <p:spPr>
          <a:xfrm>
            <a:off x="1367527" y="2425420"/>
            <a:ext cx="2599965" cy="3430800"/>
          </a:xfrm>
          <a:prstGeom prst="rect">
            <a:avLst/>
          </a:prstGeom>
          <a:noFill/>
          <a:ln>
            <a:noFill/>
          </a:ln>
        </p:spPr>
      </p:pic>
      <p:cxnSp>
        <p:nvCxnSpPr>
          <p:cNvPr id="7" name="Straight Connector 6">
            <a:extLst>
              <a:ext uri="{FF2B5EF4-FFF2-40B4-BE49-F238E27FC236}">
                <a16:creationId xmlns:a16="http://schemas.microsoft.com/office/drawing/2014/main" id="{229746BC-D73D-4A30-8300-F94EEB1B7056}"/>
              </a:ext>
            </a:extLst>
          </p:cNvPr>
          <p:cNvCxnSpPr>
            <a:cxnSpLocks/>
          </p:cNvCxnSpPr>
          <p:nvPr userDrawn="1"/>
        </p:nvCxnSpPr>
        <p:spPr>
          <a:xfrm>
            <a:off x="4343770" y="2259439"/>
            <a:ext cx="0" cy="3691928"/>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331869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52">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93FD6DA-71D5-4D68-A289-33EFA6B2562D}"/>
              </a:ext>
            </a:extLst>
          </p:cNvPr>
          <p:cNvSpPr/>
          <p:nvPr userDrawn="1"/>
        </p:nvSpPr>
        <p:spPr>
          <a:xfrm>
            <a:off x="246000" y="228600"/>
            <a:ext cx="11700000" cy="6400800"/>
          </a:xfrm>
          <a:prstGeom prst="rect">
            <a:avLst/>
          </a:prstGeom>
          <a:solidFill>
            <a:srgbClr val="F58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 name="Picture 1">
            <a:extLst>
              <a:ext uri="{FF2B5EF4-FFF2-40B4-BE49-F238E27FC236}">
                <a16:creationId xmlns:a16="http://schemas.microsoft.com/office/drawing/2014/main" id="{E39CC145-4670-4B8C-A9F8-2CE26418B52D}"/>
              </a:ext>
            </a:extLst>
          </p:cNvPr>
          <p:cNvPicPr>
            <a:picLocks noChangeAspect="1"/>
          </p:cNvPicPr>
          <p:nvPr userDrawn="1"/>
        </p:nvPicPr>
        <p:blipFill>
          <a:blip r:embed="rId2"/>
          <a:stretch>
            <a:fillRect/>
          </a:stretch>
        </p:blipFill>
        <p:spPr>
          <a:xfrm>
            <a:off x="246000" y="4760368"/>
            <a:ext cx="6511092" cy="1450974"/>
          </a:xfrm>
          <a:prstGeom prst="rect">
            <a:avLst/>
          </a:prstGeom>
        </p:spPr>
      </p:pic>
      <p:pic>
        <p:nvPicPr>
          <p:cNvPr id="10" name="Picture 9" descr="Text&#10;&#10;Description automatically generated with medium confidence">
            <a:extLst>
              <a:ext uri="{FF2B5EF4-FFF2-40B4-BE49-F238E27FC236}">
                <a16:creationId xmlns:a16="http://schemas.microsoft.com/office/drawing/2014/main" id="{4A7D1CBB-E292-43C5-805B-C4464B53317E}"/>
              </a:ext>
            </a:extLst>
          </p:cNvPr>
          <p:cNvPicPr>
            <a:picLocks noChangeAspect="1"/>
          </p:cNvPicPr>
          <p:nvPr userDrawn="1"/>
        </p:nvPicPr>
        <p:blipFill>
          <a:blip r:embed="rId3"/>
          <a:stretch>
            <a:fillRect/>
          </a:stretch>
        </p:blipFill>
        <p:spPr>
          <a:xfrm>
            <a:off x="683849" y="662822"/>
            <a:ext cx="1645859" cy="479377"/>
          </a:xfrm>
          <a:prstGeom prst="rect">
            <a:avLst/>
          </a:prstGeom>
        </p:spPr>
      </p:pic>
      <p:pic>
        <p:nvPicPr>
          <p:cNvPr id="6" name="Picture 5">
            <a:extLst>
              <a:ext uri="{FF2B5EF4-FFF2-40B4-BE49-F238E27FC236}">
                <a16:creationId xmlns:a16="http://schemas.microsoft.com/office/drawing/2014/main" id="{3C64411A-E805-44EA-86D4-923A9365CD94}"/>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119472563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3">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9509D88C-7F3A-40BC-93CC-AB95A4238E95}"/>
              </a:ext>
            </a:extLst>
          </p:cNvPr>
          <p:cNvCxnSpPr>
            <a:cxnSpLocks/>
          </p:cNvCxnSpPr>
          <p:nvPr userDrawn="1"/>
        </p:nvCxnSpPr>
        <p:spPr>
          <a:xfrm>
            <a:off x="0" y="1144800"/>
            <a:ext cx="6687403"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6" name="Title 1">
            <a:extLst>
              <a:ext uri="{FF2B5EF4-FFF2-40B4-BE49-F238E27FC236}">
                <a16:creationId xmlns:a16="http://schemas.microsoft.com/office/drawing/2014/main" id="{98153668-B69E-49BF-B9AD-A474E24738EC}"/>
              </a:ext>
            </a:extLst>
          </p:cNvPr>
          <p:cNvSpPr txBox="1">
            <a:spLocks/>
          </p:cNvSpPr>
          <p:nvPr userDrawn="1"/>
        </p:nvSpPr>
        <p:spPr>
          <a:xfrm>
            <a:off x="938440" y="460880"/>
            <a:ext cx="7314606"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F58220"/>
                </a:solidFill>
                <a:latin typeface="Arial" panose="020B0604020202020204" pitchFamily="34" charset="0"/>
              </a:rPr>
              <a:t>Case Scenario 02</a:t>
            </a:r>
            <a:r>
              <a:rPr lang="en-GB" sz="3200">
                <a:solidFill>
                  <a:srgbClr val="F58220"/>
                </a:solidFill>
                <a:latin typeface="Arial" panose="020B0604020202020204" pitchFamily="34" charset="0"/>
              </a:rPr>
              <a:t>: Instructions</a:t>
            </a:r>
            <a:endParaRPr lang="en-US" sz="3200">
              <a:solidFill>
                <a:srgbClr val="F58220"/>
              </a:solidFill>
              <a:latin typeface="Arial" panose="020B0604020202020204" pitchFamily="34" charset="0"/>
            </a:endParaRPr>
          </a:p>
        </p:txBody>
      </p:sp>
      <p:sp>
        <p:nvSpPr>
          <p:cNvPr id="7" name="TextBox 6">
            <a:extLst>
              <a:ext uri="{FF2B5EF4-FFF2-40B4-BE49-F238E27FC236}">
                <a16:creationId xmlns:a16="http://schemas.microsoft.com/office/drawing/2014/main" id="{DA53A321-4190-4E94-AE63-CA481AB181DB}"/>
              </a:ext>
            </a:extLst>
          </p:cNvPr>
          <p:cNvSpPr txBox="1"/>
          <p:nvPr userDrawn="1"/>
        </p:nvSpPr>
        <p:spPr>
          <a:xfrm>
            <a:off x="1817097" y="1863447"/>
            <a:ext cx="8725398" cy="328488"/>
          </a:xfrm>
          <a:prstGeom prst="rect">
            <a:avLst/>
          </a:prstGeom>
          <a:noFill/>
        </p:spPr>
        <p:txBody>
          <a:bodyPr wrap="square">
            <a:spAutoFit/>
          </a:bodyPr>
          <a:lstStyle/>
          <a:p>
            <a:pPr lvl="0" algn="l" rtl="0">
              <a:lnSpc>
                <a:spcPts val="2000"/>
              </a:lnSpc>
              <a:spcBef>
                <a:spcPts val="0"/>
              </a:spcBef>
              <a:spcAft>
                <a:spcPts val="0"/>
              </a:spcAft>
              <a:buSzPts val="1400"/>
            </a:pPr>
            <a:r>
              <a:rPr lang="en-GB" sz="1500">
                <a:solidFill>
                  <a:schemeClr val="tx1">
                    <a:lumMod val="65000"/>
                    <a:lumOff val="35000"/>
                  </a:schemeClr>
                </a:solidFill>
                <a:latin typeface="Arial" panose="020B0604020202020204" pitchFamily="34" charset="0"/>
              </a:rPr>
              <a:t>After reading the case scenario, we will split up into breakout rooms of 4-5 people.</a:t>
            </a:r>
          </a:p>
        </p:txBody>
      </p:sp>
      <p:sp>
        <p:nvSpPr>
          <p:cNvPr id="8" name="TextBox 7">
            <a:extLst>
              <a:ext uri="{FF2B5EF4-FFF2-40B4-BE49-F238E27FC236}">
                <a16:creationId xmlns:a16="http://schemas.microsoft.com/office/drawing/2014/main" id="{CC216B20-A418-419A-8351-B3D395B32D15}"/>
              </a:ext>
            </a:extLst>
          </p:cNvPr>
          <p:cNvSpPr txBox="1"/>
          <p:nvPr userDrawn="1"/>
        </p:nvSpPr>
        <p:spPr>
          <a:xfrm>
            <a:off x="1067949" y="5306828"/>
            <a:ext cx="2149231" cy="400110"/>
          </a:xfrm>
          <a:prstGeom prst="rect">
            <a:avLst/>
          </a:prstGeom>
          <a:noFill/>
        </p:spPr>
        <p:txBody>
          <a:bodyPr wrap="square">
            <a:spAutoFit/>
          </a:bodyPr>
          <a:lstStyle/>
          <a:p>
            <a:r>
              <a:rPr lang="en-GB" sz="2000" b="1">
                <a:solidFill>
                  <a:srgbClr val="F58220"/>
                </a:solidFill>
                <a:latin typeface="Arial" panose="020B0604020202020204" pitchFamily="34" charset="0"/>
              </a:rPr>
              <a:t>Any questions?</a:t>
            </a:r>
            <a:endParaRPr lang="en-US" sz="2000">
              <a:solidFill>
                <a:srgbClr val="F58220"/>
              </a:solidFill>
            </a:endParaRPr>
          </a:p>
        </p:txBody>
      </p:sp>
      <p:sp>
        <p:nvSpPr>
          <p:cNvPr id="9" name="TextBox 8">
            <a:extLst>
              <a:ext uri="{FF2B5EF4-FFF2-40B4-BE49-F238E27FC236}">
                <a16:creationId xmlns:a16="http://schemas.microsoft.com/office/drawing/2014/main" id="{7CF0773E-9FBE-47FD-9197-0FC176178DB2}"/>
              </a:ext>
            </a:extLst>
          </p:cNvPr>
          <p:cNvSpPr txBox="1"/>
          <p:nvPr userDrawn="1"/>
        </p:nvSpPr>
        <p:spPr>
          <a:xfrm>
            <a:off x="864481" y="1656864"/>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01</a:t>
            </a:r>
          </a:p>
        </p:txBody>
      </p:sp>
      <p:sp>
        <p:nvSpPr>
          <p:cNvPr id="10" name="TextBox 9">
            <a:extLst>
              <a:ext uri="{FF2B5EF4-FFF2-40B4-BE49-F238E27FC236}">
                <a16:creationId xmlns:a16="http://schemas.microsoft.com/office/drawing/2014/main" id="{4FA16F1E-4A68-4179-9CCD-511BAEE86689}"/>
              </a:ext>
            </a:extLst>
          </p:cNvPr>
          <p:cNvSpPr txBox="1"/>
          <p:nvPr userDrawn="1"/>
        </p:nvSpPr>
        <p:spPr>
          <a:xfrm>
            <a:off x="1817097" y="3088480"/>
            <a:ext cx="8725398" cy="328488"/>
          </a:xfrm>
          <a:prstGeom prst="rect">
            <a:avLst/>
          </a:prstGeom>
          <a:noFill/>
        </p:spPr>
        <p:txBody>
          <a:bodyPr wrap="square">
            <a:spAutoFit/>
          </a:bodyPr>
          <a:lstStyle/>
          <a:p>
            <a:pPr marL="0" lvl="1" algn="l" rtl="0">
              <a:lnSpc>
                <a:spcPts val="2000"/>
              </a:lnSpc>
              <a:spcBef>
                <a:spcPts val="0"/>
              </a:spcBef>
              <a:spcAft>
                <a:spcPts val="0"/>
              </a:spcAft>
              <a:buSzPts val="1400"/>
            </a:pPr>
            <a:r>
              <a:rPr lang="en-GB" sz="1500">
                <a:solidFill>
                  <a:schemeClr val="tx1">
                    <a:lumMod val="65000"/>
                    <a:lumOff val="35000"/>
                  </a:schemeClr>
                </a:solidFill>
                <a:latin typeface="Arial" panose="020B0604020202020204" pitchFamily="34" charset="0"/>
              </a:rPr>
              <a:t>Facilitators will check in with breakout rooms to see if there are any questions.</a:t>
            </a:r>
          </a:p>
        </p:txBody>
      </p:sp>
      <p:sp>
        <p:nvSpPr>
          <p:cNvPr id="11" name="TextBox 10">
            <a:extLst>
              <a:ext uri="{FF2B5EF4-FFF2-40B4-BE49-F238E27FC236}">
                <a16:creationId xmlns:a16="http://schemas.microsoft.com/office/drawing/2014/main" id="{B92BA6F3-4940-4298-8B6D-8FA7D4BA1033}"/>
              </a:ext>
            </a:extLst>
          </p:cNvPr>
          <p:cNvSpPr txBox="1"/>
          <p:nvPr userDrawn="1"/>
        </p:nvSpPr>
        <p:spPr>
          <a:xfrm>
            <a:off x="864481" y="2853653"/>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02</a:t>
            </a:r>
          </a:p>
        </p:txBody>
      </p:sp>
      <p:sp>
        <p:nvSpPr>
          <p:cNvPr id="12" name="TextBox 11">
            <a:extLst>
              <a:ext uri="{FF2B5EF4-FFF2-40B4-BE49-F238E27FC236}">
                <a16:creationId xmlns:a16="http://schemas.microsoft.com/office/drawing/2014/main" id="{A14845B4-50FB-495D-B04E-F9862F11F218}"/>
              </a:ext>
            </a:extLst>
          </p:cNvPr>
          <p:cNvSpPr txBox="1"/>
          <p:nvPr userDrawn="1"/>
        </p:nvSpPr>
        <p:spPr>
          <a:xfrm>
            <a:off x="1817097" y="4242801"/>
            <a:ext cx="9821528" cy="323165"/>
          </a:xfrm>
          <a:prstGeom prst="rect">
            <a:avLst/>
          </a:prstGeom>
          <a:noFill/>
        </p:spPr>
        <p:txBody>
          <a:bodyPr wrap="square">
            <a:spAutoFit/>
          </a:bodyPr>
          <a:lstStyle/>
          <a:p>
            <a:pPr lvl="0" algn="l" rtl="0">
              <a:spcBef>
                <a:spcPts val="0"/>
              </a:spcBef>
              <a:spcAft>
                <a:spcPts val="0"/>
              </a:spcAft>
              <a:buClr>
                <a:schemeClr val="tx1">
                  <a:lumMod val="65000"/>
                  <a:lumOff val="35000"/>
                </a:schemeClr>
              </a:buClr>
              <a:buSzPts val="1200"/>
            </a:pPr>
            <a:r>
              <a:rPr lang="en-GB" sz="1500">
                <a:solidFill>
                  <a:schemeClr val="tx1">
                    <a:lumMod val="65000"/>
                    <a:lumOff val="35000"/>
                  </a:schemeClr>
                </a:solidFill>
                <a:latin typeface="Arial" panose="020B0604020202020204" pitchFamily="34" charset="0"/>
              </a:rPr>
              <a:t>Breakout rooms will be open for 20 minutes and then we will come back to the larger group for discussion.</a:t>
            </a:r>
            <a:endParaRPr lang="en-GB" sz="1500">
              <a:solidFill>
                <a:schemeClr val="tx1">
                  <a:lumMod val="65000"/>
                  <a:lumOff val="35000"/>
                </a:schemeClr>
              </a:solidFill>
              <a:latin typeface="Arial" panose="020B0604020202020204" pitchFamily="34" charset="0"/>
              <a:ea typeface="Arial"/>
              <a:cs typeface="Arial"/>
              <a:sym typeface="Arial"/>
            </a:endParaRPr>
          </a:p>
        </p:txBody>
      </p:sp>
      <p:sp>
        <p:nvSpPr>
          <p:cNvPr id="13" name="TextBox 12">
            <a:extLst>
              <a:ext uri="{FF2B5EF4-FFF2-40B4-BE49-F238E27FC236}">
                <a16:creationId xmlns:a16="http://schemas.microsoft.com/office/drawing/2014/main" id="{7C899246-CAD6-48F0-8EE1-EB8D406A7DF9}"/>
              </a:ext>
            </a:extLst>
          </p:cNvPr>
          <p:cNvSpPr txBox="1"/>
          <p:nvPr userDrawn="1"/>
        </p:nvSpPr>
        <p:spPr>
          <a:xfrm>
            <a:off x="864481" y="4050441"/>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03</a:t>
            </a:r>
          </a:p>
        </p:txBody>
      </p:sp>
    </p:spTree>
    <p:extLst>
      <p:ext uri="{BB962C8B-B14F-4D97-AF65-F5344CB8AC3E}">
        <p14:creationId xmlns:p14="http://schemas.microsoft.com/office/powerpoint/2010/main" val="39082165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54">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19283AF-1146-4581-B133-57D779DF8E27}"/>
              </a:ext>
            </a:extLst>
          </p:cNvPr>
          <p:cNvCxnSpPr>
            <a:cxnSpLocks/>
          </p:cNvCxnSpPr>
          <p:nvPr userDrawn="1"/>
        </p:nvCxnSpPr>
        <p:spPr>
          <a:xfrm>
            <a:off x="0" y="1144800"/>
            <a:ext cx="440822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D60E2330-0494-4FF9-97B8-E1F7C5EED73D}"/>
              </a:ext>
            </a:extLst>
          </p:cNvPr>
          <p:cNvSpPr txBox="1">
            <a:spLocks/>
          </p:cNvSpPr>
          <p:nvPr userDrawn="1"/>
        </p:nvSpPr>
        <p:spPr>
          <a:xfrm>
            <a:off x="938440" y="460880"/>
            <a:ext cx="4303399"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F58220"/>
                </a:solidFill>
                <a:latin typeface="Arial" panose="020B0604020202020204" pitchFamily="34" charset="0"/>
              </a:rPr>
              <a:t>Case Scenario 02</a:t>
            </a:r>
            <a:endParaRPr lang="en-US" sz="3200">
              <a:solidFill>
                <a:srgbClr val="F58220"/>
              </a:solidFill>
              <a:latin typeface="Arial" panose="020B0604020202020204" pitchFamily="34" charset="0"/>
            </a:endParaRPr>
          </a:p>
        </p:txBody>
      </p:sp>
      <p:sp>
        <p:nvSpPr>
          <p:cNvPr id="4" name="TextBox 3">
            <a:extLst>
              <a:ext uri="{FF2B5EF4-FFF2-40B4-BE49-F238E27FC236}">
                <a16:creationId xmlns:a16="http://schemas.microsoft.com/office/drawing/2014/main" id="{9A11FFAE-5D41-4093-A879-51BDC88CA398}"/>
              </a:ext>
            </a:extLst>
          </p:cNvPr>
          <p:cNvSpPr txBox="1"/>
          <p:nvPr userDrawn="1"/>
        </p:nvSpPr>
        <p:spPr>
          <a:xfrm>
            <a:off x="938440" y="2849564"/>
            <a:ext cx="10207840" cy="841449"/>
          </a:xfrm>
          <a:prstGeom prst="rect">
            <a:avLst/>
          </a:prstGeom>
          <a:noFill/>
        </p:spPr>
        <p:txBody>
          <a:bodyPr wrap="square" numCol="1" spcCol="540000">
            <a:spAutoFit/>
          </a:bodyPr>
          <a:lstStyle/>
          <a:p>
            <a:pPr marL="0" lvl="0" indent="0" algn="l" rtl="0">
              <a:lnSpc>
                <a:spcPts val="2000"/>
              </a:lnSpc>
              <a:spcBef>
                <a:spcPts val="1200"/>
              </a:spcBef>
              <a:spcAft>
                <a:spcPts val="0"/>
              </a:spcAft>
              <a:buNone/>
            </a:pPr>
            <a:r>
              <a:rPr lang="en-GB" sz="1500">
                <a:solidFill>
                  <a:schemeClr val="tx1">
                    <a:lumMod val="65000"/>
                    <a:lumOff val="35000"/>
                  </a:schemeClr>
                </a:solidFill>
                <a:latin typeface="Arial" panose="020B0604020202020204" pitchFamily="34" charset="0"/>
                <a:ea typeface="Arial"/>
                <a:cs typeface="Arial"/>
                <a:sym typeface="Arial"/>
              </a:rPr>
              <a:t>You are aware of the different groups of professionals that will be working together to develop the program and you notice that there is no mention of how PWUD will be involved in the program. Under the grant requirements for the program, your team has 18 months to develop and deliver the program.</a:t>
            </a:r>
          </a:p>
        </p:txBody>
      </p:sp>
      <p:sp>
        <p:nvSpPr>
          <p:cNvPr id="5" name="TextBox 4">
            <a:extLst>
              <a:ext uri="{FF2B5EF4-FFF2-40B4-BE49-F238E27FC236}">
                <a16:creationId xmlns:a16="http://schemas.microsoft.com/office/drawing/2014/main" id="{56361D55-9F47-464B-AA33-57DFE2ED92EA}"/>
              </a:ext>
            </a:extLst>
          </p:cNvPr>
          <p:cNvSpPr txBox="1"/>
          <p:nvPr userDrawn="1"/>
        </p:nvSpPr>
        <p:spPr>
          <a:xfrm>
            <a:off x="944112" y="2016031"/>
            <a:ext cx="10207840" cy="646331"/>
          </a:xfrm>
          <a:prstGeom prst="rect">
            <a:avLst/>
          </a:prstGeom>
          <a:noFill/>
        </p:spPr>
        <p:txBody>
          <a:bodyPr wrap="square">
            <a:spAutoFit/>
          </a:bodyPr>
          <a:lstStyle/>
          <a:p>
            <a:r>
              <a:rPr lang="en-GB" b="1">
                <a:solidFill>
                  <a:srgbClr val="F58220"/>
                </a:solidFill>
                <a:latin typeface="Arial" panose="020B0604020202020204" pitchFamily="34" charset="0"/>
                <a:ea typeface="Arial"/>
                <a:cs typeface="Arial"/>
                <a:sym typeface="Arial"/>
              </a:rPr>
              <a:t>You are working on a program with the aim of making it easier for people who have a history of substance use to access safer supply programs within their regions.</a:t>
            </a:r>
            <a:endParaRPr lang="en-US" b="1">
              <a:solidFill>
                <a:srgbClr val="F58220"/>
              </a:solidFill>
              <a:latin typeface="Arial" panose="020B0604020202020204" pitchFamily="34" charset="0"/>
            </a:endParaRPr>
          </a:p>
        </p:txBody>
      </p:sp>
      <p:sp>
        <p:nvSpPr>
          <p:cNvPr id="6" name="TextBox 5">
            <a:extLst>
              <a:ext uri="{FF2B5EF4-FFF2-40B4-BE49-F238E27FC236}">
                <a16:creationId xmlns:a16="http://schemas.microsoft.com/office/drawing/2014/main" id="{68294CCB-9494-43C1-900E-DAF0EB082EFB}"/>
              </a:ext>
            </a:extLst>
          </p:cNvPr>
          <p:cNvSpPr txBox="1"/>
          <p:nvPr userDrawn="1"/>
        </p:nvSpPr>
        <p:spPr>
          <a:xfrm>
            <a:off x="1432741" y="4796623"/>
            <a:ext cx="2190963" cy="784830"/>
          </a:xfrm>
          <a:prstGeom prst="rect">
            <a:avLst/>
          </a:prstGeom>
          <a:noFill/>
        </p:spPr>
        <p:txBody>
          <a:bodyPr wrap="square" lIns="91440" tIns="45720" rIns="91440" bIns="45720" anchor="t">
            <a:spAutoFit/>
          </a:bodyPr>
          <a:lstStyle/>
          <a:p>
            <a:pPr marL="163195" lvl="0" algn="l" rtl="0">
              <a:lnSpc>
                <a:spcPct val="100000"/>
              </a:lnSpc>
              <a:spcBef>
                <a:spcPts val="1200"/>
              </a:spcBef>
              <a:spcAft>
                <a:spcPts val="0"/>
              </a:spcAft>
              <a:buClr>
                <a:srgbClr val="000000"/>
              </a:buClr>
              <a:buSzPct val="100000"/>
            </a:pPr>
            <a:r>
              <a:rPr lang="en-GB" sz="1500">
                <a:solidFill>
                  <a:schemeClr val="tx1">
                    <a:lumMod val="65000"/>
                    <a:lumOff val="35000"/>
                  </a:schemeClr>
                </a:solidFill>
                <a:latin typeface="Arial" panose="020B0604020202020204" pitchFamily="34" charset="0"/>
                <a:ea typeface="Arial"/>
                <a:cs typeface="Arial"/>
                <a:sym typeface="Arial"/>
              </a:rPr>
              <a:t>What are your initial reactions to this situation?</a:t>
            </a:r>
            <a:endParaRPr lang="en-US">
              <a:solidFill>
                <a:schemeClr val="tx1">
                  <a:lumMod val="65000"/>
                  <a:lumOff val="35000"/>
                </a:schemeClr>
              </a:solidFill>
              <a:latin typeface="Arial" panose="020B0604020202020204" pitchFamily="34" charset="0"/>
            </a:endParaRPr>
          </a:p>
        </p:txBody>
      </p:sp>
      <p:sp>
        <p:nvSpPr>
          <p:cNvPr id="7" name="TextBox 6">
            <a:extLst>
              <a:ext uri="{FF2B5EF4-FFF2-40B4-BE49-F238E27FC236}">
                <a16:creationId xmlns:a16="http://schemas.microsoft.com/office/drawing/2014/main" id="{0FF9403D-FEB5-4F20-AE75-ABFA4235BB74}"/>
              </a:ext>
            </a:extLst>
          </p:cNvPr>
          <p:cNvSpPr txBox="1"/>
          <p:nvPr userDrawn="1"/>
        </p:nvSpPr>
        <p:spPr>
          <a:xfrm>
            <a:off x="4408227" y="4796623"/>
            <a:ext cx="2514019" cy="784830"/>
          </a:xfrm>
          <a:prstGeom prst="rect">
            <a:avLst/>
          </a:prstGeom>
          <a:noFill/>
        </p:spPr>
        <p:txBody>
          <a:bodyPr wrap="square" lIns="91440" tIns="45720" rIns="91440" bIns="45720" anchor="t">
            <a:spAutoFit/>
          </a:bodyPr>
          <a:lstStyle/>
          <a:p>
            <a:pPr marL="163195" lvl="0" indent="0" algn="l" rtl="0">
              <a:lnSpc>
                <a:spcPct val="100000"/>
              </a:lnSpc>
              <a:spcBef>
                <a:spcPts val="1200"/>
              </a:spcBef>
              <a:spcAft>
                <a:spcPts val="0"/>
              </a:spcAft>
              <a:buClr>
                <a:srgbClr val="000000"/>
              </a:buClr>
              <a:buSzPct val="100000"/>
              <a:buNone/>
            </a:pPr>
            <a:r>
              <a:rPr lang="en-GB" sz="1500">
                <a:solidFill>
                  <a:schemeClr val="tx1">
                    <a:lumMod val="65000"/>
                    <a:lumOff val="35000"/>
                  </a:schemeClr>
                </a:solidFill>
                <a:latin typeface="Arial" panose="020B0604020202020204" pitchFamily="34" charset="0"/>
                <a:ea typeface="Arial"/>
                <a:cs typeface="Arial"/>
                <a:sym typeface="Arial"/>
              </a:rPr>
              <a:t>What are the assumptions present in this scenario?</a:t>
            </a:r>
            <a:endParaRPr lang="en-GB" sz="1500">
              <a:solidFill>
                <a:schemeClr val="tx1">
                  <a:lumMod val="65000"/>
                  <a:lumOff val="35000"/>
                </a:schemeClr>
              </a:solidFill>
              <a:latin typeface="Arial" panose="020B0604020202020204" pitchFamily="34" charset="0"/>
              <a:ea typeface="Arial"/>
              <a:cs typeface="Arial"/>
            </a:endParaRPr>
          </a:p>
        </p:txBody>
      </p:sp>
      <p:sp>
        <p:nvSpPr>
          <p:cNvPr id="8" name="TextBox 7">
            <a:extLst>
              <a:ext uri="{FF2B5EF4-FFF2-40B4-BE49-F238E27FC236}">
                <a16:creationId xmlns:a16="http://schemas.microsoft.com/office/drawing/2014/main" id="{BC80AA1B-917D-4570-9E25-44CED2A6BE93}"/>
              </a:ext>
            </a:extLst>
          </p:cNvPr>
          <p:cNvSpPr txBox="1"/>
          <p:nvPr userDrawn="1"/>
        </p:nvSpPr>
        <p:spPr>
          <a:xfrm>
            <a:off x="758967" y="4796623"/>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01</a:t>
            </a:r>
          </a:p>
        </p:txBody>
      </p:sp>
      <p:sp>
        <p:nvSpPr>
          <p:cNvPr id="9" name="TextBox 8">
            <a:extLst>
              <a:ext uri="{FF2B5EF4-FFF2-40B4-BE49-F238E27FC236}">
                <a16:creationId xmlns:a16="http://schemas.microsoft.com/office/drawing/2014/main" id="{0729C46D-2CA9-4F95-8386-0201945F9E21}"/>
              </a:ext>
            </a:extLst>
          </p:cNvPr>
          <p:cNvSpPr txBox="1"/>
          <p:nvPr userDrawn="1"/>
        </p:nvSpPr>
        <p:spPr>
          <a:xfrm>
            <a:off x="3702606" y="4796623"/>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02</a:t>
            </a:r>
          </a:p>
        </p:txBody>
      </p:sp>
      <p:sp>
        <p:nvSpPr>
          <p:cNvPr id="10" name="TextBox 9">
            <a:extLst>
              <a:ext uri="{FF2B5EF4-FFF2-40B4-BE49-F238E27FC236}">
                <a16:creationId xmlns:a16="http://schemas.microsoft.com/office/drawing/2014/main" id="{A53EE588-0094-4445-9B0E-13C42964D64C}"/>
              </a:ext>
            </a:extLst>
          </p:cNvPr>
          <p:cNvSpPr txBox="1"/>
          <p:nvPr userDrawn="1"/>
        </p:nvSpPr>
        <p:spPr>
          <a:xfrm>
            <a:off x="7018944" y="4796623"/>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03</a:t>
            </a:r>
          </a:p>
        </p:txBody>
      </p:sp>
      <p:sp>
        <p:nvSpPr>
          <p:cNvPr id="11" name="TextBox 10">
            <a:extLst>
              <a:ext uri="{FF2B5EF4-FFF2-40B4-BE49-F238E27FC236}">
                <a16:creationId xmlns:a16="http://schemas.microsoft.com/office/drawing/2014/main" id="{D4014968-6FE2-4D19-9076-EB529A30E02D}"/>
              </a:ext>
            </a:extLst>
          </p:cNvPr>
          <p:cNvSpPr txBox="1"/>
          <p:nvPr userDrawn="1"/>
        </p:nvSpPr>
        <p:spPr>
          <a:xfrm>
            <a:off x="7783200" y="4796623"/>
            <a:ext cx="3485068" cy="830997"/>
          </a:xfrm>
          <a:prstGeom prst="rect">
            <a:avLst/>
          </a:prstGeom>
          <a:noFill/>
        </p:spPr>
        <p:txBody>
          <a:bodyPr wrap="square" lIns="91440" tIns="45720" rIns="91440" bIns="45720" anchor="t">
            <a:spAutoFit/>
          </a:bodyPr>
          <a:lstStyle/>
          <a:p>
            <a:pPr marL="163195">
              <a:spcBef>
                <a:spcPts val="1200"/>
              </a:spcBef>
              <a:buClr>
                <a:srgbClr val="000000"/>
              </a:buClr>
              <a:buSzPct val="100000"/>
            </a:pPr>
            <a:r>
              <a:rPr lang="en-GB" sz="1500">
                <a:solidFill>
                  <a:schemeClr val="tx1">
                    <a:lumMod val="65000"/>
                    <a:lumOff val="35000"/>
                  </a:schemeClr>
                </a:solidFill>
                <a:latin typeface="Arial" panose="020B0604020202020204" pitchFamily="34" charset="0"/>
                <a:ea typeface="Arial"/>
                <a:cs typeface="Arial"/>
                <a:sym typeface="Arial"/>
              </a:rPr>
              <a:t>What could be done in this situation? Consider the challenges or opportunities you might encounter</a:t>
            </a:r>
            <a:r>
              <a:rPr lang="en-US">
                <a:solidFill>
                  <a:schemeClr val="tx1">
                    <a:lumMod val="65000"/>
                    <a:lumOff val="35000"/>
                  </a:schemeClr>
                </a:solidFill>
                <a:latin typeface="Arial" panose="020B0604020202020204" pitchFamily="34" charset="0"/>
                <a:ea typeface="Arial"/>
                <a:cs typeface="Arial"/>
                <a:sym typeface="Arial"/>
              </a:rPr>
              <a:t>.</a:t>
            </a:r>
            <a:endParaRPr lang="en-US">
              <a:solidFill>
                <a:schemeClr val="tx1">
                  <a:lumMod val="65000"/>
                  <a:lumOff val="35000"/>
                </a:schemeClr>
              </a:solidFill>
              <a:latin typeface="Arial" panose="020B0604020202020204" pitchFamily="34" charset="0"/>
            </a:endParaRPr>
          </a:p>
        </p:txBody>
      </p:sp>
    </p:spTree>
    <p:extLst>
      <p:ext uri="{BB962C8B-B14F-4D97-AF65-F5344CB8AC3E}">
        <p14:creationId xmlns:p14="http://schemas.microsoft.com/office/powerpoint/2010/main" val="3534513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6"/>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7"/>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1"/>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2"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10" presetClass="entr" presetSubtype="0" fill="hold" grpId="2"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2"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grpId="2"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2"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par>
                                <p:cTn id="52" presetID="10" presetClass="entr" presetSubtype="0" fill="hold" grpId="2"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7" grpId="0"/>
      <p:bldP spid="7" grpId="1"/>
      <p:bldP spid="7" grpId="2"/>
      <p:bldP spid="8" grpId="0"/>
      <p:bldP spid="8" grpId="1"/>
      <p:bldP spid="8" grpId="2"/>
      <p:bldP spid="9" grpId="0"/>
      <p:bldP spid="9" grpId="1"/>
      <p:bldP spid="9" grpId="2"/>
      <p:bldP spid="10" grpId="0"/>
      <p:bldP spid="10" grpId="1"/>
      <p:bldP spid="10" grpId="2"/>
      <p:bldP spid="11" grpId="0"/>
      <p:bldP spid="11" grpId="1"/>
      <p:bldP spid="11" grpId="2"/>
    </p:bld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55">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C3B6BA3-7D46-4084-8EEC-A11686FF1913}"/>
              </a:ext>
            </a:extLst>
          </p:cNvPr>
          <p:cNvSpPr/>
          <p:nvPr userDrawn="1"/>
        </p:nvSpPr>
        <p:spPr>
          <a:xfrm>
            <a:off x="246000" y="228600"/>
            <a:ext cx="11700000" cy="6400800"/>
          </a:xfrm>
          <a:prstGeom prst="rect">
            <a:avLst/>
          </a:prstGeom>
          <a:solidFill>
            <a:srgbClr val="00B5D1">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pic>
        <p:nvPicPr>
          <p:cNvPr id="14" name="Picture 13" descr="Text&#10;&#10;Description automatically generated with medium confidence">
            <a:extLst>
              <a:ext uri="{FF2B5EF4-FFF2-40B4-BE49-F238E27FC236}">
                <a16:creationId xmlns:a16="http://schemas.microsoft.com/office/drawing/2014/main" id="{10DE190F-6502-4030-B6CF-B82BEA97079B}"/>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6" name="Picture 5">
            <a:extLst>
              <a:ext uri="{FF2B5EF4-FFF2-40B4-BE49-F238E27FC236}">
                <a16:creationId xmlns:a16="http://schemas.microsoft.com/office/drawing/2014/main" id="{615FF192-1D49-436F-82B0-17EBDFA0C5A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
        <p:nvSpPr>
          <p:cNvPr id="8" name="Title 1">
            <a:extLst>
              <a:ext uri="{FF2B5EF4-FFF2-40B4-BE49-F238E27FC236}">
                <a16:creationId xmlns:a16="http://schemas.microsoft.com/office/drawing/2014/main" id="{6DFA735E-C595-46DB-B4CF-36F4BA7024D5}"/>
              </a:ext>
            </a:extLst>
          </p:cNvPr>
          <p:cNvSpPr txBox="1">
            <a:spLocks/>
          </p:cNvSpPr>
          <p:nvPr userDrawn="1"/>
        </p:nvSpPr>
        <p:spPr>
          <a:xfrm>
            <a:off x="602400" y="4210777"/>
            <a:ext cx="9144000" cy="1669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en-GB" sz="5400" b="1" i="0" u="none" strike="noStrike" kern="1200" cap="none" spc="0" normalizeH="0" baseline="0" noProof="0">
                <a:ln>
                  <a:noFill/>
                </a:ln>
                <a:solidFill>
                  <a:sysClr val="window" lastClr="FFFFFF"/>
                </a:solidFill>
                <a:effectLst/>
                <a:uLnTx/>
                <a:uFillTx/>
                <a:latin typeface="Arial" panose="020B0604020202020204" pitchFamily="34" charset="0"/>
                <a:ea typeface="+mj-ea"/>
                <a:cs typeface="+mj-cs"/>
              </a:rPr>
            </a:br>
            <a:r>
              <a:rPr kumimoji="0" lang="en-GB" sz="5400" b="1" i="0" u="none" strike="noStrike" kern="1200" cap="none" spc="0" normalizeH="0" baseline="0" noProof="0">
                <a:ln>
                  <a:noFill/>
                </a:ln>
                <a:solidFill>
                  <a:sysClr val="window" lastClr="FFFFFF"/>
                </a:solidFill>
                <a:effectLst/>
                <a:uLnTx/>
                <a:uFillTx/>
                <a:latin typeface="Arial" panose="020B0604020202020204" pitchFamily="34" charset="0"/>
                <a:ea typeface="+mj-ea"/>
                <a:cs typeface="+mj-cs"/>
              </a:rPr>
              <a:t>Health Break</a:t>
            </a:r>
            <a:endParaRPr kumimoji="0" lang="en-US" sz="5400" b="1" i="0" u="none" strike="noStrike" kern="1200" cap="none" spc="0" normalizeH="0" baseline="0" noProof="0" dirty="0">
              <a:ln>
                <a:noFill/>
              </a:ln>
              <a:solidFill>
                <a:sysClr val="window" lastClr="FFFFFF"/>
              </a:solidFill>
              <a:effectLst/>
              <a:uLnTx/>
              <a:uFillTx/>
              <a:latin typeface="Arial" panose="020B0604020202020204" pitchFamily="34" charset="0"/>
              <a:ea typeface="+mj-ea"/>
              <a:cs typeface="+mj-cs"/>
            </a:endParaRPr>
          </a:p>
        </p:txBody>
      </p:sp>
    </p:spTree>
    <p:extLst>
      <p:ext uri="{BB962C8B-B14F-4D97-AF65-F5344CB8AC3E}">
        <p14:creationId xmlns:p14="http://schemas.microsoft.com/office/powerpoint/2010/main" val="133873963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56">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5B2C9F7-40BA-4628-82C6-9D126B55A94A}"/>
              </a:ext>
            </a:extLst>
          </p:cNvPr>
          <p:cNvSpPr/>
          <p:nvPr userDrawn="1"/>
        </p:nvSpPr>
        <p:spPr>
          <a:xfrm>
            <a:off x="246000" y="228600"/>
            <a:ext cx="11700000" cy="6400800"/>
          </a:xfrm>
          <a:prstGeom prst="rect">
            <a:avLst/>
          </a:prstGeom>
          <a:solidFill>
            <a:srgbClr val="AC4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Text&#10;&#10;Description automatically generated with medium confidence">
            <a:extLst>
              <a:ext uri="{FF2B5EF4-FFF2-40B4-BE49-F238E27FC236}">
                <a16:creationId xmlns:a16="http://schemas.microsoft.com/office/drawing/2014/main" id="{C29DB014-1F7F-4C4F-A873-C51D41993824}"/>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7" name="Picture 6">
            <a:extLst>
              <a:ext uri="{FF2B5EF4-FFF2-40B4-BE49-F238E27FC236}">
                <a16:creationId xmlns:a16="http://schemas.microsoft.com/office/drawing/2014/main" id="{462540AA-DD17-4D9E-86A1-C24BB5BAD9F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
        <p:nvSpPr>
          <p:cNvPr id="9" name="Title 1">
            <a:extLst>
              <a:ext uri="{FF2B5EF4-FFF2-40B4-BE49-F238E27FC236}">
                <a16:creationId xmlns:a16="http://schemas.microsoft.com/office/drawing/2014/main" id="{11B0D7B3-9107-4011-A1AA-3EA648C354E4}"/>
              </a:ext>
            </a:extLst>
          </p:cNvPr>
          <p:cNvSpPr txBox="1">
            <a:spLocks/>
          </p:cNvSpPr>
          <p:nvPr userDrawn="1"/>
        </p:nvSpPr>
        <p:spPr>
          <a:xfrm>
            <a:off x="754800" y="4464604"/>
            <a:ext cx="7994523" cy="1669400"/>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5400" b="1" dirty="0">
                <a:solidFill>
                  <a:prstClr val="white"/>
                </a:solidFill>
                <a:latin typeface="Arial" panose="020B0604020202020204" pitchFamily="34" charset="0"/>
              </a:rPr>
              <a:t>Meaningful Partnership with PWLLE</a:t>
            </a:r>
          </a:p>
        </p:txBody>
      </p:sp>
    </p:spTree>
    <p:extLst>
      <p:ext uri="{BB962C8B-B14F-4D97-AF65-F5344CB8AC3E}">
        <p14:creationId xmlns:p14="http://schemas.microsoft.com/office/powerpoint/2010/main" val="238645927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57">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D256F5A2-8318-448F-AE30-8E98E03E65F3}"/>
              </a:ext>
            </a:extLst>
          </p:cNvPr>
          <p:cNvCxnSpPr>
            <a:cxnSpLocks/>
          </p:cNvCxnSpPr>
          <p:nvPr userDrawn="1"/>
        </p:nvCxnSpPr>
        <p:spPr>
          <a:xfrm>
            <a:off x="0" y="1144800"/>
            <a:ext cx="7260609"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0705DE74-67CE-4875-BE0F-B8D585F10A20}"/>
              </a:ext>
            </a:extLst>
          </p:cNvPr>
          <p:cNvSpPr txBox="1">
            <a:spLocks/>
          </p:cNvSpPr>
          <p:nvPr userDrawn="1"/>
        </p:nvSpPr>
        <p:spPr>
          <a:xfrm>
            <a:off x="938440" y="460880"/>
            <a:ext cx="8288077"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What is Meaningful Partnership?</a:t>
            </a:r>
            <a:endParaRPr lang="en-US" sz="3200">
              <a:solidFill>
                <a:srgbClr val="AC4C9D"/>
              </a:solidFill>
              <a:latin typeface="Arial" panose="020B0604020202020204" pitchFamily="34" charset="0"/>
            </a:endParaRPr>
          </a:p>
        </p:txBody>
      </p:sp>
      <p:sp>
        <p:nvSpPr>
          <p:cNvPr id="4" name="TextBox 3">
            <a:extLst>
              <a:ext uri="{FF2B5EF4-FFF2-40B4-BE49-F238E27FC236}">
                <a16:creationId xmlns:a16="http://schemas.microsoft.com/office/drawing/2014/main" id="{4CE777DC-FF82-4296-80B6-A058DD83332F}"/>
              </a:ext>
            </a:extLst>
          </p:cNvPr>
          <p:cNvSpPr txBox="1"/>
          <p:nvPr userDrawn="1"/>
        </p:nvSpPr>
        <p:spPr>
          <a:xfrm>
            <a:off x="1846965" y="2562284"/>
            <a:ext cx="974977" cy="1569660"/>
          </a:xfrm>
          <a:prstGeom prst="rect">
            <a:avLst/>
          </a:prstGeom>
          <a:noFill/>
        </p:spPr>
        <p:txBody>
          <a:bodyPr wrap="square" lIns="91440" tIns="45720" rIns="91440" bIns="45720" anchor="t">
            <a:spAutoFit/>
          </a:bodyPr>
          <a:lstStyle/>
          <a:p>
            <a:pPr marL="0" lvl="0" indent="0" algn="l" rtl="0">
              <a:spcBef>
                <a:spcPts val="0"/>
              </a:spcBef>
              <a:spcAft>
                <a:spcPts val="0"/>
              </a:spcAft>
              <a:buNone/>
            </a:pPr>
            <a:r>
              <a:rPr lang="en-GB" sz="9600" b="1">
                <a:solidFill>
                  <a:srgbClr val="AC4C9D">
                    <a:alpha val="25000"/>
                  </a:srgbClr>
                </a:solidFill>
                <a:latin typeface="Arial" panose="020B0604020202020204" pitchFamily="34" charset="0"/>
              </a:rPr>
              <a:t>?</a:t>
            </a:r>
          </a:p>
        </p:txBody>
      </p:sp>
      <p:sp>
        <p:nvSpPr>
          <p:cNvPr id="5" name="TextBox 4">
            <a:extLst>
              <a:ext uri="{FF2B5EF4-FFF2-40B4-BE49-F238E27FC236}">
                <a16:creationId xmlns:a16="http://schemas.microsoft.com/office/drawing/2014/main" id="{AD4E1BA6-20F3-4CF7-82F6-858276086424}"/>
              </a:ext>
            </a:extLst>
          </p:cNvPr>
          <p:cNvSpPr txBox="1"/>
          <p:nvPr userDrawn="1"/>
        </p:nvSpPr>
        <p:spPr>
          <a:xfrm>
            <a:off x="2334454" y="3224229"/>
            <a:ext cx="9351892" cy="1200329"/>
          </a:xfrm>
          <a:prstGeom prst="rect">
            <a:avLst/>
          </a:prstGeom>
          <a:noFill/>
        </p:spPr>
        <p:txBody>
          <a:bodyPr wrap="square" lIns="91440" tIns="45720" rIns="91440" bIns="45720" anchor="t">
            <a:spAutoFit/>
          </a:bodyPr>
          <a:lstStyle/>
          <a:p>
            <a:r>
              <a:rPr lang="en-CA" sz="2400" b="1">
                <a:solidFill>
                  <a:srgbClr val="AC4C9D"/>
                </a:solidFill>
                <a:latin typeface="Arial" panose="020B0604020202020204" pitchFamily="34" charset="0"/>
              </a:rPr>
              <a:t>What </a:t>
            </a:r>
            <a:r>
              <a:rPr lang="en-US" sz="2400" b="1">
                <a:solidFill>
                  <a:srgbClr val="AC4C9D"/>
                </a:solidFill>
                <a:latin typeface="Arial" panose="020B0604020202020204" pitchFamily="34" charset="0"/>
              </a:rPr>
              <a:t>does meaningful partnership mean to you? </a:t>
            </a:r>
            <a:br>
              <a:rPr lang="en-US" sz="2400" b="1">
                <a:solidFill>
                  <a:srgbClr val="AC4C9D"/>
                </a:solidFill>
                <a:latin typeface="Arial" panose="020B0604020202020204" pitchFamily="34" charset="0"/>
              </a:rPr>
            </a:br>
            <a:endParaRPr lang="en-US" sz="2400" b="1">
              <a:solidFill>
                <a:srgbClr val="AC4C9D"/>
              </a:solidFill>
              <a:latin typeface="Arial" panose="020B0604020202020204" pitchFamily="34" charset="0"/>
            </a:endParaRPr>
          </a:p>
          <a:p>
            <a:r>
              <a:rPr lang="en-US" sz="2400" b="1">
                <a:solidFill>
                  <a:srgbClr val="AC4C9D"/>
                </a:solidFill>
                <a:latin typeface="Arial" panose="020B0604020202020204" pitchFamily="34" charset="0"/>
              </a:rPr>
              <a:t>What thoughts come up when you hear this term?</a:t>
            </a:r>
            <a:endParaRPr lang="en-US"/>
          </a:p>
        </p:txBody>
      </p:sp>
    </p:spTree>
    <p:extLst>
      <p:ext uri="{BB962C8B-B14F-4D97-AF65-F5344CB8AC3E}">
        <p14:creationId xmlns:p14="http://schemas.microsoft.com/office/powerpoint/2010/main" val="9645548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58">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606D3F92-6206-4BC3-BC69-C8DEBEA48376}"/>
              </a:ext>
            </a:extLst>
          </p:cNvPr>
          <p:cNvCxnSpPr>
            <a:cxnSpLocks/>
          </p:cNvCxnSpPr>
          <p:nvPr userDrawn="1"/>
        </p:nvCxnSpPr>
        <p:spPr>
          <a:xfrm>
            <a:off x="0" y="1144800"/>
            <a:ext cx="7383439"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6AF1B529-0AA2-49BD-8097-1C485E3CF821}"/>
              </a:ext>
            </a:extLst>
          </p:cNvPr>
          <p:cNvSpPr txBox="1">
            <a:spLocks/>
          </p:cNvSpPr>
          <p:nvPr userDrawn="1"/>
        </p:nvSpPr>
        <p:spPr>
          <a:xfrm>
            <a:off x="938440" y="460880"/>
            <a:ext cx="8288077"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Meaningful Partnership Involves: </a:t>
            </a:r>
            <a:endParaRPr lang="en-US"/>
          </a:p>
        </p:txBody>
      </p:sp>
      <p:grpSp>
        <p:nvGrpSpPr>
          <p:cNvPr id="4" name="Group 3">
            <a:extLst>
              <a:ext uri="{FF2B5EF4-FFF2-40B4-BE49-F238E27FC236}">
                <a16:creationId xmlns:a16="http://schemas.microsoft.com/office/drawing/2014/main" id="{66DCABCE-A950-41B7-A0AE-AB4C1BDD3DE1}"/>
              </a:ext>
            </a:extLst>
          </p:cNvPr>
          <p:cNvGrpSpPr/>
          <p:nvPr userDrawn="1"/>
        </p:nvGrpSpPr>
        <p:grpSpPr>
          <a:xfrm>
            <a:off x="4550894" y="4393186"/>
            <a:ext cx="3166411" cy="1336948"/>
            <a:chOff x="504034" y="4883943"/>
            <a:chExt cx="5193618" cy="804986"/>
          </a:xfrm>
        </p:grpSpPr>
        <p:sp>
          <p:nvSpPr>
            <p:cNvPr id="5" name="Rectangle 4">
              <a:extLst>
                <a:ext uri="{FF2B5EF4-FFF2-40B4-BE49-F238E27FC236}">
                  <a16:creationId xmlns:a16="http://schemas.microsoft.com/office/drawing/2014/main" id="{2E6C8F29-4044-44BE-B259-33ACAC5B7145}"/>
                </a:ext>
              </a:extLst>
            </p:cNvPr>
            <p:cNvSpPr/>
            <p:nvPr/>
          </p:nvSpPr>
          <p:spPr>
            <a:xfrm>
              <a:off x="504034" y="4883943"/>
              <a:ext cx="5193618" cy="804986"/>
            </a:xfrm>
            <a:prstGeom prst="rect">
              <a:avLst/>
            </a:prstGeom>
            <a:solidFill>
              <a:srgbClr val="AC4C9D">
                <a:alpha val="22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b="1">
                <a:solidFill>
                  <a:srgbClr val="595959"/>
                </a:solidFill>
                <a:latin typeface="Arial"/>
                <a:cs typeface="Arial"/>
              </a:endParaRPr>
            </a:p>
          </p:txBody>
        </p:sp>
        <p:sp>
          <p:nvSpPr>
            <p:cNvPr id="6" name="TextBox 5">
              <a:extLst>
                <a:ext uri="{FF2B5EF4-FFF2-40B4-BE49-F238E27FC236}">
                  <a16:creationId xmlns:a16="http://schemas.microsoft.com/office/drawing/2014/main" id="{62415713-B52B-484C-8868-53B63F914FC9}"/>
                </a:ext>
              </a:extLst>
            </p:cNvPr>
            <p:cNvSpPr txBox="1"/>
            <p:nvPr/>
          </p:nvSpPr>
          <p:spPr>
            <a:xfrm>
              <a:off x="726709" y="5117159"/>
              <a:ext cx="4748266" cy="352097"/>
            </a:xfrm>
            <a:prstGeom prst="rect">
              <a:avLst/>
            </a:prstGeom>
            <a:noFill/>
            <a:ln>
              <a:noFill/>
            </a:ln>
          </p:spPr>
          <p:txBody>
            <a:bodyPr wrap="square" lIns="91440" tIns="45720" rIns="91440" bIns="45720" anchor="t">
              <a:spAutoFit/>
            </a:bodyPr>
            <a:lstStyle/>
            <a:p>
              <a:pPr algn="ctr"/>
              <a:r>
                <a:rPr lang="en-GB" sz="1600" b="1">
                  <a:solidFill>
                    <a:srgbClr val="595959"/>
                  </a:solidFill>
                  <a:latin typeface="Arial"/>
                  <a:cs typeface="Arial"/>
                </a:rPr>
                <a:t>Giving PWLLE visible leadership roles</a:t>
              </a:r>
            </a:p>
          </p:txBody>
        </p:sp>
      </p:grpSp>
      <p:grpSp>
        <p:nvGrpSpPr>
          <p:cNvPr id="7" name="Group 6">
            <a:extLst>
              <a:ext uri="{FF2B5EF4-FFF2-40B4-BE49-F238E27FC236}">
                <a16:creationId xmlns:a16="http://schemas.microsoft.com/office/drawing/2014/main" id="{3E2F73D4-6F88-4031-AF49-3B5870BFB323}"/>
              </a:ext>
            </a:extLst>
          </p:cNvPr>
          <p:cNvGrpSpPr/>
          <p:nvPr userDrawn="1"/>
        </p:nvGrpSpPr>
        <p:grpSpPr>
          <a:xfrm>
            <a:off x="1063683" y="4390364"/>
            <a:ext cx="3166411" cy="1336948"/>
            <a:chOff x="504034" y="4883943"/>
            <a:chExt cx="5193618" cy="804986"/>
          </a:xfrm>
        </p:grpSpPr>
        <p:sp>
          <p:nvSpPr>
            <p:cNvPr id="8" name="Rectangle 7">
              <a:extLst>
                <a:ext uri="{FF2B5EF4-FFF2-40B4-BE49-F238E27FC236}">
                  <a16:creationId xmlns:a16="http://schemas.microsoft.com/office/drawing/2014/main" id="{42657AAF-C5A3-424B-B286-E24A383A7DBB}"/>
                </a:ext>
              </a:extLst>
            </p:cNvPr>
            <p:cNvSpPr/>
            <p:nvPr/>
          </p:nvSpPr>
          <p:spPr>
            <a:xfrm>
              <a:off x="504034" y="4883943"/>
              <a:ext cx="5193618" cy="804986"/>
            </a:xfrm>
            <a:prstGeom prst="rect">
              <a:avLst/>
            </a:prstGeom>
            <a:solidFill>
              <a:srgbClr val="AC4C9D">
                <a:alpha val="22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b="1">
                <a:solidFill>
                  <a:srgbClr val="595959"/>
                </a:solidFill>
                <a:latin typeface="Arial"/>
                <a:cs typeface="Arial"/>
              </a:endParaRPr>
            </a:p>
          </p:txBody>
        </p:sp>
        <p:sp>
          <p:nvSpPr>
            <p:cNvPr id="9" name="TextBox 8">
              <a:extLst>
                <a:ext uri="{FF2B5EF4-FFF2-40B4-BE49-F238E27FC236}">
                  <a16:creationId xmlns:a16="http://schemas.microsoft.com/office/drawing/2014/main" id="{CB7F6342-0F4A-4915-AAE0-4C0C0114E357}"/>
                </a:ext>
              </a:extLst>
            </p:cNvPr>
            <p:cNvSpPr txBox="1"/>
            <p:nvPr/>
          </p:nvSpPr>
          <p:spPr>
            <a:xfrm>
              <a:off x="722080" y="5042864"/>
              <a:ext cx="4748266" cy="500349"/>
            </a:xfrm>
            <a:prstGeom prst="rect">
              <a:avLst/>
            </a:prstGeom>
            <a:noFill/>
            <a:ln>
              <a:noFill/>
            </a:ln>
          </p:spPr>
          <p:txBody>
            <a:bodyPr wrap="square" lIns="91440" tIns="45720" rIns="91440" bIns="45720" anchor="t">
              <a:spAutoFit/>
            </a:bodyPr>
            <a:lstStyle/>
            <a:p>
              <a:pPr algn="ctr"/>
              <a:r>
                <a:rPr lang="en-GB" sz="1600" b="1">
                  <a:solidFill>
                    <a:schemeClr val="tx1">
                      <a:lumMod val="65000"/>
                      <a:lumOff val="35000"/>
                    </a:schemeClr>
                  </a:solidFill>
                  <a:latin typeface="Arial"/>
                  <a:ea typeface="+mn-lt"/>
                  <a:cs typeface="Arial"/>
                </a:rPr>
                <a:t>Fairly compensating PWLLE and give them appropriate job titles</a:t>
              </a:r>
            </a:p>
          </p:txBody>
        </p:sp>
      </p:grpSp>
      <p:grpSp>
        <p:nvGrpSpPr>
          <p:cNvPr id="10" name="Group 9">
            <a:extLst>
              <a:ext uri="{FF2B5EF4-FFF2-40B4-BE49-F238E27FC236}">
                <a16:creationId xmlns:a16="http://schemas.microsoft.com/office/drawing/2014/main" id="{1AB78D5C-4862-4625-B8BA-ED46D4B810CE}"/>
              </a:ext>
            </a:extLst>
          </p:cNvPr>
          <p:cNvGrpSpPr/>
          <p:nvPr userDrawn="1"/>
        </p:nvGrpSpPr>
        <p:grpSpPr>
          <a:xfrm>
            <a:off x="7977072" y="4376252"/>
            <a:ext cx="3166411" cy="1336948"/>
            <a:chOff x="504034" y="4883943"/>
            <a:chExt cx="5193618" cy="804986"/>
          </a:xfrm>
        </p:grpSpPr>
        <p:sp>
          <p:nvSpPr>
            <p:cNvPr id="11" name="Rectangle 10">
              <a:extLst>
                <a:ext uri="{FF2B5EF4-FFF2-40B4-BE49-F238E27FC236}">
                  <a16:creationId xmlns:a16="http://schemas.microsoft.com/office/drawing/2014/main" id="{4060FB64-55E7-43DE-8AB8-B78686AA3ACA}"/>
                </a:ext>
              </a:extLst>
            </p:cNvPr>
            <p:cNvSpPr/>
            <p:nvPr/>
          </p:nvSpPr>
          <p:spPr>
            <a:xfrm>
              <a:off x="504034" y="4883943"/>
              <a:ext cx="5193618" cy="804986"/>
            </a:xfrm>
            <a:prstGeom prst="rect">
              <a:avLst/>
            </a:prstGeom>
            <a:solidFill>
              <a:srgbClr val="AC4C9D">
                <a:alpha val="22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b="1">
                <a:solidFill>
                  <a:srgbClr val="595959"/>
                </a:solidFill>
                <a:latin typeface="Arial"/>
                <a:cs typeface="Arial"/>
              </a:endParaRPr>
            </a:p>
          </p:txBody>
        </p:sp>
        <p:sp>
          <p:nvSpPr>
            <p:cNvPr id="12" name="TextBox 11">
              <a:extLst>
                <a:ext uri="{FF2B5EF4-FFF2-40B4-BE49-F238E27FC236}">
                  <a16:creationId xmlns:a16="http://schemas.microsoft.com/office/drawing/2014/main" id="{505E74DF-E398-48C0-AC1B-2F92738B72C0}"/>
                </a:ext>
              </a:extLst>
            </p:cNvPr>
            <p:cNvSpPr txBox="1"/>
            <p:nvPr/>
          </p:nvSpPr>
          <p:spPr>
            <a:xfrm>
              <a:off x="726709" y="5036262"/>
              <a:ext cx="4748266" cy="500349"/>
            </a:xfrm>
            <a:prstGeom prst="rect">
              <a:avLst/>
            </a:prstGeom>
            <a:noFill/>
            <a:ln>
              <a:noFill/>
            </a:ln>
          </p:spPr>
          <p:txBody>
            <a:bodyPr wrap="square" lIns="91440" tIns="45720" rIns="91440" bIns="45720" anchor="t">
              <a:spAutoFit/>
            </a:bodyPr>
            <a:lstStyle/>
            <a:p>
              <a:pPr algn="ctr"/>
              <a:r>
                <a:rPr lang="en-GB" sz="1600" b="1">
                  <a:solidFill>
                    <a:srgbClr val="595959"/>
                  </a:solidFill>
                  <a:latin typeface="Arial"/>
                  <a:cs typeface="Arial"/>
                </a:rPr>
                <a:t>Prioritizing those most impacted by harmful systems</a:t>
              </a:r>
              <a:endParaRPr lang="en-US"/>
            </a:p>
          </p:txBody>
        </p:sp>
      </p:grpSp>
      <p:grpSp>
        <p:nvGrpSpPr>
          <p:cNvPr id="13" name="Group 12">
            <a:extLst>
              <a:ext uri="{FF2B5EF4-FFF2-40B4-BE49-F238E27FC236}">
                <a16:creationId xmlns:a16="http://schemas.microsoft.com/office/drawing/2014/main" id="{EDB959D0-4BB6-4B6F-BFE3-3F2506509469}"/>
              </a:ext>
            </a:extLst>
          </p:cNvPr>
          <p:cNvGrpSpPr/>
          <p:nvPr userDrawn="1"/>
        </p:nvGrpSpPr>
        <p:grpSpPr>
          <a:xfrm>
            <a:off x="1060861" y="2792986"/>
            <a:ext cx="3166411" cy="1336948"/>
            <a:chOff x="504034" y="4883943"/>
            <a:chExt cx="5193618" cy="804986"/>
          </a:xfrm>
          <a:solidFill>
            <a:srgbClr val="AC4C9D">
              <a:alpha val="55000"/>
            </a:srgbClr>
          </a:solidFill>
        </p:grpSpPr>
        <p:sp>
          <p:nvSpPr>
            <p:cNvPr id="14" name="Rectangle 13">
              <a:extLst>
                <a:ext uri="{FF2B5EF4-FFF2-40B4-BE49-F238E27FC236}">
                  <a16:creationId xmlns:a16="http://schemas.microsoft.com/office/drawing/2014/main" id="{B9FDBB4E-81A8-4A69-ACE1-85B8A378C335}"/>
                </a:ext>
              </a:extLst>
            </p:cNvPr>
            <p:cNvSpPr/>
            <p:nvPr/>
          </p:nvSpPr>
          <p:spPr>
            <a:xfrm>
              <a:off x="504034" y="4883943"/>
              <a:ext cx="5193618" cy="804986"/>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b="1">
                <a:solidFill>
                  <a:srgbClr val="595959"/>
                </a:solidFill>
                <a:latin typeface="Arial"/>
                <a:cs typeface="Arial"/>
              </a:endParaRPr>
            </a:p>
          </p:txBody>
        </p:sp>
        <p:sp>
          <p:nvSpPr>
            <p:cNvPr id="15" name="TextBox 14">
              <a:extLst>
                <a:ext uri="{FF2B5EF4-FFF2-40B4-BE49-F238E27FC236}">
                  <a16:creationId xmlns:a16="http://schemas.microsoft.com/office/drawing/2014/main" id="{7B176C87-BB51-4F4D-B4D0-9D4D755F26DE}"/>
                </a:ext>
              </a:extLst>
            </p:cNvPr>
            <p:cNvSpPr txBox="1"/>
            <p:nvPr/>
          </p:nvSpPr>
          <p:spPr>
            <a:xfrm>
              <a:off x="776764" y="5110388"/>
              <a:ext cx="4748266" cy="352097"/>
            </a:xfrm>
            <a:prstGeom prst="rect">
              <a:avLst/>
            </a:prstGeom>
            <a:noFill/>
            <a:ln>
              <a:noFill/>
            </a:ln>
          </p:spPr>
          <p:txBody>
            <a:bodyPr wrap="square" lIns="91440" tIns="45720" rIns="91440" bIns="45720" anchor="t">
              <a:spAutoFit/>
            </a:bodyPr>
            <a:lstStyle/>
            <a:p>
              <a:pPr algn="ctr"/>
              <a:r>
                <a:rPr lang="en-GB" sz="1600" b="1">
                  <a:solidFill>
                    <a:schemeClr val="tx1">
                      <a:lumMod val="65000"/>
                      <a:lumOff val="35000"/>
                    </a:schemeClr>
                  </a:solidFill>
                  <a:latin typeface="Arial"/>
                  <a:ea typeface="+mn-lt"/>
                  <a:cs typeface="Arial"/>
                </a:rPr>
                <a:t>Disrupting power imbalances </a:t>
              </a:r>
            </a:p>
          </p:txBody>
        </p:sp>
      </p:grpSp>
      <p:grpSp>
        <p:nvGrpSpPr>
          <p:cNvPr id="16" name="Group 15">
            <a:extLst>
              <a:ext uri="{FF2B5EF4-FFF2-40B4-BE49-F238E27FC236}">
                <a16:creationId xmlns:a16="http://schemas.microsoft.com/office/drawing/2014/main" id="{9A428AE0-FD17-43A3-9ABE-1D92F0881904}"/>
              </a:ext>
            </a:extLst>
          </p:cNvPr>
          <p:cNvGrpSpPr/>
          <p:nvPr userDrawn="1"/>
        </p:nvGrpSpPr>
        <p:grpSpPr>
          <a:xfrm>
            <a:off x="4548072" y="2795808"/>
            <a:ext cx="3166411" cy="1336948"/>
            <a:chOff x="504034" y="4883943"/>
            <a:chExt cx="5193618" cy="804986"/>
          </a:xfrm>
          <a:solidFill>
            <a:srgbClr val="AC4C9D">
              <a:alpha val="55000"/>
            </a:srgbClr>
          </a:solidFill>
        </p:grpSpPr>
        <p:sp>
          <p:nvSpPr>
            <p:cNvPr id="17" name="Rectangle 16">
              <a:extLst>
                <a:ext uri="{FF2B5EF4-FFF2-40B4-BE49-F238E27FC236}">
                  <a16:creationId xmlns:a16="http://schemas.microsoft.com/office/drawing/2014/main" id="{7C596550-4422-4EA7-BF7A-EE20810DAC6E}"/>
                </a:ext>
              </a:extLst>
            </p:cNvPr>
            <p:cNvSpPr/>
            <p:nvPr/>
          </p:nvSpPr>
          <p:spPr>
            <a:xfrm>
              <a:off x="504034" y="4883943"/>
              <a:ext cx="5193618" cy="804986"/>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b="1">
                <a:solidFill>
                  <a:srgbClr val="595959"/>
                </a:solidFill>
                <a:latin typeface="Arial"/>
                <a:cs typeface="Arial"/>
              </a:endParaRPr>
            </a:p>
          </p:txBody>
        </p:sp>
        <p:sp>
          <p:nvSpPr>
            <p:cNvPr id="18" name="TextBox 17">
              <a:extLst>
                <a:ext uri="{FF2B5EF4-FFF2-40B4-BE49-F238E27FC236}">
                  <a16:creationId xmlns:a16="http://schemas.microsoft.com/office/drawing/2014/main" id="{FA9DFAC0-FB5C-4C23-A0ED-42BE46929D02}"/>
                </a:ext>
              </a:extLst>
            </p:cNvPr>
            <p:cNvSpPr txBox="1"/>
            <p:nvPr/>
          </p:nvSpPr>
          <p:spPr>
            <a:xfrm>
              <a:off x="668847" y="5110388"/>
              <a:ext cx="4748266" cy="352097"/>
            </a:xfrm>
            <a:prstGeom prst="rect">
              <a:avLst/>
            </a:prstGeom>
            <a:noFill/>
            <a:ln>
              <a:noFill/>
            </a:ln>
          </p:spPr>
          <p:txBody>
            <a:bodyPr wrap="square" lIns="91440" tIns="45720" rIns="91440" bIns="45720" anchor="t">
              <a:spAutoFit/>
            </a:bodyPr>
            <a:lstStyle/>
            <a:p>
              <a:pPr algn="ctr"/>
              <a:r>
                <a:rPr lang="en-GB" sz="1600" b="1">
                  <a:solidFill>
                    <a:srgbClr val="595959"/>
                  </a:solidFill>
                  <a:latin typeface="Arial"/>
                  <a:cs typeface="Arial"/>
                </a:rPr>
                <a:t>Centring the voices of PWLLE</a:t>
              </a:r>
              <a:endParaRPr lang="en-US"/>
            </a:p>
          </p:txBody>
        </p:sp>
      </p:grpSp>
      <p:grpSp>
        <p:nvGrpSpPr>
          <p:cNvPr id="19" name="Group 18">
            <a:extLst>
              <a:ext uri="{FF2B5EF4-FFF2-40B4-BE49-F238E27FC236}">
                <a16:creationId xmlns:a16="http://schemas.microsoft.com/office/drawing/2014/main" id="{135FEAB1-5B42-4696-8521-9668437AB71C}"/>
              </a:ext>
            </a:extLst>
          </p:cNvPr>
          <p:cNvGrpSpPr/>
          <p:nvPr userDrawn="1"/>
        </p:nvGrpSpPr>
        <p:grpSpPr>
          <a:xfrm>
            <a:off x="7974250" y="2792985"/>
            <a:ext cx="3166411" cy="1336948"/>
            <a:chOff x="504034" y="4883943"/>
            <a:chExt cx="5193618" cy="804986"/>
          </a:xfrm>
          <a:solidFill>
            <a:srgbClr val="AC4C9D">
              <a:alpha val="55000"/>
            </a:srgbClr>
          </a:solidFill>
        </p:grpSpPr>
        <p:sp>
          <p:nvSpPr>
            <p:cNvPr id="20" name="Rectangle 19">
              <a:extLst>
                <a:ext uri="{FF2B5EF4-FFF2-40B4-BE49-F238E27FC236}">
                  <a16:creationId xmlns:a16="http://schemas.microsoft.com/office/drawing/2014/main" id="{BB254889-238E-4B32-ABAF-91135AED55CA}"/>
                </a:ext>
              </a:extLst>
            </p:cNvPr>
            <p:cNvSpPr/>
            <p:nvPr/>
          </p:nvSpPr>
          <p:spPr>
            <a:xfrm>
              <a:off x="504034" y="4883943"/>
              <a:ext cx="5193618" cy="804986"/>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b="1">
                <a:solidFill>
                  <a:srgbClr val="595959"/>
                </a:solidFill>
                <a:latin typeface="Arial"/>
                <a:cs typeface="Arial"/>
              </a:endParaRPr>
            </a:p>
          </p:txBody>
        </p:sp>
        <p:sp>
          <p:nvSpPr>
            <p:cNvPr id="21" name="TextBox 20">
              <a:extLst>
                <a:ext uri="{FF2B5EF4-FFF2-40B4-BE49-F238E27FC236}">
                  <a16:creationId xmlns:a16="http://schemas.microsoft.com/office/drawing/2014/main" id="{46414E75-0035-4C3B-A21D-93BC3FF580EE}"/>
                </a:ext>
              </a:extLst>
            </p:cNvPr>
            <p:cNvSpPr txBox="1"/>
            <p:nvPr/>
          </p:nvSpPr>
          <p:spPr>
            <a:xfrm>
              <a:off x="726709" y="5036261"/>
              <a:ext cx="4748266" cy="500349"/>
            </a:xfrm>
            <a:prstGeom prst="rect">
              <a:avLst/>
            </a:prstGeom>
            <a:noFill/>
            <a:ln>
              <a:noFill/>
            </a:ln>
          </p:spPr>
          <p:txBody>
            <a:bodyPr wrap="square" lIns="91440" tIns="45720" rIns="91440" bIns="45720" anchor="t">
              <a:spAutoFit/>
            </a:bodyPr>
            <a:lstStyle/>
            <a:p>
              <a:pPr algn="ctr"/>
              <a:r>
                <a:rPr lang="en-GB" sz="1600" b="1">
                  <a:solidFill>
                    <a:srgbClr val="595959"/>
                  </a:solidFill>
                  <a:latin typeface="Arial"/>
                  <a:cs typeface="Arial"/>
                </a:rPr>
                <a:t>Co-developing policies and programs with PWLLE at all stages </a:t>
              </a:r>
              <a:endParaRPr lang="en-US"/>
            </a:p>
          </p:txBody>
        </p:sp>
      </p:grpSp>
      <p:grpSp>
        <p:nvGrpSpPr>
          <p:cNvPr id="22" name="Group 21">
            <a:extLst>
              <a:ext uri="{FF2B5EF4-FFF2-40B4-BE49-F238E27FC236}">
                <a16:creationId xmlns:a16="http://schemas.microsoft.com/office/drawing/2014/main" id="{76F93189-5A80-49B1-A71B-653F51F64B4F}"/>
              </a:ext>
            </a:extLst>
          </p:cNvPr>
          <p:cNvGrpSpPr/>
          <p:nvPr userDrawn="1"/>
        </p:nvGrpSpPr>
        <p:grpSpPr>
          <a:xfrm>
            <a:off x="1060861" y="2064489"/>
            <a:ext cx="10082622" cy="504393"/>
            <a:chOff x="480802" y="4883943"/>
            <a:chExt cx="5216850" cy="804986"/>
          </a:xfrm>
          <a:solidFill>
            <a:srgbClr val="00B5D1">
              <a:alpha val="40000"/>
            </a:srgbClr>
          </a:solidFill>
        </p:grpSpPr>
        <p:sp>
          <p:nvSpPr>
            <p:cNvPr id="23" name="Rectangle 22">
              <a:extLst>
                <a:ext uri="{FF2B5EF4-FFF2-40B4-BE49-F238E27FC236}">
                  <a16:creationId xmlns:a16="http://schemas.microsoft.com/office/drawing/2014/main" id="{212519A4-3713-480C-B69E-E6B1C7F3C12F}"/>
                </a:ext>
              </a:extLst>
            </p:cNvPr>
            <p:cNvSpPr/>
            <p:nvPr/>
          </p:nvSpPr>
          <p:spPr>
            <a:xfrm>
              <a:off x="480802" y="4883943"/>
              <a:ext cx="5216850" cy="804986"/>
            </a:xfrm>
            <a:prstGeom prst="rect">
              <a:avLst/>
            </a:prstGeom>
            <a:grpFill/>
            <a:ln w="9525">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en-US" sz="1600" b="1">
                <a:solidFill>
                  <a:srgbClr val="595959"/>
                </a:solidFill>
                <a:latin typeface="Arial"/>
                <a:cs typeface="Arial"/>
              </a:endParaRPr>
            </a:p>
          </p:txBody>
        </p:sp>
        <p:sp>
          <p:nvSpPr>
            <p:cNvPr id="24" name="TextBox 23">
              <a:extLst>
                <a:ext uri="{FF2B5EF4-FFF2-40B4-BE49-F238E27FC236}">
                  <a16:creationId xmlns:a16="http://schemas.microsoft.com/office/drawing/2014/main" id="{A429E5DB-B2F9-421B-92F7-C81CA7F41CEE}"/>
                </a:ext>
              </a:extLst>
            </p:cNvPr>
            <p:cNvSpPr txBox="1"/>
            <p:nvPr/>
          </p:nvSpPr>
          <p:spPr>
            <a:xfrm>
              <a:off x="726710" y="5016278"/>
              <a:ext cx="4748266" cy="540315"/>
            </a:xfrm>
            <a:prstGeom prst="rect">
              <a:avLst/>
            </a:prstGeom>
            <a:noFill/>
            <a:ln>
              <a:noFill/>
            </a:ln>
          </p:spPr>
          <p:txBody>
            <a:bodyPr wrap="square" lIns="91440" tIns="45720" rIns="91440" bIns="45720" anchor="t">
              <a:spAutoFit/>
            </a:bodyPr>
            <a:lstStyle/>
            <a:p>
              <a:pPr algn="ctr"/>
              <a:r>
                <a:rPr lang="en-GB" sz="1600" b="1">
                  <a:solidFill>
                    <a:srgbClr val="595959"/>
                  </a:solidFill>
                  <a:latin typeface="Arial"/>
                  <a:cs typeface="Arial"/>
                </a:rPr>
                <a:t>Recognizing PWLLE as experts in the field and their own health</a:t>
              </a:r>
              <a:endParaRPr lang="en-US"/>
            </a:p>
          </p:txBody>
        </p:sp>
      </p:grpSp>
    </p:spTree>
    <p:extLst>
      <p:ext uri="{BB962C8B-B14F-4D97-AF65-F5344CB8AC3E}">
        <p14:creationId xmlns:p14="http://schemas.microsoft.com/office/powerpoint/2010/main" val="868123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186E9BC-FC2A-46E7-B846-C2FBE3FE27FD}"/>
              </a:ext>
            </a:extLst>
          </p:cNvPr>
          <p:cNvCxnSpPr>
            <a:cxnSpLocks/>
          </p:cNvCxnSpPr>
          <p:nvPr userDrawn="1"/>
        </p:nvCxnSpPr>
        <p:spPr>
          <a:xfrm>
            <a:off x="0" y="1144800"/>
            <a:ext cx="521970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D8B28997-D301-43BB-9E81-20F39E40A607}"/>
              </a:ext>
            </a:extLst>
          </p:cNvPr>
          <p:cNvSpPr txBox="1">
            <a:spLocks/>
          </p:cNvSpPr>
          <p:nvPr userDrawn="1"/>
        </p:nvSpPr>
        <p:spPr>
          <a:xfrm>
            <a:off x="938440" y="460880"/>
            <a:ext cx="4844945"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Tools for Future Work</a:t>
            </a:r>
            <a:endParaRPr lang="en-US" sz="3200">
              <a:solidFill>
                <a:srgbClr val="AC4C9D"/>
              </a:solidFill>
              <a:latin typeface="Arial" panose="020B0604020202020204" pitchFamily="34" charset="0"/>
            </a:endParaRPr>
          </a:p>
        </p:txBody>
      </p:sp>
      <p:sp>
        <p:nvSpPr>
          <p:cNvPr id="4" name="TextBox 3">
            <a:extLst>
              <a:ext uri="{FF2B5EF4-FFF2-40B4-BE49-F238E27FC236}">
                <a16:creationId xmlns:a16="http://schemas.microsoft.com/office/drawing/2014/main" id="{B476F57B-4AE9-4A8B-BA90-94B7ED675F9A}"/>
              </a:ext>
            </a:extLst>
          </p:cNvPr>
          <p:cNvSpPr txBox="1"/>
          <p:nvPr userDrawn="1"/>
        </p:nvSpPr>
        <p:spPr>
          <a:xfrm>
            <a:off x="4639166" y="3687037"/>
            <a:ext cx="2468544" cy="560153"/>
          </a:xfrm>
          <a:prstGeom prst="rect">
            <a:avLst/>
          </a:prstGeom>
          <a:noFill/>
        </p:spPr>
        <p:txBody>
          <a:bodyPr wrap="square">
            <a:spAutoFit/>
          </a:bodyPr>
          <a:lstStyle/>
          <a:p>
            <a:pPr marL="138907" lvl="0" indent="0" algn="ctr" rtl="0">
              <a:lnSpc>
                <a:spcPct val="95000"/>
              </a:lnSpc>
              <a:spcBef>
                <a:spcPts val="1200"/>
              </a:spcBef>
              <a:spcAft>
                <a:spcPts val="0"/>
              </a:spcAft>
              <a:buSzPts val="1413"/>
              <a:buNone/>
            </a:pPr>
            <a:r>
              <a:rPr lang="en-GB" sz="1600">
                <a:solidFill>
                  <a:schemeClr val="tx1">
                    <a:lumMod val="65000"/>
                    <a:lumOff val="35000"/>
                  </a:schemeClr>
                </a:solidFill>
                <a:latin typeface="Arial" panose="020B0604020202020204" pitchFamily="34" charset="0"/>
              </a:rPr>
              <a:t>Organizational Assessment Tool</a:t>
            </a:r>
          </a:p>
        </p:txBody>
      </p:sp>
      <p:sp>
        <p:nvSpPr>
          <p:cNvPr id="5" name="TextBox 4">
            <a:extLst>
              <a:ext uri="{FF2B5EF4-FFF2-40B4-BE49-F238E27FC236}">
                <a16:creationId xmlns:a16="http://schemas.microsoft.com/office/drawing/2014/main" id="{36737D06-814F-40AE-96A8-3841E51E4724}"/>
              </a:ext>
            </a:extLst>
          </p:cNvPr>
          <p:cNvSpPr txBox="1"/>
          <p:nvPr userDrawn="1"/>
        </p:nvSpPr>
        <p:spPr>
          <a:xfrm>
            <a:off x="6545954" y="5828868"/>
            <a:ext cx="2027796" cy="560153"/>
          </a:xfrm>
          <a:prstGeom prst="rect">
            <a:avLst/>
          </a:prstGeom>
          <a:noFill/>
        </p:spPr>
        <p:txBody>
          <a:bodyPr wrap="square">
            <a:spAutoFit/>
          </a:bodyPr>
          <a:lstStyle/>
          <a:p>
            <a:pPr lvl="0" indent="0" algn="ctr" rtl="0">
              <a:lnSpc>
                <a:spcPct val="95000"/>
              </a:lnSpc>
              <a:spcBef>
                <a:spcPts val="0"/>
              </a:spcBef>
              <a:spcAft>
                <a:spcPts val="0"/>
              </a:spcAft>
              <a:buSzPts val="1413"/>
              <a:buNone/>
            </a:pPr>
            <a:r>
              <a:rPr lang="en-GB" sz="1600">
                <a:solidFill>
                  <a:schemeClr val="tx1">
                    <a:lumMod val="65000"/>
                    <a:lumOff val="35000"/>
                  </a:schemeClr>
                </a:solidFill>
                <a:latin typeface="Arial" panose="020B0604020202020204" pitchFamily="34" charset="0"/>
              </a:rPr>
              <a:t>EQUIP Health Equity Toolkit</a:t>
            </a:r>
          </a:p>
        </p:txBody>
      </p:sp>
      <p:sp>
        <p:nvSpPr>
          <p:cNvPr id="6" name="TextBox 5">
            <a:extLst>
              <a:ext uri="{FF2B5EF4-FFF2-40B4-BE49-F238E27FC236}">
                <a16:creationId xmlns:a16="http://schemas.microsoft.com/office/drawing/2014/main" id="{E092BD4C-041F-4351-9531-F46BAF174803}"/>
              </a:ext>
            </a:extLst>
          </p:cNvPr>
          <p:cNvSpPr txBox="1"/>
          <p:nvPr userDrawn="1"/>
        </p:nvSpPr>
        <p:spPr>
          <a:xfrm>
            <a:off x="7937892" y="3668138"/>
            <a:ext cx="2587662" cy="794064"/>
          </a:xfrm>
          <a:prstGeom prst="rect">
            <a:avLst/>
          </a:prstGeom>
          <a:noFill/>
        </p:spPr>
        <p:txBody>
          <a:bodyPr wrap="square">
            <a:spAutoFit/>
          </a:bodyPr>
          <a:lstStyle/>
          <a:p>
            <a:pPr lvl="0" indent="0" algn="ctr" rtl="0">
              <a:lnSpc>
                <a:spcPct val="95000"/>
              </a:lnSpc>
              <a:spcBef>
                <a:spcPts val="0"/>
              </a:spcBef>
              <a:spcAft>
                <a:spcPts val="0"/>
              </a:spcAft>
              <a:buSzPts val="1413"/>
              <a:buNone/>
            </a:pPr>
            <a:r>
              <a:rPr lang="en-GB" sz="1600">
                <a:solidFill>
                  <a:schemeClr val="tx1">
                    <a:lumMod val="65000"/>
                    <a:lumOff val="35000"/>
                  </a:schemeClr>
                </a:solidFill>
                <a:latin typeface="Arial" panose="020B0604020202020204" pitchFamily="34" charset="0"/>
              </a:rPr>
              <a:t>Harm Reduction Implementation Framework</a:t>
            </a:r>
          </a:p>
        </p:txBody>
      </p:sp>
      <p:sp>
        <p:nvSpPr>
          <p:cNvPr id="7" name="TextBox 6">
            <a:extLst>
              <a:ext uri="{FF2B5EF4-FFF2-40B4-BE49-F238E27FC236}">
                <a16:creationId xmlns:a16="http://schemas.microsoft.com/office/drawing/2014/main" id="{200FF1E6-5D7B-4E5D-901B-71D100286234}"/>
              </a:ext>
            </a:extLst>
          </p:cNvPr>
          <p:cNvSpPr txBox="1"/>
          <p:nvPr userDrawn="1"/>
        </p:nvSpPr>
        <p:spPr>
          <a:xfrm>
            <a:off x="1420251" y="3665525"/>
            <a:ext cx="2815397" cy="560153"/>
          </a:xfrm>
          <a:prstGeom prst="rect">
            <a:avLst/>
          </a:prstGeom>
          <a:noFill/>
        </p:spPr>
        <p:txBody>
          <a:bodyPr wrap="square">
            <a:spAutoFit/>
          </a:bodyPr>
          <a:lstStyle/>
          <a:p>
            <a:pPr marL="138907" lvl="0" indent="0" algn="ctr" rtl="0">
              <a:lnSpc>
                <a:spcPct val="95000"/>
              </a:lnSpc>
              <a:spcBef>
                <a:spcPts val="0"/>
              </a:spcBef>
              <a:spcAft>
                <a:spcPts val="0"/>
              </a:spcAft>
              <a:buSzPts val="1413"/>
              <a:buNone/>
            </a:pPr>
            <a:r>
              <a:rPr lang="en-GB" sz="1600" dirty="0">
                <a:solidFill>
                  <a:schemeClr val="tx1">
                    <a:lumMod val="65000"/>
                    <a:lumOff val="35000"/>
                  </a:schemeClr>
                </a:solidFill>
                <a:latin typeface="Arial" panose="020B0604020202020204" pitchFamily="34" charset="0"/>
              </a:rPr>
              <a:t>Understanding Substance Use: A Matter of Equity</a:t>
            </a:r>
          </a:p>
        </p:txBody>
      </p:sp>
      <p:sp>
        <p:nvSpPr>
          <p:cNvPr id="8" name="TextBox 7">
            <a:extLst>
              <a:ext uri="{FF2B5EF4-FFF2-40B4-BE49-F238E27FC236}">
                <a16:creationId xmlns:a16="http://schemas.microsoft.com/office/drawing/2014/main" id="{2B27937C-EC51-417F-A5EE-006FB9756312}"/>
              </a:ext>
            </a:extLst>
          </p:cNvPr>
          <p:cNvSpPr txBox="1"/>
          <p:nvPr userDrawn="1"/>
        </p:nvSpPr>
        <p:spPr>
          <a:xfrm>
            <a:off x="1015999" y="1412182"/>
            <a:ext cx="10474089" cy="355482"/>
          </a:xfrm>
          <a:prstGeom prst="rect">
            <a:avLst/>
          </a:prstGeom>
          <a:noFill/>
        </p:spPr>
        <p:txBody>
          <a:bodyPr wrap="square" lIns="91440" tIns="45720" rIns="91440" bIns="45720" anchor="t">
            <a:spAutoFit/>
          </a:bodyPr>
          <a:lstStyle/>
          <a:p>
            <a:pPr>
              <a:lnSpc>
                <a:spcPct val="95000"/>
              </a:lnSpc>
              <a:buSzPts val="688"/>
            </a:pPr>
            <a:r>
              <a:rPr lang="en-GB" sz="1800" b="1">
                <a:solidFill>
                  <a:srgbClr val="00B5D1"/>
                </a:solidFill>
                <a:latin typeface="Arial" panose="020B0604020202020204" pitchFamily="34" charset="0"/>
              </a:rPr>
              <a:t>Here are some tools that </a:t>
            </a:r>
            <a:r>
              <a:rPr lang="en-GB" b="1">
                <a:solidFill>
                  <a:srgbClr val="00B5D1"/>
                </a:solidFill>
                <a:latin typeface="Arial" panose="020B0604020202020204" pitchFamily="34" charset="0"/>
              </a:rPr>
              <a:t>will be discussed and referenced throughout</a:t>
            </a:r>
            <a:r>
              <a:rPr lang="en-GB" sz="1800" b="1">
                <a:solidFill>
                  <a:srgbClr val="00B5D1"/>
                </a:solidFill>
                <a:latin typeface="Arial" panose="020B0604020202020204" pitchFamily="34" charset="0"/>
              </a:rPr>
              <a:t> </a:t>
            </a:r>
            <a:r>
              <a:rPr lang="en-GB" b="1">
                <a:solidFill>
                  <a:srgbClr val="00B5D1"/>
                </a:solidFill>
                <a:latin typeface="Arial" panose="020B0604020202020204" pitchFamily="34" charset="0"/>
              </a:rPr>
              <a:t>the workshop</a:t>
            </a:r>
            <a:r>
              <a:rPr lang="en-GB" sz="1800" b="1">
                <a:solidFill>
                  <a:srgbClr val="00B5D1"/>
                </a:solidFill>
                <a:latin typeface="Arial" panose="020B0604020202020204" pitchFamily="34" charset="0"/>
              </a:rPr>
              <a:t>:</a:t>
            </a:r>
            <a:r>
              <a:rPr lang="en-GB" b="1">
                <a:solidFill>
                  <a:srgbClr val="00B5D1"/>
                </a:solidFill>
                <a:latin typeface="Arial" panose="020B0604020202020204" pitchFamily="34" charset="0"/>
              </a:rPr>
              <a:t> </a:t>
            </a:r>
            <a:endParaRPr lang="en-GB" sz="1800" b="1">
              <a:solidFill>
                <a:srgbClr val="00B5D1"/>
              </a:solidFill>
              <a:latin typeface="Arial" panose="020B0604020202020204" pitchFamily="34" charset="0"/>
            </a:endParaRPr>
          </a:p>
        </p:txBody>
      </p:sp>
      <p:pic>
        <p:nvPicPr>
          <p:cNvPr id="9" name="Picture 8" descr="Diagram&#10;&#10;Description automatically generated">
            <a:extLst>
              <a:ext uri="{FF2B5EF4-FFF2-40B4-BE49-F238E27FC236}">
                <a16:creationId xmlns:a16="http://schemas.microsoft.com/office/drawing/2014/main" id="{D3BA8201-6740-41BF-87F9-13F1B6CD931E}"/>
              </a:ext>
            </a:extLst>
          </p:cNvPr>
          <p:cNvPicPr>
            <a:picLocks noChangeAspect="1"/>
          </p:cNvPicPr>
          <p:nvPr userDrawn="1"/>
        </p:nvPicPr>
        <p:blipFill rotWithShape="1">
          <a:blip r:embed="rId2"/>
          <a:srcRect l="1" r="6684" b="3376"/>
          <a:stretch/>
        </p:blipFill>
        <p:spPr>
          <a:xfrm>
            <a:off x="5379681" y="2161825"/>
            <a:ext cx="1101600" cy="1504343"/>
          </a:xfrm>
          <a:prstGeom prst="rect">
            <a:avLst/>
          </a:prstGeom>
          <a:effectLst>
            <a:outerShdw blurRad="50800" dist="38100" dir="2700000" algn="tl" rotWithShape="0">
              <a:prstClr val="black">
                <a:alpha val="40000"/>
              </a:prstClr>
            </a:outerShdw>
          </a:effectLst>
        </p:spPr>
      </p:pic>
      <p:pic>
        <p:nvPicPr>
          <p:cNvPr id="10" name="Google Shape;414;p68">
            <a:extLst>
              <a:ext uri="{FF2B5EF4-FFF2-40B4-BE49-F238E27FC236}">
                <a16:creationId xmlns:a16="http://schemas.microsoft.com/office/drawing/2014/main" id="{B778CB87-B7A1-4751-A771-DBD296F8F14A}"/>
              </a:ext>
            </a:extLst>
          </p:cNvPr>
          <p:cNvPicPr preferRelativeResize="0"/>
          <p:nvPr userDrawn="1"/>
        </p:nvPicPr>
        <p:blipFill>
          <a:blip r:embed="rId3">
            <a:alphaModFix/>
          </a:blip>
          <a:stretch>
            <a:fillRect/>
          </a:stretch>
        </p:blipFill>
        <p:spPr>
          <a:xfrm>
            <a:off x="6562325" y="4691643"/>
            <a:ext cx="2011425" cy="1075184"/>
          </a:xfrm>
          <a:prstGeom prst="rect">
            <a:avLst/>
          </a:prstGeom>
          <a:noFill/>
          <a:ln>
            <a:noFill/>
          </a:ln>
          <a:effectLst>
            <a:outerShdw blurRad="50800" dist="38100" dir="2700000" algn="tl" rotWithShape="0">
              <a:prstClr val="black">
                <a:alpha val="40000"/>
              </a:prstClr>
            </a:outerShdw>
          </a:effectLst>
        </p:spPr>
      </p:pic>
      <p:pic>
        <p:nvPicPr>
          <p:cNvPr id="11" name="Google Shape;422;p69">
            <a:extLst>
              <a:ext uri="{FF2B5EF4-FFF2-40B4-BE49-F238E27FC236}">
                <a16:creationId xmlns:a16="http://schemas.microsoft.com/office/drawing/2014/main" id="{069381A1-2E47-41C8-8C2A-E9C5806B352E}"/>
              </a:ext>
            </a:extLst>
          </p:cNvPr>
          <p:cNvPicPr preferRelativeResize="0"/>
          <p:nvPr userDrawn="1"/>
        </p:nvPicPr>
        <p:blipFill>
          <a:blip r:embed="rId4">
            <a:alphaModFix/>
          </a:blip>
          <a:stretch>
            <a:fillRect/>
          </a:stretch>
        </p:blipFill>
        <p:spPr>
          <a:xfrm>
            <a:off x="8708221" y="2202573"/>
            <a:ext cx="1100792" cy="1422847"/>
          </a:xfrm>
          <a:prstGeom prst="rect">
            <a:avLst/>
          </a:prstGeom>
          <a:noFill/>
          <a:ln>
            <a:noFill/>
          </a:ln>
          <a:effectLst>
            <a:outerShdw blurRad="50800" dist="38100" dir="2700000" algn="tl" rotWithShape="0">
              <a:prstClr val="black">
                <a:alpha val="40000"/>
              </a:prstClr>
            </a:outerShdw>
          </a:effectLst>
        </p:spPr>
      </p:pic>
      <p:pic>
        <p:nvPicPr>
          <p:cNvPr id="12" name="Google Shape;436;p71">
            <a:extLst>
              <a:ext uri="{FF2B5EF4-FFF2-40B4-BE49-F238E27FC236}">
                <a16:creationId xmlns:a16="http://schemas.microsoft.com/office/drawing/2014/main" id="{EBF2677B-3A78-4B52-84F6-A770560A9569}"/>
              </a:ext>
            </a:extLst>
          </p:cNvPr>
          <p:cNvPicPr preferRelativeResize="0"/>
          <p:nvPr userDrawn="1"/>
        </p:nvPicPr>
        <p:blipFill>
          <a:blip r:embed="rId5">
            <a:alphaModFix/>
          </a:blip>
          <a:stretch>
            <a:fillRect/>
          </a:stretch>
        </p:blipFill>
        <p:spPr>
          <a:xfrm>
            <a:off x="2359545" y="2202996"/>
            <a:ext cx="1063739" cy="1422000"/>
          </a:xfrm>
          <a:prstGeom prst="rect">
            <a:avLst/>
          </a:prstGeom>
          <a:noFill/>
          <a:ln w="3175">
            <a:solidFill>
              <a:schemeClr val="bg1">
                <a:lumMod val="50000"/>
              </a:schemeClr>
            </a:solidFill>
          </a:ln>
          <a:effectLst>
            <a:outerShdw blurRad="50800" dist="38100" dir="2700000" algn="tl" rotWithShape="0">
              <a:prstClr val="black">
                <a:alpha val="40000"/>
              </a:prstClr>
            </a:outerShdw>
          </a:effectLst>
        </p:spPr>
      </p:pic>
      <p:pic>
        <p:nvPicPr>
          <p:cNvPr id="13" name="Picture 2" descr="A picture containing text&#10;&#10;Description automatically generated">
            <a:extLst>
              <a:ext uri="{FF2B5EF4-FFF2-40B4-BE49-F238E27FC236}">
                <a16:creationId xmlns:a16="http://schemas.microsoft.com/office/drawing/2014/main" id="{BECA6E6F-614D-465A-A8C3-4562E97037C0}"/>
              </a:ext>
            </a:extLst>
          </p:cNvPr>
          <p:cNvPicPr>
            <a:picLocks noChangeAspect="1"/>
          </p:cNvPicPr>
          <p:nvPr userDrawn="1"/>
        </p:nvPicPr>
        <p:blipFill>
          <a:blip r:embed="rId6"/>
          <a:stretch>
            <a:fillRect/>
          </a:stretch>
        </p:blipFill>
        <p:spPr>
          <a:xfrm>
            <a:off x="2795209" y="4915584"/>
            <a:ext cx="2988176" cy="851243"/>
          </a:xfrm>
          <a:prstGeom prst="rect">
            <a:avLst/>
          </a:prstGeom>
          <a:ln>
            <a:noFill/>
          </a:ln>
          <a:effectLst>
            <a:outerShdw blurRad="50800" dist="38100" dir="2700000" algn="tl" rotWithShape="0">
              <a:prstClr val="black">
                <a:alpha val="40000"/>
              </a:prstClr>
            </a:outerShdw>
          </a:effectLst>
        </p:spPr>
      </p:pic>
      <p:sp>
        <p:nvSpPr>
          <p:cNvPr id="14" name="TextBox 13">
            <a:extLst>
              <a:ext uri="{FF2B5EF4-FFF2-40B4-BE49-F238E27FC236}">
                <a16:creationId xmlns:a16="http://schemas.microsoft.com/office/drawing/2014/main" id="{1629759E-7B39-42D1-B67D-B37FD629AA96}"/>
              </a:ext>
            </a:extLst>
          </p:cNvPr>
          <p:cNvSpPr txBox="1"/>
          <p:nvPr userDrawn="1"/>
        </p:nvSpPr>
        <p:spPr>
          <a:xfrm>
            <a:off x="2795209" y="5828868"/>
            <a:ext cx="2815397" cy="560153"/>
          </a:xfrm>
          <a:prstGeom prst="rect">
            <a:avLst/>
          </a:prstGeom>
          <a:noFill/>
        </p:spPr>
        <p:txBody>
          <a:bodyPr wrap="square">
            <a:spAutoFit/>
          </a:bodyPr>
          <a:lstStyle/>
          <a:p>
            <a:pPr marL="138907" lvl="0" indent="0" algn="ctr" rtl="0">
              <a:lnSpc>
                <a:spcPct val="95000"/>
              </a:lnSpc>
              <a:spcBef>
                <a:spcPts val="0"/>
              </a:spcBef>
              <a:spcAft>
                <a:spcPts val="0"/>
              </a:spcAft>
              <a:buSzPts val="1413"/>
              <a:buNone/>
            </a:pPr>
            <a:r>
              <a:rPr lang="en-GB" sz="1600">
                <a:solidFill>
                  <a:schemeClr val="tx1">
                    <a:lumMod val="65000"/>
                    <a:lumOff val="35000"/>
                  </a:schemeClr>
                </a:solidFill>
                <a:latin typeface="Arial" panose="020B0604020202020204" pitchFamily="34" charset="0"/>
              </a:rPr>
              <a:t>Harm Reduction Fundamentals </a:t>
            </a:r>
          </a:p>
        </p:txBody>
      </p:sp>
    </p:spTree>
    <p:extLst>
      <p:ext uri="{BB962C8B-B14F-4D97-AF65-F5344CB8AC3E}">
        <p14:creationId xmlns:p14="http://schemas.microsoft.com/office/powerpoint/2010/main" val="127485555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59">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CF00755D-E7F9-4C7A-9276-AB7763C684F1}"/>
              </a:ext>
            </a:extLst>
          </p:cNvPr>
          <p:cNvCxnSpPr>
            <a:cxnSpLocks/>
          </p:cNvCxnSpPr>
          <p:nvPr userDrawn="1"/>
        </p:nvCxnSpPr>
        <p:spPr>
          <a:xfrm>
            <a:off x="0" y="1144800"/>
            <a:ext cx="8024884"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 name="Straight Connector 2">
            <a:extLst>
              <a:ext uri="{FF2B5EF4-FFF2-40B4-BE49-F238E27FC236}">
                <a16:creationId xmlns:a16="http://schemas.microsoft.com/office/drawing/2014/main" id="{F2448C65-FD40-4F1F-90A6-775663269B10}"/>
              </a:ext>
            </a:extLst>
          </p:cNvPr>
          <p:cNvCxnSpPr>
            <a:cxnSpLocks/>
          </p:cNvCxnSpPr>
          <p:nvPr userDrawn="1"/>
        </p:nvCxnSpPr>
        <p:spPr>
          <a:xfrm flipH="1">
            <a:off x="4412058" y="2693961"/>
            <a:ext cx="8642" cy="2333943"/>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2C4A7EAE-DAFF-4031-A6D8-A075C9F20D98}"/>
              </a:ext>
            </a:extLst>
          </p:cNvPr>
          <p:cNvCxnSpPr>
            <a:cxnSpLocks/>
          </p:cNvCxnSpPr>
          <p:nvPr userDrawn="1"/>
        </p:nvCxnSpPr>
        <p:spPr>
          <a:xfrm flipH="1">
            <a:off x="8226340" y="2693961"/>
            <a:ext cx="8642" cy="2333943"/>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761710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60">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A9A42FB1-BAD5-45AD-9F09-A4E9A5EBCC45}"/>
              </a:ext>
            </a:extLst>
          </p:cNvPr>
          <p:cNvCxnSpPr>
            <a:cxnSpLocks/>
          </p:cNvCxnSpPr>
          <p:nvPr userDrawn="1"/>
        </p:nvCxnSpPr>
        <p:spPr>
          <a:xfrm>
            <a:off x="0" y="1144800"/>
            <a:ext cx="7779224"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5E174B41-4799-4125-8BA3-CC21A3CC7764}"/>
              </a:ext>
            </a:extLst>
          </p:cNvPr>
          <p:cNvSpPr txBox="1">
            <a:spLocks/>
          </p:cNvSpPr>
          <p:nvPr userDrawn="1"/>
        </p:nvSpPr>
        <p:spPr>
          <a:xfrm>
            <a:off x="938440" y="460880"/>
            <a:ext cx="8169324"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Benefits of Partnering With PWLLE</a:t>
            </a:r>
            <a:endParaRPr lang="en-US" sz="3200">
              <a:solidFill>
                <a:srgbClr val="AC4C9D"/>
              </a:solidFill>
              <a:latin typeface="Arial" panose="020B0604020202020204" pitchFamily="34" charset="0"/>
            </a:endParaRPr>
          </a:p>
        </p:txBody>
      </p:sp>
      <p:sp>
        <p:nvSpPr>
          <p:cNvPr id="4" name="Rectangle 3">
            <a:extLst>
              <a:ext uri="{FF2B5EF4-FFF2-40B4-BE49-F238E27FC236}">
                <a16:creationId xmlns:a16="http://schemas.microsoft.com/office/drawing/2014/main" id="{CC3D194B-C56C-423F-AD9B-4B2BCB16E8FA}"/>
              </a:ext>
            </a:extLst>
          </p:cNvPr>
          <p:cNvSpPr/>
          <p:nvPr userDrawn="1"/>
        </p:nvSpPr>
        <p:spPr>
          <a:xfrm>
            <a:off x="1599819" y="1549281"/>
            <a:ext cx="8823028" cy="3768808"/>
          </a:xfrm>
          <a:prstGeom prst="rect">
            <a:avLst/>
          </a:prstGeom>
          <a:noFill/>
          <a:ln>
            <a:noFill/>
          </a:ln>
        </p:spPr>
      </p:sp>
      <p:sp>
        <p:nvSpPr>
          <p:cNvPr id="5" name="Freeform: Shape 4">
            <a:extLst>
              <a:ext uri="{FF2B5EF4-FFF2-40B4-BE49-F238E27FC236}">
                <a16:creationId xmlns:a16="http://schemas.microsoft.com/office/drawing/2014/main" id="{66234D45-1E59-4524-B55D-C17CB2B89B90}"/>
              </a:ext>
            </a:extLst>
          </p:cNvPr>
          <p:cNvSpPr/>
          <p:nvPr userDrawn="1"/>
        </p:nvSpPr>
        <p:spPr>
          <a:xfrm>
            <a:off x="1620302" y="1796577"/>
            <a:ext cx="2757195" cy="1509839"/>
          </a:xfrm>
          <a:custGeom>
            <a:avLst/>
            <a:gdLst>
              <a:gd name="connsiteX0" fmla="*/ 0 w 2516398"/>
              <a:gd name="connsiteY0" fmla="*/ 0 h 1509839"/>
              <a:gd name="connsiteX1" fmla="*/ 2516398 w 2516398"/>
              <a:gd name="connsiteY1" fmla="*/ 0 h 1509839"/>
              <a:gd name="connsiteX2" fmla="*/ 2516398 w 2516398"/>
              <a:gd name="connsiteY2" fmla="*/ 1509839 h 1509839"/>
              <a:gd name="connsiteX3" fmla="*/ 0 w 2516398"/>
              <a:gd name="connsiteY3" fmla="*/ 1509839 h 1509839"/>
              <a:gd name="connsiteX4" fmla="*/ 0 w 2516398"/>
              <a:gd name="connsiteY4" fmla="*/ 0 h 1509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6398" h="1509839">
                <a:moveTo>
                  <a:pt x="0" y="0"/>
                </a:moveTo>
                <a:lnTo>
                  <a:pt x="2516398" y="0"/>
                </a:lnTo>
                <a:lnTo>
                  <a:pt x="2516398" y="1509839"/>
                </a:lnTo>
                <a:lnTo>
                  <a:pt x="0" y="1509839"/>
                </a:lnTo>
                <a:lnTo>
                  <a:pt x="0" y="0"/>
                </a:lnTo>
                <a:close/>
              </a:path>
            </a:pathLst>
          </a:custGeom>
          <a:ln w="9525">
            <a:solidFill>
              <a:srgbClr val="AC4C9D"/>
            </a:solidFill>
          </a:ln>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60960" tIns="60960" rIns="60960" bIns="60960" numCol="1" spcCol="1270" anchor="ctr" anchorCtr="0">
            <a:noAutofit/>
          </a:bodyPr>
          <a:lstStyle/>
          <a:p>
            <a:pPr algn="ctr" defTabSz="711200">
              <a:lnSpc>
                <a:spcPct val="90000"/>
              </a:lnSpc>
              <a:spcBef>
                <a:spcPct val="0"/>
              </a:spcBef>
              <a:spcAft>
                <a:spcPct val="35000"/>
              </a:spcAft>
              <a:buClr>
                <a:schemeClr val="tx1">
                  <a:lumMod val="65000"/>
                  <a:lumOff val="35000"/>
                </a:schemeClr>
              </a:buClr>
              <a:buSzPts val="1200"/>
            </a:pPr>
            <a:r>
              <a:rPr lang="en-GB" sz="1600" b="1">
                <a:solidFill>
                  <a:schemeClr val="tx1">
                    <a:lumMod val="65000"/>
                    <a:lumOff val="35000"/>
                  </a:schemeClr>
                </a:solidFill>
                <a:latin typeface="Arial" panose="020B0604020202020204" pitchFamily="34" charset="0"/>
              </a:rPr>
              <a:t>Promotes equity and accessibility</a:t>
            </a:r>
            <a:endParaRPr lang="en-GB" sz="1600" b="1" kern="1200">
              <a:solidFill>
                <a:schemeClr val="tx1">
                  <a:lumMod val="65000"/>
                  <a:lumOff val="35000"/>
                </a:schemeClr>
              </a:solidFill>
              <a:latin typeface="Arial" panose="020B0604020202020204" pitchFamily="34" charset="0"/>
            </a:endParaRPr>
          </a:p>
        </p:txBody>
      </p:sp>
      <p:sp>
        <p:nvSpPr>
          <p:cNvPr id="6" name="Freeform: Shape 5">
            <a:extLst>
              <a:ext uri="{FF2B5EF4-FFF2-40B4-BE49-F238E27FC236}">
                <a16:creationId xmlns:a16="http://schemas.microsoft.com/office/drawing/2014/main" id="{F5D46A25-F071-45EA-B4FB-DBD76ECAED48}"/>
              </a:ext>
            </a:extLst>
          </p:cNvPr>
          <p:cNvSpPr/>
          <p:nvPr userDrawn="1"/>
        </p:nvSpPr>
        <p:spPr>
          <a:xfrm>
            <a:off x="4717403" y="1796577"/>
            <a:ext cx="2757195" cy="1509839"/>
          </a:xfrm>
          <a:custGeom>
            <a:avLst/>
            <a:gdLst>
              <a:gd name="connsiteX0" fmla="*/ 0 w 2516398"/>
              <a:gd name="connsiteY0" fmla="*/ 0 h 1509839"/>
              <a:gd name="connsiteX1" fmla="*/ 2516398 w 2516398"/>
              <a:gd name="connsiteY1" fmla="*/ 0 h 1509839"/>
              <a:gd name="connsiteX2" fmla="*/ 2516398 w 2516398"/>
              <a:gd name="connsiteY2" fmla="*/ 1509839 h 1509839"/>
              <a:gd name="connsiteX3" fmla="*/ 0 w 2516398"/>
              <a:gd name="connsiteY3" fmla="*/ 1509839 h 1509839"/>
              <a:gd name="connsiteX4" fmla="*/ 0 w 2516398"/>
              <a:gd name="connsiteY4" fmla="*/ 0 h 1509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6398" h="1509839">
                <a:moveTo>
                  <a:pt x="0" y="0"/>
                </a:moveTo>
                <a:lnTo>
                  <a:pt x="2516398" y="0"/>
                </a:lnTo>
                <a:lnTo>
                  <a:pt x="2516398" y="1509839"/>
                </a:lnTo>
                <a:lnTo>
                  <a:pt x="0" y="1509839"/>
                </a:lnTo>
                <a:lnTo>
                  <a:pt x="0" y="0"/>
                </a:lnTo>
                <a:close/>
              </a:path>
            </a:pathLst>
          </a:custGeom>
          <a:ln w="9525">
            <a:solidFill>
              <a:srgbClr val="AC4C9D"/>
            </a:solidFill>
          </a:ln>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Clr>
                <a:schemeClr val="tx1">
                  <a:lumMod val="65000"/>
                  <a:lumOff val="35000"/>
                </a:schemeClr>
              </a:buClr>
              <a:buSzPts val="1200"/>
              <a:buFont typeface="Arial" panose="020B0604020202020204" pitchFamily="34" charset="0"/>
              <a:buNone/>
            </a:pPr>
            <a:r>
              <a:rPr lang="en-GB" sz="1600" b="1" kern="1200">
                <a:solidFill>
                  <a:schemeClr val="tx1">
                    <a:lumMod val="65000"/>
                    <a:lumOff val="35000"/>
                  </a:schemeClr>
                </a:solidFill>
                <a:latin typeface="Arial" panose="020B0604020202020204" pitchFamily="34" charset="0"/>
              </a:rPr>
              <a:t>Builds capacity to respond to needs</a:t>
            </a:r>
            <a:endParaRPr lang="fr-CA" sz="1600" b="1" kern="1200">
              <a:solidFill>
                <a:schemeClr val="tx1">
                  <a:lumMod val="65000"/>
                  <a:lumOff val="35000"/>
                </a:schemeClr>
              </a:solidFill>
            </a:endParaRPr>
          </a:p>
        </p:txBody>
      </p:sp>
      <p:sp>
        <p:nvSpPr>
          <p:cNvPr id="7" name="Freeform: Shape 6">
            <a:extLst>
              <a:ext uri="{FF2B5EF4-FFF2-40B4-BE49-F238E27FC236}">
                <a16:creationId xmlns:a16="http://schemas.microsoft.com/office/drawing/2014/main" id="{4A33E38F-F920-47B4-B81C-94D92F75A936}"/>
              </a:ext>
            </a:extLst>
          </p:cNvPr>
          <p:cNvSpPr/>
          <p:nvPr userDrawn="1"/>
        </p:nvSpPr>
        <p:spPr>
          <a:xfrm>
            <a:off x="7790684" y="1796577"/>
            <a:ext cx="2757195" cy="1509839"/>
          </a:xfrm>
          <a:custGeom>
            <a:avLst/>
            <a:gdLst>
              <a:gd name="connsiteX0" fmla="*/ 0 w 2516398"/>
              <a:gd name="connsiteY0" fmla="*/ 0 h 1509839"/>
              <a:gd name="connsiteX1" fmla="*/ 2516398 w 2516398"/>
              <a:gd name="connsiteY1" fmla="*/ 0 h 1509839"/>
              <a:gd name="connsiteX2" fmla="*/ 2516398 w 2516398"/>
              <a:gd name="connsiteY2" fmla="*/ 1509839 h 1509839"/>
              <a:gd name="connsiteX3" fmla="*/ 0 w 2516398"/>
              <a:gd name="connsiteY3" fmla="*/ 1509839 h 1509839"/>
              <a:gd name="connsiteX4" fmla="*/ 0 w 2516398"/>
              <a:gd name="connsiteY4" fmla="*/ 0 h 1509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6398" h="1509839">
                <a:moveTo>
                  <a:pt x="0" y="0"/>
                </a:moveTo>
                <a:lnTo>
                  <a:pt x="2516398" y="0"/>
                </a:lnTo>
                <a:lnTo>
                  <a:pt x="2516398" y="1509839"/>
                </a:lnTo>
                <a:lnTo>
                  <a:pt x="0" y="1509839"/>
                </a:lnTo>
                <a:lnTo>
                  <a:pt x="0" y="0"/>
                </a:lnTo>
                <a:close/>
              </a:path>
            </a:pathLst>
          </a:custGeom>
          <a:ln w="9525">
            <a:solidFill>
              <a:srgbClr val="AC4C9D"/>
            </a:solidFill>
          </a:ln>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Clr>
                <a:schemeClr val="tx1">
                  <a:lumMod val="65000"/>
                  <a:lumOff val="35000"/>
                </a:schemeClr>
              </a:buClr>
              <a:buSzPts val="1200"/>
              <a:buFont typeface="Arial" panose="020B0604020202020204" pitchFamily="34" charset="0"/>
              <a:buNone/>
            </a:pPr>
            <a:r>
              <a:rPr lang="en-GB" sz="1600" b="1" kern="1200">
                <a:solidFill>
                  <a:schemeClr val="tx1">
                    <a:lumMod val="65000"/>
                    <a:lumOff val="35000"/>
                  </a:schemeClr>
                </a:solidFill>
                <a:latin typeface="Arial" panose="020B0604020202020204" pitchFamily="34" charset="0"/>
              </a:rPr>
              <a:t>Improves system navigation</a:t>
            </a:r>
            <a:endParaRPr lang="fr-CA" sz="1600" b="1" kern="1200">
              <a:solidFill>
                <a:schemeClr val="tx1">
                  <a:lumMod val="65000"/>
                  <a:lumOff val="35000"/>
                </a:schemeClr>
              </a:solidFill>
            </a:endParaRPr>
          </a:p>
        </p:txBody>
      </p:sp>
      <p:sp>
        <p:nvSpPr>
          <p:cNvPr id="8" name="Freeform: Shape 7">
            <a:extLst>
              <a:ext uri="{FF2B5EF4-FFF2-40B4-BE49-F238E27FC236}">
                <a16:creationId xmlns:a16="http://schemas.microsoft.com/office/drawing/2014/main" id="{1E1FE6CE-C529-490F-9CE7-C288784EA2C6}"/>
              </a:ext>
            </a:extLst>
          </p:cNvPr>
          <p:cNvSpPr/>
          <p:nvPr userDrawn="1"/>
        </p:nvSpPr>
        <p:spPr>
          <a:xfrm>
            <a:off x="1620302" y="3555545"/>
            <a:ext cx="2757195" cy="1509839"/>
          </a:xfrm>
          <a:custGeom>
            <a:avLst/>
            <a:gdLst>
              <a:gd name="connsiteX0" fmla="*/ 0 w 2516398"/>
              <a:gd name="connsiteY0" fmla="*/ 0 h 1509839"/>
              <a:gd name="connsiteX1" fmla="*/ 2516398 w 2516398"/>
              <a:gd name="connsiteY1" fmla="*/ 0 h 1509839"/>
              <a:gd name="connsiteX2" fmla="*/ 2516398 w 2516398"/>
              <a:gd name="connsiteY2" fmla="*/ 1509839 h 1509839"/>
              <a:gd name="connsiteX3" fmla="*/ 0 w 2516398"/>
              <a:gd name="connsiteY3" fmla="*/ 1509839 h 1509839"/>
              <a:gd name="connsiteX4" fmla="*/ 0 w 2516398"/>
              <a:gd name="connsiteY4" fmla="*/ 0 h 1509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6398" h="1509839">
                <a:moveTo>
                  <a:pt x="0" y="0"/>
                </a:moveTo>
                <a:lnTo>
                  <a:pt x="2516398" y="0"/>
                </a:lnTo>
                <a:lnTo>
                  <a:pt x="2516398" y="1509839"/>
                </a:lnTo>
                <a:lnTo>
                  <a:pt x="0" y="1509839"/>
                </a:lnTo>
                <a:lnTo>
                  <a:pt x="0" y="0"/>
                </a:lnTo>
                <a:close/>
              </a:path>
            </a:pathLst>
          </a:custGeom>
          <a:ln w="9525">
            <a:solidFill>
              <a:srgbClr val="AC4C9D"/>
            </a:solidFill>
          </a:ln>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Clr>
                <a:schemeClr val="tx1">
                  <a:lumMod val="65000"/>
                  <a:lumOff val="35000"/>
                </a:schemeClr>
              </a:buClr>
              <a:buSzPts val="1200"/>
              <a:buFont typeface="Arial" panose="020B0604020202020204" pitchFamily="34" charset="0"/>
              <a:buNone/>
            </a:pPr>
            <a:r>
              <a:rPr lang="en-GB" sz="1600" b="1" kern="1200">
                <a:solidFill>
                  <a:schemeClr val="tx1">
                    <a:lumMod val="65000"/>
                    <a:lumOff val="35000"/>
                  </a:schemeClr>
                </a:solidFill>
                <a:latin typeface="Arial" panose="020B0604020202020204" pitchFamily="34" charset="0"/>
              </a:rPr>
              <a:t>Empowers individuals to lead conversations about their substance use health</a:t>
            </a:r>
            <a:endParaRPr lang="fr-CA" sz="1600" b="1" kern="1200">
              <a:solidFill>
                <a:schemeClr val="tx1">
                  <a:lumMod val="65000"/>
                  <a:lumOff val="35000"/>
                </a:schemeClr>
              </a:solidFill>
            </a:endParaRPr>
          </a:p>
        </p:txBody>
      </p:sp>
      <p:sp>
        <p:nvSpPr>
          <p:cNvPr id="9" name="Freeform: Shape 8">
            <a:extLst>
              <a:ext uri="{FF2B5EF4-FFF2-40B4-BE49-F238E27FC236}">
                <a16:creationId xmlns:a16="http://schemas.microsoft.com/office/drawing/2014/main" id="{FB2CD945-8269-4FF1-9E58-75DE7D92E800}"/>
              </a:ext>
            </a:extLst>
          </p:cNvPr>
          <p:cNvSpPr/>
          <p:nvPr userDrawn="1"/>
        </p:nvSpPr>
        <p:spPr>
          <a:xfrm>
            <a:off x="4717403" y="3555545"/>
            <a:ext cx="2757195" cy="1509839"/>
          </a:xfrm>
          <a:custGeom>
            <a:avLst/>
            <a:gdLst>
              <a:gd name="connsiteX0" fmla="*/ 0 w 2516398"/>
              <a:gd name="connsiteY0" fmla="*/ 0 h 1509839"/>
              <a:gd name="connsiteX1" fmla="*/ 2516398 w 2516398"/>
              <a:gd name="connsiteY1" fmla="*/ 0 h 1509839"/>
              <a:gd name="connsiteX2" fmla="*/ 2516398 w 2516398"/>
              <a:gd name="connsiteY2" fmla="*/ 1509839 h 1509839"/>
              <a:gd name="connsiteX3" fmla="*/ 0 w 2516398"/>
              <a:gd name="connsiteY3" fmla="*/ 1509839 h 1509839"/>
              <a:gd name="connsiteX4" fmla="*/ 0 w 2516398"/>
              <a:gd name="connsiteY4" fmla="*/ 0 h 1509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6398" h="1509839">
                <a:moveTo>
                  <a:pt x="0" y="0"/>
                </a:moveTo>
                <a:lnTo>
                  <a:pt x="2516398" y="0"/>
                </a:lnTo>
                <a:lnTo>
                  <a:pt x="2516398" y="1509839"/>
                </a:lnTo>
                <a:lnTo>
                  <a:pt x="0" y="1509839"/>
                </a:lnTo>
                <a:lnTo>
                  <a:pt x="0" y="0"/>
                </a:lnTo>
                <a:close/>
              </a:path>
            </a:pathLst>
          </a:custGeom>
          <a:ln w="9525">
            <a:solidFill>
              <a:srgbClr val="AC4C9D"/>
            </a:solidFill>
          </a:ln>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60960" tIns="60960" rIns="60960" bIns="60960" numCol="1" spcCol="1270" anchor="ctr" anchorCtr="0">
            <a:noAutofit/>
          </a:bodyPr>
          <a:lstStyle/>
          <a:p>
            <a:pPr algn="ctr" defTabSz="711200">
              <a:lnSpc>
                <a:spcPct val="90000"/>
              </a:lnSpc>
              <a:spcBef>
                <a:spcPct val="0"/>
              </a:spcBef>
              <a:spcAft>
                <a:spcPct val="35000"/>
              </a:spcAft>
              <a:buClr>
                <a:schemeClr val="tx1">
                  <a:lumMod val="65000"/>
                  <a:lumOff val="35000"/>
                </a:schemeClr>
              </a:buClr>
              <a:buSzPts val="1200"/>
            </a:pPr>
            <a:r>
              <a:rPr lang="en-GB" sz="1600" b="1" kern="1200">
                <a:solidFill>
                  <a:schemeClr val="tx1">
                    <a:lumMod val="65000"/>
                    <a:lumOff val="35000"/>
                  </a:schemeClr>
                </a:solidFill>
                <a:latin typeface="Arial" panose="020B0604020202020204" pitchFamily="34" charset="0"/>
              </a:rPr>
              <a:t>Clients experience support from someone who understands them</a:t>
            </a:r>
            <a:endParaRPr lang="fr-CA" sz="1600" b="1" kern="1200">
              <a:solidFill>
                <a:schemeClr val="tx1">
                  <a:lumMod val="65000"/>
                  <a:lumOff val="35000"/>
                </a:schemeClr>
              </a:solidFill>
              <a:latin typeface="Arial" panose="020B0604020202020204" pitchFamily="34" charset="0"/>
            </a:endParaRPr>
          </a:p>
        </p:txBody>
      </p:sp>
      <p:sp>
        <p:nvSpPr>
          <p:cNvPr id="10" name="Freeform: Shape 9">
            <a:extLst>
              <a:ext uri="{FF2B5EF4-FFF2-40B4-BE49-F238E27FC236}">
                <a16:creationId xmlns:a16="http://schemas.microsoft.com/office/drawing/2014/main" id="{26617169-9633-42A6-99B3-497DF0BCB6A3}"/>
              </a:ext>
            </a:extLst>
          </p:cNvPr>
          <p:cNvSpPr/>
          <p:nvPr userDrawn="1"/>
        </p:nvSpPr>
        <p:spPr>
          <a:xfrm>
            <a:off x="1624602" y="5344732"/>
            <a:ext cx="8942796" cy="441305"/>
          </a:xfrm>
          <a:custGeom>
            <a:avLst/>
            <a:gdLst>
              <a:gd name="connsiteX0" fmla="*/ 0 w 2516398"/>
              <a:gd name="connsiteY0" fmla="*/ 0 h 1509839"/>
              <a:gd name="connsiteX1" fmla="*/ 2516398 w 2516398"/>
              <a:gd name="connsiteY1" fmla="*/ 0 h 1509839"/>
              <a:gd name="connsiteX2" fmla="*/ 2516398 w 2516398"/>
              <a:gd name="connsiteY2" fmla="*/ 1509839 h 1509839"/>
              <a:gd name="connsiteX3" fmla="*/ 0 w 2516398"/>
              <a:gd name="connsiteY3" fmla="*/ 1509839 h 1509839"/>
              <a:gd name="connsiteX4" fmla="*/ 0 w 2516398"/>
              <a:gd name="connsiteY4" fmla="*/ 0 h 1509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6398" h="1509839">
                <a:moveTo>
                  <a:pt x="0" y="0"/>
                </a:moveTo>
                <a:lnTo>
                  <a:pt x="2516398" y="0"/>
                </a:lnTo>
                <a:lnTo>
                  <a:pt x="2516398" y="1509839"/>
                </a:lnTo>
                <a:lnTo>
                  <a:pt x="0" y="1509839"/>
                </a:lnTo>
                <a:lnTo>
                  <a:pt x="0" y="0"/>
                </a:lnTo>
                <a:close/>
              </a:path>
            </a:pathLst>
          </a:custGeom>
          <a:ln w="9525">
            <a:solidFill>
              <a:srgbClr val="AC4C9D"/>
            </a:solidFill>
          </a:ln>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60960" tIns="60960" rIns="60960" bIns="60960" numCol="1" spcCol="1270" anchor="ctr" anchorCtr="0">
            <a:noAutofit/>
          </a:bodyPr>
          <a:lstStyle/>
          <a:p>
            <a:pPr algn="ctr" defTabSz="711200">
              <a:lnSpc>
                <a:spcPct val="90000"/>
              </a:lnSpc>
              <a:spcBef>
                <a:spcPct val="0"/>
              </a:spcBef>
              <a:spcAft>
                <a:spcPct val="35000"/>
              </a:spcAft>
              <a:buSzPct val="100000"/>
            </a:pPr>
            <a:r>
              <a:rPr lang="en-GB" sz="1600" b="1">
                <a:solidFill>
                  <a:schemeClr val="tx1">
                    <a:lumMod val="65000"/>
                    <a:lumOff val="35000"/>
                  </a:schemeClr>
                </a:solidFill>
                <a:latin typeface="Arial" panose="020B0604020202020204" pitchFamily="34" charset="0"/>
              </a:rPr>
              <a:t>Improves the</a:t>
            </a:r>
            <a:r>
              <a:rPr lang="en-GB" sz="1600" b="1" kern="1200">
                <a:solidFill>
                  <a:schemeClr val="tx1">
                    <a:lumMod val="65000"/>
                    <a:lumOff val="35000"/>
                  </a:schemeClr>
                </a:solidFill>
                <a:latin typeface="Arial" panose="020B0604020202020204" pitchFamily="34" charset="0"/>
              </a:rPr>
              <a:t> health and wellness of people living</a:t>
            </a:r>
            <a:r>
              <a:rPr lang="en-GB" sz="1600" b="1">
                <a:solidFill>
                  <a:schemeClr val="tx1">
                    <a:lumMod val="65000"/>
                    <a:lumOff val="35000"/>
                  </a:schemeClr>
                </a:solidFill>
                <a:latin typeface="Arial" panose="020B0604020202020204" pitchFamily="34" charset="0"/>
              </a:rPr>
              <a:t> </a:t>
            </a:r>
            <a:r>
              <a:rPr lang="en-GB" sz="1600" b="1" kern="1200">
                <a:solidFill>
                  <a:schemeClr val="tx1">
                    <a:lumMod val="65000"/>
                    <a:lumOff val="35000"/>
                  </a:schemeClr>
                </a:solidFill>
                <a:latin typeface="Arial" panose="020B0604020202020204" pitchFamily="34" charset="0"/>
              </a:rPr>
              <a:t>in Canada</a:t>
            </a:r>
            <a:endParaRPr lang="fr-CA" sz="1600" b="1" kern="1200">
              <a:solidFill>
                <a:schemeClr val="tx1">
                  <a:lumMod val="65000"/>
                  <a:lumOff val="35000"/>
                </a:schemeClr>
              </a:solidFill>
              <a:latin typeface="Arial" panose="020B0604020202020204" pitchFamily="34" charset="0"/>
            </a:endParaRPr>
          </a:p>
        </p:txBody>
      </p:sp>
      <p:sp>
        <p:nvSpPr>
          <p:cNvPr id="11" name="Freeform: Shape 10">
            <a:extLst>
              <a:ext uri="{FF2B5EF4-FFF2-40B4-BE49-F238E27FC236}">
                <a16:creationId xmlns:a16="http://schemas.microsoft.com/office/drawing/2014/main" id="{551CC80B-B2A6-467D-A3B3-26FEFED725D9}"/>
              </a:ext>
            </a:extLst>
          </p:cNvPr>
          <p:cNvSpPr/>
          <p:nvPr userDrawn="1"/>
        </p:nvSpPr>
        <p:spPr>
          <a:xfrm>
            <a:off x="7790684" y="3555545"/>
            <a:ext cx="2757195" cy="1509839"/>
          </a:xfrm>
          <a:custGeom>
            <a:avLst/>
            <a:gdLst>
              <a:gd name="connsiteX0" fmla="*/ 0 w 2516398"/>
              <a:gd name="connsiteY0" fmla="*/ 0 h 1509839"/>
              <a:gd name="connsiteX1" fmla="*/ 2516398 w 2516398"/>
              <a:gd name="connsiteY1" fmla="*/ 0 h 1509839"/>
              <a:gd name="connsiteX2" fmla="*/ 2516398 w 2516398"/>
              <a:gd name="connsiteY2" fmla="*/ 1509839 h 1509839"/>
              <a:gd name="connsiteX3" fmla="*/ 0 w 2516398"/>
              <a:gd name="connsiteY3" fmla="*/ 1509839 h 1509839"/>
              <a:gd name="connsiteX4" fmla="*/ 0 w 2516398"/>
              <a:gd name="connsiteY4" fmla="*/ 0 h 1509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16398" h="1509839">
                <a:moveTo>
                  <a:pt x="0" y="0"/>
                </a:moveTo>
                <a:lnTo>
                  <a:pt x="2516398" y="0"/>
                </a:lnTo>
                <a:lnTo>
                  <a:pt x="2516398" y="1509839"/>
                </a:lnTo>
                <a:lnTo>
                  <a:pt x="0" y="1509839"/>
                </a:lnTo>
                <a:lnTo>
                  <a:pt x="0" y="0"/>
                </a:lnTo>
                <a:close/>
              </a:path>
            </a:pathLst>
          </a:custGeom>
          <a:ln w="9525">
            <a:solidFill>
              <a:srgbClr val="AC4C9D"/>
            </a:solidFill>
          </a:ln>
        </p:spPr>
        <p:style>
          <a:lnRef idx="2">
            <a:schemeClr val="dk2">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2">
              <a:hueOff val="0"/>
              <a:satOff val="0"/>
              <a:lumOff val="0"/>
              <a:alphaOff val="0"/>
            </a:schemeClr>
          </a:fontRef>
        </p:style>
        <p:txBody>
          <a:bodyPr spcFirstLastPara="0" vert="horz" wrap="square" lIns="60960" tIns="60960" rIns="60960" bIns="60960" numCol="1" spcCol="1270" anchor="ctr" anchorCtr="0">
            <a:noAutofit/>
          </a:bodyPr>
          <a:lstStyle/>
          <a:p>
            <a:pPr algn="ctr" defTabSz="711200">
              <a:lnSpc>
                <a:spcPct val="90000"/>
              </a:lnSpc>
              <a:spcBef>
                <a:spcPct val="0"/>
              </a:spcBef>
              <a:spcAft>
                <a:spcPct val="35000"/>
              </a:spcAft>
            </a:pPr>
            <a:r>
              <a:rPr lang="en-GB" sz="1600" b="1">
                <a:solidFill>
                  <a:schemeClr val="tx1">
                    <a:lumMod val="65000"/>
                    <a:lumOff val="35000"/>
                  </a:schemeClr>
                </a:solidFill>
                <a:latin typeface="Arial" panose="020B0604020202020204" pitchFamily="34" charset="0"/>
              </a:rPr>
              <a:t>Provides current understanding of the drug landscape </a:t>
            </a:r>
          </a:p>
        </p:txBody>
      </p:sp>
    </p:spTree>
    <p:extLst>
      <p:ext uri="{BB962C8B-B14F-4D97-AF65-F5344CB8AC3E}">
        <p14:creationId xmlns:p14="http://schemas.microsoft.com/office/powerpoint/2010/main" val="1389264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61">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46AD8013-7648-4180-B5C3-B59D448762E0}"/>
              </a:ext>
            </a:extLst>
          </p:cNvPr>
          <p:cNvCxnSpPr>
            <a:cxnSpLocks/>
          </p:cNvCxnSpPr>
          <p:nvPr userDrawn="1"/>
        </p:nvCxnSpPr>
        <p:spPr>
          <a:xfrm>
            <a:off x="0" y="1144800"/>
            <a:ext cx="910305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621414D9-F9D3-49C0-89D2-DA6C8F648FE0}"/>
              </a:ext>
            </a:extLst>
          </p:cNvPr>
          <p:cNvSpPr txBox="1">
            <a:spLocks/>
          </p:cNvSpPr>
          <p:nvPr userDrawn="1"/>
        </p:nvSpPr>
        <p:spPr>
          <a:xfrm>
            <a:off x="938439" y="460880"/>
            <a:ext cx="10468895" cy="72416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PWLLE Want Service Providers to Know...</a:t>
            </a:r>
            <a:endParaRPr lang="en-US"/>
          </a:p>
        </p:txBody>
      </p:sp>
      <p:sp>
        <p:nvSpPr>
          <p:cNvPr id="4" name="TextBox 3">
            <a:extLst>
              <a:ext uri="{FF2B5EF4-FFF2-40B4-BE49-F238E27FC236}">
                <a16:creationId xmlns:a16="http://schemas.microsoft.com/office/drawing/2014/main" id="{ED5B6E4A-7830-4DE5-A486-5010E0EBDC68}"/>
              </a:ext>
            </a:extLst>
          </p:cNvPr>
          <p:cNvSpPr txBox="1"/>
          <p:nvPr userDrawn="1"/>
        </p:nvSpPr>
        <p:spPr>
          <a:xfrm>
            <a:off x="1003251" y="2800199"/>
            <a:ext cx="4751727" cy="3513782"/>
          </a:xfrm>
          <a:prstGeom prst="rect">
            <a:avLst/>
          </a:prstGeom>
          <a:noFill/>
        </p:spPr>
        <p:txBody>
          <a:bodyPr wrap="square" lIns="91440" tIns="45720" rIns="91440" bIns="45720" numCol="1" spcCol="72000" anchor="t">
            <a:spAutoFit/>
          </a:bodyPr>
          <a:lstStyle/>
          <a:p>
            <a:pPr marL="448945" indent="-285750">
              <a:spcAft>
                <a:spcPts val="100"/>
              </a:spcAft>
              <a:buFont typeface="Arial"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Attend harm reduction and sensitivity training</a:t>
            </a:r>
          </a:p>
          <a:p>
            <a:pPr marL="163195">
              <a:spcAft>
                <a:spcPts val="100"/>
              </a:spcAft>
            </a:pPr>
            <a:endParaRPr lang="en-US"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spcAft>
                <a:spcPts val="100"/>
              </a:spcAft>
              <a:buFont typeface="Arial"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Understand people’s cultural backgrounds</a:t>
            </a:r>
          </a:p>
          <a:p>
            <a:pPr marL="448945" indent="-285750">
              <a:spcAft>
                <a:spcPts val="100"/>
              </a:spcAft>
              <a:buFont typeface="Arial" panose="020B0604020202020204" pitchFamily="34" charset="0"/>
              <a:buChar char="•"/>
            </a:pPr>
            <a:endParaRPr lang="en-GB" sz="1400"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spcAft>
                <a:spcPts val="100"/>
              </a:spcAft>
              <a:buFont typeface="Arial"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If your organization has a group of PWLLE, work with them to do an assessment of your organization</a:t>
            </a:r>
          </a:p>
          <a:p>
            <a:pPr marL="163195">
              <a:spcAft>
                <a:spcPts val="100"/>
              </a:spcAft>
            </a:pPr>
            <a:endParaRPr lang="en-GB" sz="1400"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spcAft>
                <a:spcPts val="100"/>
              </a:spcAft>
              <a:buFont typeface="Arial"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If you don’t have a group of PWLLE, create one! Consult with other groups that are peer led</a:t>
            </a:r>
          </a:p>
          <a:p>
            <a:pPr marL="163195">
              <a:spcAft>
                <a:spcPts val="100"/>
              </a:spcAft>
            </a:pPr>
            <a:endParaRPr lang="en-GB" sz="1400"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spcAft>
                <a:spcPts val="100"/>
              </a:spcAft>
              <a:buFont typeface="Arial"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Get to know the people who use your services</a:t>
            </a:r>
          </a:p>
          <a:p>
            <a:pPr marL="448945" indent="-285750">
              <a:spcAft>
                <a:spcPts val="100"/>
              </a:spcAft>
              <a:buFont typeface="Arial" panose="020B0604020202020204" pitchFamily="34" charset="0"/>
              <a:buChar char="•"/>
            </a:pPr>
            <a:endParaRPr lang="en-GB" sz="1400"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spcAft>
                <a:spcPts val="100"/>
              </a:spcAft>
              <a:buFont typeface="Arial" panose="020B0604020202020204" pitchFamily="34" charset="0"/>
              <a:buChar char="•"/>
            </a:pPr>
            <a:r>
              <a:rPr lang="en-US" sz="1400" dirty="0">
                <a:solidFill>
                  <a:schemeClr val="tx1">
                    <a:lumMod val="65000"/>
                    <a:lumOff val="35000"/>
                  </a:schemeClr>
                </a:solidFill>
                <a:latin typeface="Arial" panose="020B0604020202020204" pitchFamily="34" charset="0"/>
                <a:cs typeface="Arial" panose="020B0604020202020204" pitchFamily="34" charset="0"/>
              </a:rPr>
              <a:t>Supporting PWLE in meaningful leadership roles means not just creating the openings but building their capacity, skills, comfort and confidence </a:t>
            </a:r>
            <a:endParaRPr lang="en-GB" sz="14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7456DF15-24D6-40C3-B40A-02359E483426}"/>
              </a:ext>
            </a:extLst>
          </p:cNvPr>
          <p:cNvSpPr txBox="1"/>
          <p:nvPr userDrawn="1"/>
        </p:nvSpPr>
        <p:spPr>
          <a:xfrm>
            <a:off x="6285325" y="6280763"/>
            <a:ext cx="184731" cy="369332"/>
          </a:xfrm>
          <a:prstGeom prst="rect">
            <a:avLst/>
          </a:prstGeom>
          <a:noFill/>
        </p:spPr>
        <p:txBody>
          <a:bodyPr wrap="none" rtlCol="0">
            <a:spAutoFit/>
          </a:bodyPr>
          <a:lstStyle/>
          <a:p>
            <a:endParaRPr lang="fr-CA"/>
          </a:p>
        </p:txBody>
      </p:sp>
      <p:sp>
        <p:nvSpPr>
          <p:cNvPr id="6" name="Rectangle 5">
            <a:extLst>
              <a:ext uri="{FF2B5EF4-FFF2-40B4-BE49-F238E27FC236}">
                <a16:creationId xmlns:a16="http://schemas.microsoft.com/office/drawing/2014/main" id="{7338F821-523C-4051-9E4F-FB30DDEE7E81}"/>
              </a:ext>
            </a:extLst>
          </p:cNvPr>
          <p:cNvSpPr/>
          <p:nvPr userDrawn="1"/>
        </p:nvSpPr>
        <p:spPr>
          <a:xfrm>
            <a:off x="6096000" y="1850173"/>
            <a:ext cx="5084257" cy="3170099"/>
          </a:xfrm>
          <a:prstGeom prst="rect">
            <a:avLst/>
          </a:prstGeom>
        </p:spPr>
        <p:txBody>
          <a:bodyPr wrap="square" lIns="91440" tIns="45720" rIns="91440" bIns="45720" anchor="t">
            <a:spAutoFit/>
          </a:bodyPr>
          <a:lstStyle/>
          <a:p>
            <a:pPr marL="448945" indent="-285750">
              <a:buFont typeface="Arial"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Educate yourself on being anti-racist, and be inclusive of all people (e.g., use the pronouns a person provides)</a:t>
            </a:r>
            <a:br>
              <a:rPr lang="en-GB" sz="1400" dirty="0">
                <a:solidFill>
                  <a:schemeClr val="tx1">
                    <a:lumMod val="65000"/>
                    <a:lumOff val="35000"/>
                  </a:schemeClr>
                </a:solidFill>
                <a:latin typeface="Arial" panose="020B0604020202020204" pitchFamily="34" charset="0"/>
                <a:cs typeface="Arial" panose="020B0604020202020204" pitchFamily="34" charset="0"/>
              </a:rPr>
            </a:br>
            <a:endParaRPr lang="en-US"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buFont typeface="Arial"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Tell police officers to remove their badge and resort to being a human being</a:t>
            </a:r>
            <a:endParaRPr lang="en-GB" sz="1400" b="1"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buFont typeface="Arial" panose="020B0604020202020204" pitchFamily="34" charset="0"/>
              <a:buChar char="•"/>
            </a:pPr>
            <a:endParaRPr lang="en-GB" sz="1400"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buFont typeface="Arial" panose="020B0604020202020204" pitchFamily="34" charset="0"/>
              <a:buChar char="•"/>
            </a:pPr>
            <a:r>
              <a:rPr lang="en-US" sz="1400" dirty="0">
                <a:solidFill>
                  <a:schemeClr val="tx1">
                    <a:lumMod val="65000"/>
                    <a:lumOff val="35000"/>
                  </a:schemeClr>
                </a:solidFill>
                <a:latin typeface="Arial" panose="020B0604020202020204" pitchFamily="34" charset="0"/>
                <a:cs typeface="Arial" panose="020B0604020202020204" pitchFamily="34" charset="0"/>
              </a:rPr>
              <a:t>Explain terms of reference (e.g., tokenism) so that everyone can participate fully in discussions</a:t>
            </a:r>
          </a:p>
          <a:p>
            <a:pPr marL="448945" indent="-285750">
              <a:buFont typeface="Arial,Sans-Serif" panose="020B0604020202020204" pitchFamily="34" charset="0"/>
              <a:buChar char="•"/>
            </a:pPr>
            <a:endParaRPr lang="en-GB" sz="1400" dirty="0">
              <a:solidFill>
                <a:schemeClr val="tx1">
                  <a:lumMod val="65000"/>
                  <a:lumOff val="35000"/>
                </a:schemeClr>
              </a:solidFill>
              <a:latin typeface="Arial" panose="020B0604020202020204" pitchFamily="34" charset="0"/>
              <a:cs typeface="Arial" panose="020B0604020202020204" pitchFamily="34" charset="0"/>
            </a:endParaRPr>
          </a:p>
          <a:p>
            <a:pPr marL="448945" indent="-285750">
              <a:buFont typeface="Arial,Sans-Serif"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Understand stages of change theories and when someone is ready to do something</a:t>
            </a:r>
            <a:br>
              <a:rPr lang="en-GB" sz="1400" dirty="0">
                <a:solidFill>
                  <a:schemeClr val="tx1">
                    <a:lumMod val="65000"/>
                    <a:lumOff val="35000"/>
                  </a:schemeClr>
                </a:solidFill>
                <a:latin typeface="Arial" panose="020B0604020202020204" pitchFamily="34" charset="0"/>
                <a:cs typeface="Arial" panose="020B0604020202020204" pitchFamily="34" charset="0"/>
              </a:rPr>
            </a:br>
            <a:endParaRPr lang="en-US" sz="1400" dirty="0">
              <a:solidFill>
                <a:schemeClr val="tx1">
                  <a:lumMod val="65000"/>
                  <a:lumOff val="35000"/>
                </a:schemeClr>
              </a:solidFill>
              <a:latin typeface="Arial" panose="020B0604020202020204" pitchFamily="34" charset="0"/>
              <a:ea typeface="+mn-lt"/>
              <a:cs typeface="Arial" panose="020B0604020202020204" pitchFamily="34" charset="0"/>
            </a:endParaRPr>
          </a:p>
          <a:p>
            <a:pPr marL="448945" indent="-285750">
              <a:buFont typeface="Arial,Sans-Serif" panose="020B0604020202020204" pitchFamily="34" charset="0"/>
              <a:buChar char="•"/>
            </a:pPr>
            <a:r>
              <a:rPr lang="en-GB" sz="1400" dirty="0">
                <a:solidFill>
                  <a:schemeClr val="tx1">
                    <a:lumMod val="65000"/>
                    <a:lumOff val="35000"/>
                  </a:schemeClr>
                </a:solidFill>
                <a:latin typeface="Arial" panose="020B0604020202020204" pitchFamily="34" charset="0"/>
                <a:cs typeface="Arial" panose="020B0604020202020204" pitchFamily="34" charset="0"/>
              </a:rPr>
              <a:t>Acknowledge that everyone has a different readiness for change, and this must be respected</a:t>
            </a:r>
            <a:endParaRPr lang="en-GB"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7" name="TextBox 6">
            <a:extLst>
              <a:ext uri="{FF2B5EF4-FFF2-40B4-BE49-F238E27FC236}">
                <a16:creationId xmlns:a16="http://schemas.microsoft.com/office/drawing/2014/main" id="{A73B7C08-9ABB-4D09-AA95-2DBFC4B07E48}"/>
              </a:ext>
            </a:extLst>
          </p:cNvPr>
          <p:cNvSpPr txBox="1"/>
          <p:nvPr userDrawn="1"/>
        </p:nvSpPr>
        <p:spPr>
          <a:xfrm>
            <a:off x="649170" y="1150740"/>
            <a:ext cx="704796" cy="1862048"/>
          </a:xfrm>
          <a:prstGeom prst="rect">
            <a:avLst/>
          </a:prstGeom>
          <a:noFill/>
        </p:spPr>
        <p:txBody>
          <a:bodyPr wrap="square">
            <a:spAutoFit/>
          </a:bodyPr>
          <a:lstStyle/>
          <a:p>
            <a:r>
              <a:rPr lang="en-GB" sz="11500" dirty="0">
                <a:solidFill>
                  <a:srgbClr val="AC4C9D">
                    <a:alpha val="25000"/>
                  </a:srgbClr>
                </a:solidFill>
                <a:latin typeface="Arial" panose="020B0604020202020204" pitchFamily="34" charset="0"/>
                <a:cs typeface="Arial" panose="020B0604020202020204" pitchFamily="34" charset="0"/>
              </a:rPr>
              <a:t>“</a:t>
            </a:r>
            <a:endParaRPr lang="en-US" sz="11500" dirty="0">
              <a:solidFill>
                <a:srgbClr val="AC4C9D">
                  <a:alpha val="25000"/>
                </a:srgbClr>
              </a:solidFill>
              <a:latin typeface="Arial" panose="020B0604020202020204" pitchFamily="34" charset="0"/>
              <a:cs typeface="Arial" panose="020B0604020202020204" pitchFamily="34" charset="0"/>
            </a:endParaRPr>
          </a:p>
        </p:txBody>
      </p:sp>
      <p:sp>
        <p:nvSpPr>
          <p:cNvPr id="8" name="TextBox 7">
            <a:extLst>
              <a:ext uri="{FF2B5EF4-FFF2-40B4-BE49-F238E27FC236}">
                <a16:creationId xmlns:a16="http://schemas.microsoft.com/office/drawing/2014/main" id="{EF67AD65-DD32-4F92-B96E-31B2F3A6A4B1}"/>
              </a:ext>
            </a:extLst>
          </p:cNvPr>
          <p:cNvSpPr txBox="1"/>
          <p:nvPr userDrawn="1"/>
        </p:nvSpPr>
        <p:spPr>
          <a:xfrm>
            <a:off x="849840" y="1589579"/>
            <a:ext cx="4964341" cy="1015663"/>
          </a:xfrm>
          <a:prstGeom prst="rect">
            <a:avLst/>
          </a:prstGeom>
          <a:noFill/>
        </p:spPr>
        <p:txBody>
          <a:bodyPr wrap="square" lIns="91440" tIns="45720" rIns="91440" bIns="45720" anchor="t">
            <a:spAutoFit/>
          </a:bodyPr>
          <a:lstStyle/>
          <a:p>
            <a:pPr marL="163195">
              <a:spcBef>
                <a:spcPts val="1200"/>
              </a:spcBef>
            </a:pPr>
            <a:r>
              <a:rPr lang="en-GB" sz="2000" b="1" dirty="0">
                <a:solidFill>
                  <a:srgbClr val="AC4C9D"/>
                </a:solidFill>
                <a:latin typeface="Arial" panose="020B0604020202020204" pitchFamily="34" charset="0"/>
              </a:rPr>
              <a:t>Be critical about what is written in people’s files and how it may be framing your assumptions of them</a:t>
            </a:r>
            <a:endParaRPr lang="en-US" dirty="0">
              <a:cs typeface="Arial" panose="020B0604020202020204" pitchFamily="34" charset="0"/>
            </a:endParaRPr>
          </a:p>
        </p:txBody>
      </p:sp>
      <p:grpSp>
        <p:nvGrpSpPr>
          <p:cNvPr id="9" name="Group 8">
            <a:extLst>
              <a:ext uri="{FF2B5EF4-FFF2-40B4-BE49-F238E27FC236}">
                <a16:creationId xmlns:a16="http://schemas.microsoft.com/office/drawing/2014/main" id="{4B74DB13-0D97-4EE5-BB52-9F9D9AE606AF}"/>
              </a:ext>
            </a:extLst>
          </p:cNvPr>
          <p:cNvGrpSpPr/>
          <p:nvPr userDrawn="1"/>
        </p:nvGrpSpPr>
        <p:grpSpPr>
          <a:xfrm>
            <a:off x="6173223" y="4698500"/>
            <a:ext cx="4880711" cy="1969925"/>
            <a:chOff x="6477411" y="4772503"/>
            <a:chExt cx="4810532" cy="1969925"/>
          </a:xfrm>
        </p:grpSpPr>
        <p:sp>
          <p:nvSpPr>
            <p:cNvPr id="10" name="TextBox 1">
              <a:extLst>
                <a:ext uri="{FF2B5EF4-FFF2-40B4-BE49-F238E27FC236}">
                  <a16:creationId xmlns:a16="http://schemas.microsoft.com/office/drawing/2014/main" id="{9DC64504-8789-4B3A-9D92-FAA7DE8F00F6}"/>
                </a:ext>
              </a:extLst>
            </p:cNvPr>
            <p:cNvSpPr txBox="1"/>
            <p:nvPr/>
          </p:nvSpPr>
          <p:spPr>
            <a:xfrm>
              <a:off x="6778685" y="5265100"/>
              <a:ext cx="4509258" cy="1477328"/>
            </a:xfrm>
            <a:prstGeom prst="rect">
              <a:avLst/>
            </a:prstGeom>
            <a:noFill/>
          </p:spPr>
          <p:txBody>
            <a:bodyPr wrap="square" lIns="91440" tIns="45720" rIns="91440" bIns="4572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63195"/>
              <a:r>
                <a:rPr lang="en-GB" sz="2000" b="1" dirty="0">
                  <a:solidFill>
                    <a:srgbClr val="AC4C9D"/>
                  </a:solidFill>
                  <a:latin typeface="Arial"/>
                  <a:cs typeface="Arial"/>
                </a:rPr>
                <a:t>Stigma</a:t>
              </a:r>
              <a:r>
                <a:rPr lang="en-GB" sz="2000" b="1" dirty="0">
                  <a:solidFill>
                    <a:srgbClr val="AC4C9D"/>
                  </a:solidFill>
                  <a:ea typeface="+mn-lt"/>
                  <a:cs typeface="+mn-lt"/>
                </a:rPr>
                <a:t> goes beyond substance use; all forms of discrimination are harmful to PWUD</a:t>
              </a:r>
              <a:endParaRPr lang="en-US" sz="2000" b="1" dirty="0">
                <a:solidFill>
                  <a:srgbClr val="AC4C9D"/>
                </a:solidFill>
                <a:ea typeface="+mn-lt"/>
                <a:cs typeface="+mn-lt"/>
              </a:endParaRPr>
            </a:p>
            <a:p>
              <a:pPr marL="163195">
                <a:spcBef>
                  <a:spcPts val="1200"/>
                </a:spcBef>
              </a:pPr>
              <a:endParaRPr lang="en-GB" sz="2000" b="1" dirty="0">
                <a:solidFill>
                  <a:srgbClr val="AC4C9D"/>
                </a:solidFill>
                <a:cs typeface="Arial"/>
              </a:endParaRPr>
            </a:p>
          </p:txBody>
        </p:sp>
        <p:sp>
          <p:nvSpPr>
            <p:cNvPr id="11" name="TextBox 2">
              <a:extLst>
                <a:ext uri="{FF2B5EF4-FFF2-40B4-BE49-F238E27FC236}">
                  <a16:creationId xmlns:a16="http://schemas.microsoft.com/office/drawing/2014/main" id="{E025A9DA-02F1-4DF6-9BD2-C80669B86359}"/>
                </a:ext>
              </a:extLst>
            </p:cNvPr>
            <p:cNvSpPr txBox="1"/>
            <p:nvPr/>
          </p:nvSpPr>
          <p:spPr>
            <a:xfrm>
              <a:off x="6477411" y="4772503"/>
              <a:ext cx="704796" cy="1862048"/>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sz="11500">
                  <a:solidFill>
                    <a:srgbClr val="AC4C9D">
                      <a:alpha val="25000"/>
                    </a:srgbClr>
                  </a:solidFill>
                  <a:latin typeface="Arial" panose="020B0604020202020204" pitchFamily="34" charset="0"/>
                  <a:cs typeface="Arial" panose="020B0604020202020204" pitchFamily="34" charset="0"/>
                </a:rPr>
                <a:t>“</a:t>
              </a:r>
              <a:endParaRPr lang="en-US" sz="11500">
                <a:solidFill>
                  <a:srgbClr val="AC4C9D">
                    <a:alpha val="25000"/>
                  </a:srgbClr>
                </a:solidFill>
                <a:latin typeface="Arial" panose="020B0604020202020204" pitchFamily="34" charset="0"/>
                <a:cs typeface="Arial" panose="020B0604020202020204" pitchFamily="34" charset="0"/>
              </a:endParaRPr>
            </a:p>
          </p:txBody>
        </p:sp>
      </p:grpSp>
      <p:pic>
        <p:nvPicPr>
          <p:cNvPr id="12" name="Stigma Is 03 - Wanda (mp3cut.net)">
            <a:hlinkClick r:id="" action="ppaction://media"/>
            <a:extLst>
              <a:ext uri="{FF2B5EF4-FFF2-40B4-BE49-F238E27FC236}">
                <a16:creationId xmlns:a16="http://schemas.microsoft.com/office/drawing/2014/main" id="{0012F379-588E-4554-B117-CC10BFC88C1D}"/>
              </a:ext>
            </a:extLst>
          </p:cNvPr>
          <p:cNvPicPr>
            <a:picLocks noChangeAspect="1"/>
          </p:cNvPicPr>
          <p:nvPr userDrawn="1">
            <a:audioFile r:link="rId2"/>
            <p:extLst>
              <p:ext uri="{DAA4B4D4-6D71-4841-9C94-3DE7FCFB9230}">
                <p14:media xmlns:p14="http://schemas.microsoft.com/office/powerpoint/2010/main" r:embed="rId1"/>
              </p:ext>
            </p:extLst>
          </p:nvPr>
        </p:nvPicPr>
        <p:blipFill>
          <a:blip r:embed="rId6"/>
          <a:stretch>
            <a:fillRect/>
          </a:stretch>
        </p:blipFill>
        <p:spPr>
          <a:xfrm>
            <a:off x="304690" y="5935017"/>
            <a:ext cx="715078" cy="715078"/>
          </a:xfrm>
          <a:prstGeom prst="rect">
            <a:avLst/>
          </a:prstGeom>
        </p:spPr>
      </p:pic>
      <p:pic>
        <p:nvPicPr>
          <p:cNvPr id="13" name="When I Experience Stigma - multiple voices (1) (mp3cut.net)">
            <a:hlinkClick r:id="" action="ppaction://media"/>
            <a:extLst>
              <a:ext uri="{FF2B5EF4-FFF2-40B4-BE49-F238E27FC236}">
                <a16:creationId xmlns:a16="http://schemas.microsoft.com/office/drawing/2014/main" id="{A9188AB8-F136-4FAC-A848-DC08DA227256}"/>
              </a:ext>
            </a:extLst>
          </p:cNvPr>
          <p:cNvPicPr>
            <a:picLocks noChangeAspect="1"/>
          </p:cNvPicPr>
          <p:nvPr userDrawn="1">
            <a:audioFile r:link="rId4"/>
            <p:extLst>
              <p:ext uri="{DAA4B4D4-6D71-4841-9C94-3DE7FCFB9230}">
                <p14:media xmlns:p14="http://schemas.microsoft.com/office/powerpoint/2010/main" r:embed="rId3"/>
              </p:ext>
            </p:extLst>
          </p:nvPr>
        </p:nvPicPr>
        <p:blipFill>
          <a:blip r:embed="rId6"/>
          <a:stretch>
            <a:fillRect/>
          </a:stretch>
        </p:blipFill>
        <p:spPr>
          <a:xfrm>
            <a:off x="11407334" y="5920934"/>
            <a:ext cx="714816" cy="714816"/>
          </a:xfrm>
          <a:prstGeom prst="rect">
            <a:avLst/>
          </a:prstGeom>
        </p:spPr>
      </p:pic>
    </p:spTree>
    <p:extLst>
      <p:ext uri="{BB962C8B-B14F-4D97-AF65-F5344CB8AC3E}">
        <p14:creationId xmlns:p14="http://schemas.microsoft.com/office/powerpoint/2010/main" val="24895174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1449"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58367"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12"/>
                </p:tgtEl>
              </p:cMediaNode>
            </p:audio>
            <p:audio>
              <p:cMediaNode vol="96970">
                <p:cTn id="12" fill="hold" display="0">
                  <p:stCondLst>
                    <p:cond delay="indefinite"/>
                  </p:stCondLst>
                  <p:endCondLst>
                    <p:cond evt="onStopAudio" delay="0">
                      <p:tgtEl>
                        <p:sldTgt/>
                      </p:tgtEl>
                    </p:cond>
                  </p:endCondLst>
                </p:cTn>
                <p:tgtEl>
                  <p:spTgt spid="13"/>
                </p:tgtEl>
              </p:cMediaNode>
            </p:audio>
          </p:childTnLst>
        </p:cTn>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6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B3EDA2-A79C-4BCE-A0EB-6CC1A0A6EF16}"/>
              </a:ext>
            </a:extLst>
          </p:cNvPr>
          <p:cNvSpPr txBox="1">
            <a:spLocks/>
          </p:cNvSpPr>
          <p:nvPr userDrawn="1"/>
        </p:nvSpPr>
        <p:spPr>
          <a:xfrm>
            <a:off x="938440" y="460880"/>
            <a:ext cx="7377129"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a:cs typeface="Arial"/>
              </a:rPr>
              <a:t>Harm Reduction Fundamentals</a:t>
            </a:r>
          </a:p>
        </p:txBody>
      </p:sp>
      <p:sp>
        <p:nvSpPr>
          <p:cNvPr id="3" name="TextBox 2">
            <a:extLst>
              <a:ext uri="{FF2B5EF4-FFF2-40B4-BE49-F238E27FC236}">
                <a16:creationId xmlns:a16="http://schemas.microsoft.com/office/drawing/2014/main" id="{0457B29C-3484-4B57-97B9-6970B0B02432}"/>
              </a:ext>
            </a:extLst>
          </p:cNvPr>
          <p:cNvSpPr txBox="1"/>
          <p:nvPr userDrawn="1"/>
        </p:nvSpPr>
        <p:spPr>
          <a:xfrm>
            <a:off x="938440" y="1278163"/>
            <a:ext cx="9761412" cy="355482"/>
          </a:xfrm>
          <a:prstGeom prst="rect">
            <a:avLst/>
          </a:prstGeom>
          <a:noFill/>
        </p:spPr>
        <p:txBody>
          <a:bodyPr wrap="square" lIns="91440" tIns="45720" rIns="91440" bIns="45720" anchor="t">
            <a:spAutoFit/>
          </a:bodyPr>
          <a:lstStyle/>
          <a:p>
            <a:pPr>
              <a:lnSpc>
                <a:spcPct val="95000"/>
              </a:lnSpc>
              <a:buSzPts val="688"/>
            </a:pPr>
            <a:r>
              <a:rPr lang="en-GB" b="1">
                <a:solidFill>
                  <a:srgbClr val="00B5D1"/>
                </a:solidFill>
                <a:latin typeface="Arial" panose="020B0604020202020204" pitchFamily="34" charset="0"/>
                <a:cs typeface="Arial"/>
                <a:sym typeface="Arial"/>
              </a:rPr>
              <a:t>CATIE </a:t>
            </a:r>
            <a:endParaRPr lang="en-GB" sz="1800" b="1">
              <a:solidFill>
                <a:srgbClr val="00B5D1"/>
              </a:solidFill>
              <a:latin typeface="Arial" panose="020B0604020202020204" pitchFamily="34" charset="0"/>
            </a:endParaRPr>
          </a:p>
        </p:txBody>
      </p:sp>
      <p:sp>
        <p:nvSpPr>
          <p:cNvPr id="4" name="TextBox 3">
            <a:extLst>
              <a:ext uri="{FF2B5EF4-FFF2-40B4-BE49-F238E27FC236}">
                <a16:creationId xmlns:a16="http://schemas.microsoft.com/office/drawing/2014/main" id="{4BF7D104-E469-41F4-A41A-6BABBAB166A1}"/>
              </a:ext>
            </a:extLst>
          </p:cNvPr>
          <p:cNvSpPr txBox="1"/>
          <p:nvPr userDrawn="1"/>
        </p:nvSpPr>
        <p:spPr>
          <a:xfrm>
            <a:off x="5258378" y="2352642"/>
            <a:ext cx="6114381" cy="3093154"/>
          </a:xfrm>
          <a:prstGeom prst="rect">
            <a:avLst/>
          </a:prstGeom>
          <a:noFill/>
        </p:spPr>
        <p:txBody>
          <a:bodyPr wrap="square" lIns="91440" tIns="45720" rIns="91440" bIns="45720" anchor="t">
            <a:spAutoFit/>
          </a:bodyPr>
          <a:lstStyle/>
          <a:p>
            <a:pPr marL="285750" indent="-285750">
              <a:buSzPts val="1300"/>
              <a:buFont typeface="Arial"/>
              <a:buChar char="•"/>
            </a:pPr>
            <a:r>
              <a:rPr lang="en-GB" sz="1500">
                <a:solidFill>
                  <a:schemeClr val="tx1">
                    <a:lumMod val="65000"/>
                    <a:lumOff val="35000"/>
                  </a:schemeClr>
                </a:solidFill>
                <a:ea typeface="+mn-lt"/>
                <a:cs typeface="+mn-lt"/>
              </a:rPr>
              <a:t>This toolkit contains 4 online learning modules </a:t>
            </a:r>
          </a:p>
          <a:p>
            <a:pPr marL="800100" lvl="1" indent="-342900">
              <a:buSzPts val="1300"/>
              <a:buAutoNum type="arabicPeriod"/>
            </a:pPr>
            <a:r>
              <a:rPr lang="en-GB" sz="1500">
                <a:solidFill>
                  <a:schemeClr val="tx1">
                    <a:lumMod val="65000"/>
                    <a:lumOff val="35000"/>
                  </a:schemeClr>
                </a:solidFill>
                <a:ea typeface="+mn-lt"/>
                <a:cs typeface="+mn-lt"/>
              </a:rPr>
              <a:t>Setting a Foundation for Harm Reduction </a:t>
            </a:r>
          </a:p>
          <a:p>
            <a:pPr marL="800100" lvl="1" indent="-342900">
              <a:buSzPts val="1300"/>
              <a:buAutoNum type="arabicPeriod"/>
            </a:pPr>
            <a:r>
              <a:rPr lang="en-GB" sz="1500">
                <a:solidFill>
                  <a:schemeClr val="tx1">
                    <a:lumMod val="65000"/>
                    <a:lumOff val="35000"/>
                  </a:schemeClr>
                </a:solidFill>
                <a:ea typeface="+mn-lt"/>
                <a:cs typeface="+mn-lt"/>
              </a:rPr>
              <a:t>Harm Reduction Principles and Practices </a:t>
            </a:r>
          </a:p>
          <a:p>
            <a:pPr marL="800100" lvl="1" indent="-342900">
              <a:buSzPts val="1300"/>
              <a:buAutoNum type="arabicPeriod"/>
            </a:pPr>
            <a:r>
              <a:rPr lang="en-GB" sz="1500">
                <a:solidFill>
                  <a:schemeClr val="tx1">
                    <a:lumMod val="65000"/>
                    <a:lumOff val="35000"/>
                  </a:schemeClr>
                </a:solidFill>
                <a:ea typeface="+mn-lt"/>
                <a:cs typeface="+mn-lt"/>
              </a:rPr>
              <a:t>Drug use, Health and Harm Reduction </a:t>
            </a:r>
          </a:p>
          <a:p>
            <a:pPr marL="800100" lvl="1" indent="-342900">
              <a:buSzPts val="1300"/>
              <a:buAutoNum type="arabicPeriod"/>
            </a:pPr>
            <a:r>
              <a:rPr lang="en-GB" sz="1500">
                <a:solidFill>
                  <a:schemeClr val="tx1">
                    <a:lumMod val="65000"/>
                    <a:lumOff val="35000"/>
                  </a:schemeClr>
                </a:solidFill>
                <a:ea typeface="+mn-lt"/>
                <a:cs typeface="+mn-lt"/>
              </a:rPr>
              <a:t>Supporting Harm Reduction Service Provider Capacity </a:t>
            </a:r>
            <a:br>
              <a:rPr lang="en-GB" sz="1500">
                <a:solidFill>
                  <a:schemeClr val="tx1">
                    <a:lumMod val="65000"/>
                    <a:lumOff val="35000"/>
                  </a:schemeClr>
                </a:solidFill>
                <a:ea typeface="+mn-lt"/>
                <a:cs typeface="+mn-lt"/>
              </a:rPr>
            </a:br>
            <a:endParaRPr lang="en-GB" sz="1500">
              <a:solidFill>
                <a:schemeClr val="tx1">
                  <a:lumMod val="65000"/>
                  <a:lumOff val="35000"/>
                </a:schemeClr>
              </a:solidFill>
              <a:ea typeface="+mn-lt"/>
              <a:cs typeface="+mn-lt"/>
            </a:endParaRPr>
          </a:p>
          <a:p>
            <a:pPr marL="285750" indent="-285750">
              <a:buSzPts val="1300"/>
              <a:buFont typeface="Arial"/>
              <a:buChar char="•"/>
            </a:pPr>
            <a:r>
              <a:rPr lang="en-GB" sz="1500">
                <a:solidFill>
                  <a:schemeClr val="tx1">
                    <a:lumMod val="65000"/>
                    <a:lumOff val="35000"/>
                  </a:schemeClr>
                </a:solidFill>
                <a:ea typeface="+mn-lt"/>
                <a:cs typeface="+mn-lt"/>
              </a:rPr>
              <a:t>It outlines best practices for service providers working in the field of harm reduction and substance use </a:t>
            </a:r>
            <a:br>
              <a:rPr lang="en-GB" sz="1500">
                <a:solidFill>
                  <a:schemeClr val="tx1">
                    <a:lumMod val="65000"/>
                    <a:lumOff val="35000"/>
                  </a:schemeClr>
                </a:solidFill>
                <a:ea typeface="+mn-lt"/>
                <a:cs typeface="+mn-lt"/>
              </a:rPr>
            </a:br>
            <a:endParaRPr lang="en-GB" sz="1500">
              <a:solidFill>
                <a:schemeClr val="tx1">
                  <a:lumMod val="65000"/>
                  <a:lumOff val="35000"/>
                </a:schemeClr>
              </a:solidFill>
              <a:ea typeface="+mn-lt"/>
              <a:cs typeface="+mn-lt"/>
            </a:endParaRPr>
          </a:p>
          <a:p>
            <a:pPr marL="285750" indent="-285750">
              <a:buSzPts val="1300"/>
              <a:buFont typeface="Arial"/>
              <a:buChar char="•"/>
            </a:pPr>
            <a:r>
              <a:rPr lang="en-GB" sz="1500">
                <a:solidFill>
                  <a:schemeClr val="tx1">
                    <a:lumMod val="65000"/>
                    <a:lumOff val="35000"/>
                  </a:schemeClr>
                </a:solidFill>
                <a:ea typeface="+mn-lt"/>
                <a:cs typeface="+mn-lt"/>
              </a:rPr>
              <a:t>This toolkit was developed in collaboration with several  peer-led, harm reduction advocacy organizations across Canada (including MHRN) </a:t>
            </a:r>
            <a:endParaRPr lang="en-GB" sz="1500">
              <a:solidFill>
                <a:schemeClr val="tx1">
                  <a:lumMod val="65000"/>
                  <a:lumOff val="35000"/>
                </a:schemeClr>
              </a:solidFill>
              <a:cs typeface="Arial" panose="020B0604020202020204" pitchFamily="34" charset="0"/>
            </a:endParaRPr>
          </a:p>
          <a:p>
            <a:pPr marL="285750" indent="-285750">
              <a:buSzPts val="1300"/>
              <a:buFont typeface="Arial" panose="020B0604020202020204" pitchFamily="34" charset="0"/>
              <a:buChar char="•"/>
            </a:pPr>
            <a:endParaRPr lang="en-GB" sz="1500">
              <a:solidFill>
                <a:schemeClr val="tx1">
                  <a:lumMod val="65000"/>
                  <a:lumOff val="35000"/>
                </a:schemeClr>
              </a:solidFill>
            </a:endParaRPr>
          </a:p>
        </p:txBody>
      </p:sp>
      <p:cxnSp>
        <p:nvCxnSpPr>
          <p:cNvPr id="5" name="Straight Connector 4">
            <a:extLst>
              <a:ext uri="{FF2B5EF4-FFF2-40B4-BE49-F238E27FC236}">
                <a16:creationId xmlns:a16="http://schemas.microsoft.com/office/drawing/2014/main" id="{2B65AC9C-46E6-4814-98DB-4F9D886BD1F6}"/>
              </a:ext>
            </a:extLst>
          </p:cNvPr>
          <p:cNvCxnSpPr>
            <a:cxnSpLocks/>
          </p:cNvCxnSpPr>
          <p:nvPr userDrawn="1"/>
        </p:nvCxnSpPr>
        <p:spPr>
          <a:xfrm>
            <a:off x="4892386" y="2352642"/>
            <a:ext cx="0" cy="288843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6" name="Picture 2" descr="A picture containing text&#10;&#10;Description automatically generated">
            <a:extLst>
              <a:ext uri="{FF2B5EF4-FFF2-40B4-BE49-F238E27FC236}">
                <a16:creationId xmlns:a16="http://schemas.microsoft.com/office/drawing/2014/main" id="{88EB8211-0E47-4501-ADBE-01BF95C7DCED}"/>
              </a:ext>
            </a:extLst>
          </p:cNvPr>
          <p:cNvPicPr>
            <a:picLocks noChangeAspect="1"/>
          </p:cNvPicPr>
          <p:nvPr userDrawn="1"/>
        </p:nvPicPr>
        <p:blipFill>
          <a:blip r:embed="rId2"/>
          <a:stretch>
            <a:fillRect/>
          </a:stretch>
        </p:blipFill>
        <p:spPr>
          <a:xfrm>
            <a:off x="938440" y="3320716"/>
            <a:ext cx="3342887" cy="952290"/>
          </a:xfrm>
          <a:prstGeom prst="rect">
            <a:avLst/>
          </a:prstGeom>
        </p:spPr>
      </p:pic>
      <p:cxnSp>
        <p:nvCxnSpPr>
          <p:cNvPr id="7" name="Straight Connector 6">
            <a:extLst>
              <a:ext uri="{FF2B5EF4-FFF2-40B4-BE49-F238E27FC236}">
                <a16:creationId xmlns:a16="http://schemas.microsoft.com/office/drawing/2014/main" id="{3CFEB5E7-2729-4F9F-9D14-57F9CE121C0D}"/>
              </a:ext>
            </a:extLst>
          </p:cNvPr>
          <p:cNvCxnSpPr>
            <a:cxnSpLocks/>
          </p:cNvCxnSpPr>
          <p:nvPr userDrawn="1"/>
        </p:nvCxnSpPr>
        <p:spPr>
          <a:xfrm>
            <a:off x="0" y="1144800"/>
            <a:ext cx="7001301"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4145859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63">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1FB5F6D-E481-4C36-AED9-036868A5A23B}"/>
              </a:ext>
            </a:extLst>
          </p:cNvPr>
          <p:cNvCxnSpPr>
            <a:cxnSpLocks/>
          </p:cNvCxnSpPr>
          <p:nvPr userDrawn="1"/>
        </p:nvCxnSpPr>
        <p:spPr>
          <a:xfrm>
            <a:off x="0" y="1144800"/>
            <a:ext cx="5685712"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BD8F86F6-E94D-4DF6-8B9B-EAD65177D270}"/>
              </a:ext>
            </a:extLst>
          </p:cNvPr>
          <p:cNvSpPr txBox="1">
            <a:spLocks/>
          </p:cNvSpPr>
          <p:nvPr userDrawn="1"/>
        </p:nvSpPr>
        <p:spPr>
          <a:xfrm>
            <a:off x="938441" y="460880"/>
            <a:ext cx="5329498"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a:cs typeface="Arial"/>
              </a:rPr>
              <a:t>EQUIP Equity Action Kit</a:t>
            </a:r>
            <a:endParaRPr lang="en-US" sz="3200">
              <a:solidFill>
                <a:srgbClr val="AC4C9D"/>
              </a:solidFill>
              <a:latin typeface="Arial"/>
              <a:cs typeface="Arial"/>
            </a:endParaRPr>
          </a:p>
        </p:txBody>
      </p:sp>
      <p:sp>
        <p:nvSpPr>
          <p:cNvPr id="4" name="TextBox 3">
            <a:extLst>
              <a:ext uri="{FF2B5EF4-FFF2-40B4-BE49-F238E27FC236}">
                <a16:creationId xmlns:a16="http://schemas.microsoft.com/office/drawing/2014/main" id="{6FD490F2-E26D-40CB-A998-BA1B27AF111C}"/>
              </a:ext>
            </a:extLst>
          </p:cNvPr>
          <p:cNvSpPr txBox="1"/>
          <p:nvPr userDrawn="1"/>
        </p:nvSpPr>
        <p:spPr>
          <a:xfrm>
            <a:off x="1016000" y="1275345"/>
            <a:ext cx="2540000" cy="355482"/>
          </a:xfrm>
          <a:prstGeom prst="rect">
            <a:avLst/>
          </a:prstGeom>
          <a:noFill/>
        </p:spPr>
        <p:txBody>
          <a:bodyPr wrap="square">
            <a:spAutoFit/>
          </a:bodyPr>
          <a:lstStyle/>
          <a:p>
            <a:pPr marL="0" lvl="0" indent="0" algn="l" rtl="0">
              <a:lnSpc>
                <a:spcPct val="95000"/>
              </a:lnSpc>
              <a:spcBef>
                <a:spcPts val="0"/>
              </a:spcBef>
              <a:spcAft>
                <a:spcPts val="0"/>
              </a:spcAft>
              <a:buSzPts val="688"/>
              <a:buNone/>
            </a:pPr>
            <a:r>
              <a:rPr lang="en-GB" sz="1800" b="1">
                <a:solidFill>
                  <a:srgbClr val="00B5D1"/>
                </a:solidFill>
                <a:latin typeface="Arial" panose="020B0604020202020204" pitchFamily="34" charset="0"/>
                <a:ea typeface="Arial"/>
                <a:cs typeface="Arial"/>
                <a:sym typeface="Arial"/>
              </a:rPr>
              <a:t>EQUIP Health Care</a:t>
            </a:r>
            <a:endParaRPr lang="en-GB" sz="1800" b="1">
              <a:solidFill>
                <a:srgbClr val="00B5D1"/>
              </a:solidFill>
              <a:latin typeface="Arial" panose="020B0604020202020204" pitchFamily="34" charset="0"/>
            </a:endParaRPr>
          </a:p>
        </p:txBody>
      </p:sp>
      <p:sp>
        <p:nvSpPr>
          <p:cNvPr id="5" name="TextBox 4">
            <a:extLst>
              <a:ext uri="{FF2B5EF4-FFF2-40B4-BE49-F238E27FC236}">
                <a16:creationId xmlns:a16="http://schemas.microsoft.com/office/drawing/2014/main" id="{4F7FDC40-54A1-49BA-8DA0-7A56921CF5E0}"/>
              </a:ext>
            </a:extLst>
          </p:cNvPr>
          <p:cNvSpPr txBox="1"/>
          <p:nvPr userDrawn="1"/>
        </p:nvSpPr>
        <p:spPr>
          <a:xfrm>
            <a:off x="5142711" y="2488457"/>
            <a:ext cx="6017913" cy="2631490"/>
          </a:xfrm>
          <a:prstGeom prst="rect">
            <a:avLst/>
          </a:prstGeom>
          <a:noFill/>
        </p:spPr>
        <p:txBody>
          <a:bodyPr wrap="square" lIns="91440" tIns="45720" rIns="91440" bIns="45720" anchor="t">
            <a:spAutoFit/>
          </a:bodyPr>
          <a:lstStyle/>
          <a:p>
            <a:pPr marL="457200" indent="-311785">
              <a:buSzPts val="1313"/>
              <a:buFont typeface="Arial" panose="020B0604020202020204" pitchFamily="34" charset="0"/>
              <a:buChar char="•"/>
            </a:pPr>
            <a:r>
              <a:rPr lang="en-GB" sz="1500">
                <a:solidFill>
                  <a:schemeClr val="tx1">
                    <a:lumMod val="65000"/>
                    <a:lumOff val="35000"/>
                  </a:schemeClr>
                </a:solidFill>
                <a:latin typeface="Arial" panose="020B0604020202020204" pitchFamily="34" charset="0"/>
              </a:rPr>
              <a:t>This online toolkit is for health and social service organizations that want to increase equity for service users through policy and procedure change. </a:t>
            </a:r>
            <a:endParaRPr lang="en-US">
              <a:solidFill>
                <a:schemeClr val="tx1">
                  <a:lumMod val="65000"/>
                  <a:lumOff val="35000"/>
                </a:schemeClr>
              </a:solidFill>
            </a:endParaRPr>
          </a:p>
          <a:p>
            <a:pPr marL="457200" lvl="0" indent="-311785" algn="l" rtl="0">
              <a:lnSpc>
                <a:spcPct val="100000"/>
              </a:lnSpc>
              <a:spcBef>
                <a:spcPts val="0"/>
              </a:spcBef>
              <a:spcAft>
                <a:spcPts val="0"/>
              </a:spcAft>
              <a:buSzPts val="1313"/>
              <a:buFont typeface="Arial" panose="020B0604020202020204" pitchFamily="34" charset="0"/>
              <a:buChar char="•"/>
            </a:pPr>
            <a:endParaRPr lang="en-GB" sz="1500">
              <a:solidFill>
                <a:schemeClr val="tx1">
                  <a:lumMod val="65000"/>
                  <a:lumOff val="35000"/>
                </a:schemeClr>
              </a:solidFill>
              <a:latin typeface="Arial" panose="020B0604020202020204" pitchFamily="34" charset="0"/>
            </a:endParaRPr>
          </a:p>
          <a:p>
            <a:pPr marL="457200" indent="-311785">
              <a:buSzPts val="1313"/>
              <a:buFont typeface="Arial" panose="020B0604020202020204" pitchFamily="34" charset="0"/>
              <a:buChar char="•"/>
            </a:pPr>
            <a:r>
              <a:rPr lang="en-GB" sz="1500">
                <a:solidFill>
                  <a:schemeClr val="tx1">
                    <a:lumMod val="65000"/>
                    <a:lumOff val="35000"/>
                  </a:schemeClr>
                </a:solidFill>
                <a:latin typeface="Arial" panose="020B0604020202020204" pitchFamily="34" charset="0"/>
              </a:rPr>
              <a:t>It addresses three areas: </a:t>
            </a:r>
          </a:p>
          <a:p>
            <a:pPr marL="914400" lvl="1" indent="-311785">
              <a:buSzPts val="1313"/>
              <a:buFont typeface="Arial" panose="020B0604020202020204" pitchFamily="34" charset="0"/>
              <a:buChar char="•"/>
            </a:pPr>
            <a:r>
              <a:rPr lang="en-GB" sz="1500">
                <a:solidFill>
                  <a:schemeClr val="tx1">
                    <a:lumMod val="65000"/>
                    <a:lumOff val="35000"/>
                  </a:schemeClr>
                </a:solidFill>
                <a:latin typeface="Arial" panose="020B0604020202020204" pitchFamily="34" charset="0"/>
              </a:rPr>
              <a:t>cultural safety</a:t>
            </a:r>
            <a:endParaRPr lang="en-GB">
              <a:solidFill>
                <a:schemeClr val="tx1">
                  <a:lumMod val="65000"/>
                  <a:lumOff val="35000"/>
                </a:schemeClr>
              </a:solidFill>
              <a:latin typeface="Arial" panose="020B0604020202020204" pitchFamily="34" charset="0"/>
              <a:cs typeface="Arial" panose="020B0604020202020204" pitchFamily="34" charset="0"/>
            </a:endParaRPr>
          </a:p>
          <a:p>
            <a:pPr marL="914400" lvl="1" indent="-311785">
              <a:buSzPts val="1313"/>
              <a:buFont typeface="Arial" panose="020B0604020202020204" pitchFamily="34" charset="0"/>
              <a:buChar char="•"/>
            </a:pPr>
            <a:r>
              <a:rPr lang="en-GB" sz="1500">
                <a:solidFill>
                  <a:schemeClr val="tx1">
                    <a:lumMod val="65000"/>
                    <a:lumOff val="35000"/>
                  </a:schemeClr>
                </a:solidFill>
                <a:latin typeface="Arial" panose="020B0604020202020204" pitchFamily="34" charset="0"/>
              </a:rPr>
              <a:t>substance use health/harm reduction </a:t>
            </a:r>
            <a:endParaRPr lang="en-GB">
              <a:solidFill>
                <a:schemeClr val="tx1">
                  <a:lumMod val="65000"/>
                  <a:lumOff val="35000"/>
                </a:schemeClr>
              </a:solidFill>
              <a:latin typeface="Arial" panose="020B0604020202020204" pitchFamily="34" charset="0"/>
              <a:cs typeface="Arial" panose="020B0604020202020204" pitchFamily="34" charset="0"/>
            </a:endParaRPr>
          </a:p>
          <a:p>
            <a:pPr marL="914400" lvl="1" indent="-311785">
              <a:buSzPts val="1313"/>
              <a:buFont typeface="Arial" panose="020B0604020202020204" pitchFamily="34" charset="0"/>
              <a:buChar char="•"/>
            </a:pPr>
            <a:r>
              <a:rPr lang="en-GB" sz="1500">
                <a:solidFill>
                  <a:schemeClr val="tx1">
                    <a:lumMod val="65000"/>
                    <a:lumOff val="35000"/>
                  </a:schemeClr>
                </a:solidFill>
                <a:latin typeface="Arial" panose="020B0604020202020204" pitchFamily="34" charset="0"/>
              </a:rPr>
              <a:t>trauma-informed care. </a:t>
            </a:r>
            <a:endParaRPr lang="en-GB">
              <a:solidFill>
                <a:schemeClr val="tx1">
                  <a:lumMod val="65000"/>
                  <a:lumOff val="35000"/>
                </a:schemeClr>
              </a:solidFill>
              <a:cs typeface="Arial" panose="020B0604020202020204" pitchFamily="34" charset="0"/>
            </a:endParaRPr>
          </a:p>
          <a:p>
            <a:pPr marL="457200" lvl="0" indent="-311785" algn="l" rtl="0">
              <a:lnSpc>
                <a:spcPct val="100000"/>
              </a:lnSpc>
              <a:spcBef>
                <a:spcPts val="0"/>
              </a:spcBef>
              <a:spcAft>
                <a:spcPts val="0"/>
              </a:spcAft>
              <a:buSzPts val="1313"/>
              <a:buFont typeface="Arial" panose="020B0604020202020204" pitchFamily="34" charset="0"/>
              <a:buChar char="•"/>
            </a:pPr>
            <a:endParaRPr lang="en-GB" sz="1500">
              <a:solidFill>
                <a:schemeClr val="tx1">
                  <a:lumMod val="65000"/>
                  <a:lumOff val="35000"/>
                </a:schemeClr>
              </a:solidFill>
              <a:latin typeface="Arial" panose="020B0604020202020204" pitchFamily="34" charset="0"/>
            </a:endParaRPr>
          </a:p>
          <a:p>
            <a:pPr marL="457200" indent="-311785">
              <a:buSzPts val="1313"/>
              <a:buFont typeface="Arial" panose="020B0604020202020204" pitchFamily="34" charset="0"/>
              <a:buChar char="•"/>
            </a:pPr>
            <a:r>
              <a:rPr lang="en-GB" sz="1500">
                <a:solidFill>
                  <a:schemeClr val="tx1">
                    <a:lumMod val="65000"/>
                    <a:lumOff val="35000"/>
                  </a:schemeClr>
                </a:solidFill>
                <a:latin typeface="Arial" panose="020B0604020202020204" pitchFamily="34" charset="0"/>
              </a:rPr>
              <a:t>This holistic tool guides organizations through the change process from start to finish. </a:t>
            </a:r>
          </a:p>
        </p:txBody>
      </p:sp>
      <p:cxnSp>
        <p:nvCxnSpPr>
          <p:cNvPr id="6" name="Straight Connector 5">
            <a:extLst>
              <a:ext uri="{FF2B5EF4-FFF2-40B4-BE49-F238E27FC236}">
                <a16:creationId xmlns:a16="http://schemas.microsoft.com/office/drawing/2014/main" id="{B5CB2623-B1C8-4EC9-A427-48EA361D5CFD}"/>
              </a:ext>
            </a:extLst>
          </p:cNvPr>
          <p:cNvCxnSpPr>
            <a:cxnSpLocks/>
          </p:cNvCxnSpPr>
          <p:nvPr userDrawn="1"/>
        </p:nvCxnSpPr>
        <p:spPr>
          <a:xfrm>
            <a:off x="13217906" y="2481115"/>
            <a:ext cx="0" cy="3082328"/>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7" name="Google Shape;414;p68">
            <a:extLst>
              <a:ext uri="{FF2B5EF4-FFF2-40B4-BE49-F238E27FC236}">
                <a16:creationId xmlns:a16="http://schemas.microsoft.com/office/drawing/2014/main" id="{C0874249-B26D-4E95-9C9B-F6FB01DFA6B3}"/>
              </a:ext>
            </a:extLst>
          </p:cNvPr>
          <p:cNvPicPr preferRelativeResize="0"/>
          <p:nvPr userDrawn="1"/>
        </p:nvPicPr>
        <p:blipFill rotWithShape="1">
          <a:blip r:embed="rId2">
            <a:alphaModFix/>
          </a:blip>
          <a:srcRect l="5558" r="6148"/>
          <a:stretch/>
        </p:blipFill>
        <p:spPr>
          <a:xfrm>
            <a:off x="867191" y="2642541"/>
            <a:ext cx="3774871" cy="2308637"/>
          </a:xfrm>
          <a:prstGeom prst="rect">
            <a:avLst/>
          </a:prstGeom>
          <a:noFill/>
          <a:ln>
            <a:noFill/>
          </a:ln>
        </p:spPr>
      </p:pic>
      <p:cxnSp>
        <p:nvCxnSpPr>
          <p:cNvPr id="8" name="Straight Connector 7">
            <a:extLst>
              <a:ext uri="{FF2B5EF4-FFF2-40B4-BE49-F238E27FC236}">
                <a16:creationId xmlns:a16="http://schemas.microsoft.com/office/drawing/2014/main" id="{F921100B-915C-49C1-9887-A26F731CE2EA}"/>
              </a:ext>
            </a:extLst>
          </p:cNvPr>
          <p:cNvCxnSpPr>
            <a:cxnSpLocks/>
          </p:cNvCxnSpPr>
          <p:nvPr userDrawn="1"/>
        </p:nvCxnSpPr>
        <p:spPr>
          <a:xfrm>
            <a:off x="4892386" y="2352642"/>
            <a:ext cx="0" cy="288843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733205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64">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539F0B8-9E48-4B27-A983-FFA62DF2D0A0}"/>
              </a:ext>
            </a:extLst>
          </p:cNvPr>
          <p:cNvSpPr/>
          <p:nvPr userDrawn="1"/>
        </p:nvSpPr>
        <p:spPr>
          <a:xfrm>
            <a:off x="246000" y="228600"/>
            <a:ext cx="11700000" cy="6400800"/>
          </a:xfrm>
          <a:prstGeom prst="rect">
            <a:avLst/>
          </a:prstGeom>
          <a:solidFill>
            <a:srgbClr val="AC4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Text&#10;&#10;Description automatically generated with medium confidence">
            <a:extLst>
              <a:ext uri="{FF2B5EF4-FFF2-40B4-BE49-F238E27FC236}">
                <a16:creationId xmlns:a16="http://schemas.microsoft.com/office/drawing/2014/main" id="{53F49260-B01D-4E38-BEE8-63D99776667C}"/>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6" name="Graphic 5">
            <a:extLst>
              <a:ext uri="{FF2B5EF4-FFF2-40B4-BE49-F238E27FC236}">
                <a16:creationId xmlns:a16="http://schemas.microsoft.com/office/drawing/2014/main" id="{2FFD4BD3-48C0-4421-AB77-A1D9F1E1CF95}"/>
              </a:ext>
            </a:extLst>
          </p:cNvPr>
          <p:cNvPicPr>
            <a:picLocks noChangeAspect="1"/>
          </p:cNvPicPr>
          <p:nvPr userDrawn="1"/>
        </p:nvPicPr>
        <p:blipFill>
          <a:blip r:embed="rId3" cstate="hqprint">
            <a:alphaModFix amt="65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5908454">
            <a:off x="6989608" y="2264503"/>
            <a:ext cx="4368807" cy="4635339"/>
          </a:xfrm>
          <a:prstGeom prst="rect">
            <a:avLst/>
          </a:prstGeom>
        </p:spPr>
      </p:pic>
      <p:pic>
        <p:nvPicPr>
          <p:cNvPr id="7" name="Graphic 6">
            <a:extLst>
              <a:ext uri="{FF2B5EF4-FFF2-40B4-BE49-F238E27FC236}">
                <a16:creationId xmlns:a16="http://schemas.microsoft.com/office/drawing/2014/main" id="{1E1B95C5-252A-4A1B-9362-F6B18079D147}"/>
              </a:ext>
            </a:extLst>
          </p:cNvPr>
          <p:cNvPicPr>
            <a:picLocks noChangeAspect="1"/>
          </p:cNvPicPr>
          <p:nvPr userDrawn="1"/>
        </p:nvPicPr>
        <p:blipFill>
          <a:blip r:embed="rId5" cstate="hq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5996505">
            <a:off x="7351718" y="3090410"/>
            <a:ext cx="3434233" cy="3643748"/>
          </a:xfrm>
          <a:prstGeom prst="rect">
            <a:avLst/>
          </a:prstGeom>
        </p:spPr>
      </p:pic>
      <p:pic>
        <p:nvPicPr>
          <p:cNvPr id="8" name="Graphic 7">
            <a:extLst>
              <a:ext uri="{FF2B5EF4-FFF2-40B4-BE49-F238E27FC236}">
                <a16:creationId xmlns:a16="http://schemas.microsoft.com/office/drawing/2014/main" id="{08D88000-B57A-4F5A-A199-059E72F7E65B}"/>
              </a:ext>
            </a:extLst>
          </p:cNvPr>
          <p:cNvPicPr>
            <a:picLocks noChangeAspect="1"/>
          </p:cNvPicPr>
          <p:nvPr userDrawn="1"/>
        </p:nvPicPr>
        <p:blipFill>
          <a:blip r:embed="rId7" cstate="hq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a:off x="8004833" y="3912844"/>
            <a:ext cx="2128001" cy="1723681"/>
          </a:xfrm>
          <a:prstGeom prst="rect">
            <a:avLst/>
          </a:prstGeom>
        </p:spPr>
      </p:pic>
      <p:sp>
        <p:nvSpPr>
          <p:cNvPr id="9" name="Title 1">
            <a:extLst>
              <a:ext uri="{FF2B5EF4-FFF2-40B4-BE49-F238E27FC236}">
                <a16:creationId xmlns:a16="http://schemas.microsoft.com/office/drawing/2014/main" id="{22C0C976-39EC-4300-90FE-33B2B93D9A5C}"/>
              </a:ext>
            </a:extLst>
          </p:cNvPr>
          <p:cNvSpPr>
            <a:spLocks noGrp="1"/>
          </p:cNvSpPr>
          <p:nvPr>
            <p:ph type="ctrTitle"/>
          </p:nvPr>
        </p:nvSpPr>
        <p:spPr>
          <a:xfrm>
            <a:off x="857508" y="3518787"/>
            <a:ext cx="5606870" cy="2786993"/>
          </a:xfrm>
          <a:prstGeom prst="rect">
            <a:avLst/>
          </a:prstGeom>
        </p:spPr>
        <p:txBody>
          <a:bodyPr>
            <a:normAutofit/>
          </a:bodyPr>
          <a:lstStyle/>
          <a:p>
            <a:pPr algn="l"/>
            <a:r>
              <a:rPr lang="en-GB" sz="5400" b="1" dirty="0">
                <a:solidFill>
                  <a:schemeClr val="bg1"/>
                </a:solidFill>
                <a:latin typeface="Arial" panose="020B0604020202020204" pitchFamily="34" charset="0"/>
              </a:rPr>
              <a:t>Any questions or additional tools to share? </a:t>
            </a:r>
            <a:endParaRPr lang="en-US" sz="5400" b="1" dirty="0">
              <a:solidFill>
                <a:schemeClr val="bg1"/>
              </a:solidFill>
              <a:latin typeface="Arial" panose="020B0604020202020204" pitchFamily="34" charset="0"/>
            </a:endParaRPr>
          </a:p>
        </p:txBody>
      </p:sp>
      <p:pic>
        <p:nvPicPr>
          <p:cNvPr id="10" name="Picture 9">
            <a:extLst>
              <a:ext uri="{FF2B5EF4-FFF2-40B4-BE49-F238E27FC236}">
                <a16:creationId xmlns:a16="http://schemas.microsoft.com/office/drawing/2014/main" id="{03E0B9DB-5C49-4072-B658-BFDACC9ECF8C}"/>
              </a:ext>
            </a:extLst>
          </p:cNvPr>
          <p:cNvPicPr>
            <a:picLocks noChangeAspect="1"/>
          </p:cNvPicPr>
          <p:nvPr userDrawn="1"/>
        </p:nvPicPr>
        <p:blipFill rotWithShape="1">
          <a:blip r:embed="rId9">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256246423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65">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93FD6DA-71D5-4D68-A289-33EFA6B2562D}"/>
              </a:ext>
            </a:extLst>
          </p:cNvPr>
          <p:cNvSpPr/>
          <p:nvPr userDrawn="1"/>
        </p:nvSpPr>
        <p:spPr>
          <a:xfrm>
            <a:off x="246000" y="228600"/>
            <a:ext cx="11700000" cy="6400800"/>
          </a:xfrm>
          <a:prstGeom prst="rect">
            <a:avLst/>
          </a:prstGeom>
          <a:solidFill>
            <a:srgbClr val="F582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0" name="Picture 9" descr="Text&#10;&#10;Description automatically generated with medium confidence">
            <a:extLst>
              <a:ext uri="{FF2B5EF4-FFF2-40B4-BE49-F238E27FC236}">
                <a16:creationId xmlns:a16="http://schemas.microsoft.com/office/drawing/2014/main" id="{4A7D1CBB-E292-43C5-805B-C4464B53317E}"/>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6" name="Picture 5">
            <a:extLst>
              <a:ext uri="{FF2B5EF4-FFF2-40B4-BE49-F238E27FC236}">
                <a16:creationId xmlns:a16="http://schemas.microsoft.com/office/drawing/2014/main" id="{3C64411A-E805-44EA-86D4-923A9365CD9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
        <p:nvSpPr>
          <p:cNvPr id="9" name="Title 1">
            <a:extLst>
              <a:ext uri="{FF2B5EF4-FFF2-40B4-BE49-F238E27FC236}">
                <a16:creationId xmlns:a16="http://schemas.microsoft.com/office/drawing/2014/main" id="{E54DC2AC-C4FE-49B0-8BA0-87CAB163D91E}"/>
              </a:ext>
            </a:extLst>
          </p:cNvPr>
          <p:cNvSpPr txBox="1">
            <a:spLocks/>
          </p:cNvSpPr>
          <p:nvPr userDrawn="1"/>
        </p:nvSpPr>
        <p:spPr>
          <a:xfrm>
            <a:off x="602400" y="4210777"/>
            <a:ext cx="9144000" cy="16694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br>
              <a:rPr kumimoji="0" lang="fr-CA" sz="5400" b="0" i="0" u="none" strike="noStrike" kern="1200" cap="none" spc="0" normalizeH="0" baseline="0" noProof="0">
                <a:ln>
                  <a:noFill/>
                </a:ln>
                <a:solidFill>
                  <a:sysClr val="windowText" lastClr="000000"/>
                </a:solidFill>
                <a:effectLst/>
                <a:uLnTx/>
                <a:uFillTx/>
                <a:latin typeface="Arial" panose="020B0604020202020204"/>
                <a:ea typeface="+mj-ea"/>
                <a:cs typeface="+mj-cs"/>
              </a:rPr>
            </a:br>
            <a:r>
              <a:rPr kumimoji="0" lang="en-GB" sz="5400" b="1" i="0" u="none" strike="noStrike" kern="1200" cap="none" spc="0" normalizeH="0" baseline="0" noProof="0">
                <a:ln>
                  <a:noFill/>
                </a:ln>
                <a:solidFill>
                  <a:sysClr val="window" lastClr="FFFFFF"/>
                </a:solidFill>
                <a:effectLst/>
                <a:uLnTx/>
                <a:uFillTx/>
                <a:latin typeface="Arial" panose="020B0604020202020204" pitchFamily="34" charset="0"/>
                <a:ea typeface="+mj-ea"/>
                <a:cs typeface="+mj-cs"/>
              </a:rPr>
              <a:t>Case Scenario </a:t>
            </a:r>
            <a:r>
              <a:rPr kumimoji="0" lang="en-GB" sz="5400" b="0" i="0" u="none" strike="noStrike" kern="1200" cap="none" spc="0" normalizeH="0" baseline="0" noProof="0">
                <a:ln>
                  <a:noFill/>
                </a:ln>
                <a:solidFill>
                  <a:sysClr val="window" lastClr="FFFFFF"/>
                </a:solidFill>
                <a:effectLst/>
                <a:uLnTx/>
                <a:uFillTx/>
                <a:latin typeface="Arial" panose="020B0604020202020204" pitchFamily="34" charset="0"/>
                <a:ea typeface="+mj-ea"/>
                <a:cs typeface="+mj-cs"/>
              </a:rPr>
              <a:t>03</a:t>
            </a:r>
            <a:endParaRPr kumimoji="0" lang="fr-CA" sz="5400" b="0" i="0" u="none" strike="noStrike" kern="1200" cap="none" spc="0" normalizeH="0" baseline="0" noProof="0" dirty="0">
              <a:ln>
                <a:noFill/>
              </a:ln>
              <a:solidFill>
                <a:sysClr val="windowText" lastClr="000000"/>
              </a:solidFill>
              <a:effectLst/>
              <a:uLnTx/>
              <a:uFillTx/>
              <a:latin typeface="Arial" panose="020B0604020202020204"/>
              <a:ea typeface="+mj-ea"/>
              <a:cs typeface="+mj-cs"/>
            </a:endParaRPr>
          </a:p>
        </p:txBody>
      </p:sp>
    </p:spTree>
    <p:extLst>
      <p:ext uri="{BB962C8B-B14F-4D97-AF65-F5344CB8AC3E}">
        <p14:creationId xmlns:p14="http://schemas.microsoft.com/office/powerpoint/2010/main" val="405979273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66">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9990F228-BA5F-47A9-8C71-688300BF35FE}"/>
              </a:ext>
            </a:extLst>
          </p:cNvPr>
          <p:cNvCxnSpPr>
            <a:cxnSpLocks/>
          </p:cNvCxnSpPr>
          <p:nvPr userDrawn="1"/>
        </p:nvCxnSpPr>
        <p:spPr>
          <a:xfrm>
            <a:off x="0" y="1144800"/>
            <a:ext cx="6687403"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029BA183-FA1B-41F2-B4D5-F1AD83BBBB9F}"/>
              </a:ext>
            </a:extLst>
          </p:cNvPr>
          <p:cNvSpPr txBox="1">
            <a:spLocks/>
          </p:cNvSpPr>
          <p:nvPr userDrawn="1"/>
        </p:nvSpPr>
        <p:spPr>
          <a:xfrm>
            <a:off x="938440" y="460880"/>
            <a:ext cx="7314606"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F58220"/>
                </a:solidFill>
                <a:latin typeface="Arial" panose="020B0604020202020204" pitchFamily="34" charset="0"/>
              </a:rPr>
              <a:t>Case Scenario 03</a:t>
            </a:r>
            <a:r>
              <a:rPr lang="en-GB" sz="3200">
                <a:solidFill>
                  <a:srgbClr val="F58220"/>
                </a:solidFill>
                <a:latin typeface="Arial" panose="020B0604020202020204" pitchFamily="34" charset="0"/>
              </a:rPr>
              <a:t>: Instructions</a:t>
            </a:r>
            <a:endParaRPr lang="en-US" sz="3200">
              <a:solidFill>
                <a:srgbClr val="F58220"/>
              </a:solidFill>
              <a:latin typeface="Arial" panose="020B0604020202020204" pitchFamily="34" charset="0"/>
            </a:endParaRPr>
          </a:p>
        </p:txBody>
      </p:sp>
      <p:sp>
        <p:nvSpPr>
          <p:cNvPr id="4" name="TextBox 3">
            <a:extLst>
              <a:ext uri="{FF2B5EF4-FFF2-40B4-BE49-F238E27FC236}">
                <a16:creationId xmlns:a16="http://schemas.microsoft.com/office/drawing/2014/main" id="{0236B25C-792C-43F6-B6C9-DF1A338152AC}"/>
              </a:ext>
            </a:extLst>
          </p:cNvPr>
          <p:cNvSpPr txBox="1"/>
          <p:nvPr userDrawn="1"/>
        </p:nvSpPr>
        <p:spPr>
          <a:xfrm>
            <a:off x="1891056" y="2416494"/>
            <a:ext cx="8725398" cy="605294"/>
          </a:xfrm>
          <a:prstGeom prst="rect">
            <a:avLst/>
          </a:prstGeom>
          <a:noFill/>
        </p:spPr>
        <p:txBody>
          <a:bodyPr wrap="square">
            <a:spAutoFit/>
          </a:bodyPr>
          <a:lstStyle/>
          <a:p>
            <a:pPr lvl="0">
              <a:lnSpc>
                <a:spcPts val="2000"/>
              </a:lnSpc>
              <a:buSzPts val="1400"/>
            </a:pPr>
            <a:r>
              <a:rPr lang="en-GB" sz="1600">
                <a:solidFill>
                  <a:schemeClr val="tx1">
                    <a:lumMod val="65000"/>
                    <a:lumOff val="35000"/>
                  </a:schemeClr>
                </a:solidFill>
                <a:latin typeface="Arial" panose="020B0604020202020204" pitchFamily="34" charset="0"/>
                <a:cs typeface="Arial" panose="020B0604020202020204" pitchFamily="34" charset="0"/>
              </a:rPr>
              <a:t>After reading the </a:t>
            </a:r>
            <a:r>
              <a:rPr lang="en-US" sz="1600">
                <a:solidFill>
                  <a:schemeClr val="tx1">
                    <a:lumMod val="65000"/>
                    <a:lumOff val="35000"/>
                  </a:schemeClr>
                </a:solidFill>
                <a:latin typeface="Arial" panose="020B0604020202020204" pitchFamily="34" charset="0"/>
                <a:cs typeface="Arial" panose="020B0604020202020204" pitchFamily="34" charset="0"/>
              </a:rPr>
              <a:t>case scenario, you will take a few minutes to independently brainstorm answers to the discussion questions.</a:t>
            </a:r>
            <a:r>
              <a:rPr lang="en-GB" sz="1600">
                <a:solidFill>
                  <a:schemeClr val="tx1">
                    <a:lumMod val="65000"/>
                    <a:lumOff val="35000"/>
                  </a:schemeClr>
                </a:solidFill>
                <a:latin typeface="Arial" panose="020B0604020202020204" pitchFamily="34" charset="0"/>
                <a:cs typeface="Arial" panose="020B0604020202020204" pitchFamily="34" charset="0"/>
              </a:rPr>
              <a:t> </a:t>
            </a:r>
          </a:p>
        </p:txBody>
      </p:sp>
      <p:sp>
        <p:nvSpPr>
          <p:cNvPr id="5" name="TextBox 4">
            <a:extLst>
              <a:ext uri="{FF2B5EF4-FFF2-40B4-BE49-F238E27FC236}">
                <a16:creationId xmlns:a16="http://schemas.microsoft.com/office/drawing/2014/main" id="{EEA4B832-C776-499A-8710-7B9C4B5AD2D3}"/>
              </a:ext>
            </a:extLst>
          </p:cNvPr>
          <p:cNvSpPr txBox="1"/>
          <p:nvPr userDrawn="1"/>
        </p:nvSpPr>
        <p:spPr>
          <a:xfrm>
            <a:off x="1067949" y="5343868"/>
            <a:ext cx="2149231" cy="400110"/>
          </a:xfrm>
          <a:prstGeom prst="rect">
            <a:avLst/>
          </a:prstGeom>
          <a:noFill/>
        </p:spPr>
        <p:txBody>
          <a:bodyPr wrap="square">
            <a:spAutoFit/>
          </a:bodyPr>
          <a:lstStyle/>
          <a:p>
            <a:r>
              <a:rPr lang="en-GB" sz="2000" b="1">
                <a:solidFill>
                  <a:srgbClr val="F58220"/>
                </a:solidFill>
                <a:latin typeface="Arial" panose="020B0604020202020204" pitchFamily="34" charset="0"/>
              </a:rPr>
              <a:t>Any questions?</a:t>
            </a:r>
            <a:endParaRPr lang="en-US" sz="2000">
              <a:solidFill>
                <a:srgbClr val="F58220"/>
              </a:solidFill>
            </a:endParaRPr>
          </a:p>
        </p:txBody>
      </p:sp>
      <p:sp>
        <p:nvSpPr>
          <p:cNvPr id="6" name="TextBox 5">
            <a:extLst>
              <a:ext uri="{FF2B5EF4-FFF2-40B4-BE49-F238E27FC236}">
                <a16:creationId xmlns:a16="http://schemas.microsoft.com/office/drawing/2014/main" id="{B6C7C4CA-8461-4E0E-9A41-0C5D17D2FA6F}"/>
              </a:ext>
            </a:extLst>
          </p:cNvPr>
          <p:cNvSpPr txBox="1"/>
          <p:nvPr userDrawn="1"/>
        </p:nvSpPr>
        <p:spPr>
          <a:xfrm>
            <a:off x="938440" y="2313902"/>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01</a:t>
            </a:r>
          </a:p>
        </p:txBody>
      </p:sp>
      <p:sp>
        <p:nvSpPr>
          <p:cNvPr id="7" name="TextBox 6">
            <a:extLst>
              <a:ext uri="{FF2B5EF4-FFF2-40B4-BE49-F238E27FC236}">
                <a16:creationId xmlns:a16="http://schemas.microsoft.com/office/drawing/2014/main" id="{CC3721C7-31DD-41D7-9E48-CD88A7351E26}"/>
              </a:ext>
            </a:extLst>
          </p:cNvPr>
          <p:cNvSpPr txBox="1"/>
          <p:nvPr userDrawn="1"/>
        </p:nvSpPr>
        <p:spPr>
          <a:xfrm>
            <a:off x="1891056" y="3758048"/>
            <a:ext cx="8725398" cy="331373"/>
          </a:xfrm>
          <a:prstGeom prst="rect">
            <a:avLst/>
          </a:prstGeom>
          <a:noFill/>
        </p:spPr>
        <p:txBody>
          <a:bodyPr wrap="square">
            <a:spAutoFit/>
          </a:bodyPr>
          <a:lstStyle/>
          <a:p>
            <a:pPr marL="0" lvl="1">
              <a:lnSpc>
                <a:spcPts val="2000"/>
              </a:lnSpc>
              <a:buSzPts val="1400"/>
            </a:pPr>
            <a:r>
              <a:rPr lang="en-US" sz="1600">
                <a:solidFill>
                  <a:schemeClr val="tx1">
                    <a:lumMod val="65000"/>
                    <a:lumOff val="35000"/>
                  </a:schemeClr>
                </a:solidFill>
              </a:rPr>
              <a:t>We will come together for a larger group discussion about this scenario.</a:t>
            </a:r>
            <a:endParaRPr lang="en-GB" sz="1500">
              <a:solidFill>
                <a:schemeClr val="tx1">
                  <a:lumMod val="65000"/>
                  <a:lumOff val="35000"/>
                </a:schemeClr>
              </a:solidFill>
              <a:latin typeface="Arial" panose="020B0604020202020204" pitchFamily="34" charset="0"/>
            </a:endParaRPr>
          </a:p>
        </p:txBody>
      </p:sp>
      <p:sp>
        <p:nvSpPr>
          <p:cNvPr id="8" name="TextBox 7">
            <a:extLst>
              <a:ext uri="{FF2B5EF4-FFF2-40B4-BE49-F238E27FC236}">
                <a16:creationId xmlns:a16="http://schemas.microsoft.com/office/drawing/2014/main" id="{B638CD2E-D92A-480C-A71B-7E73A40A1299}"/>
              </a:ext>
            </a:extLst>
          </p:cNvPr>
          <p:cNvSpPr txBox="1"/>
          <p:nvPr userDrawn="1"/>
        </p:nvSpPr>
        <p:spPr>
          <a:xfrm>
            <a:off x="938440" y="3510691"/>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02</a:t>
            </a:r>
          </a:p>
        </p:txBody>
      </p:sp>
    </p:spTree>
    <p:extLst>
      <p:ext uri="{BB962C8B-B14F-4D97-AF65-F5344CB8AC3E}">
        <p14:creationId xmlns:p14="http://schemas.microsoft.com/office/powerpoint/2010/main" val="336812108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67">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B632A0D4-8B65-4288-A032-28220BA69777}"/>
              </a:ext>
            </a:extLst>
          </p:cNvPr>
          <p:cNvCxnSpPr>
            <a:cxnSpLocks/>
          </p:cNvCxnSpPr>
          <p:nvPr userDrawn="1"/>
        </p:nvCxnSpPr>
        <p:spPr>
          <a:xfrm>
            <a:off x="0" y="1144800"/>
            <a:ext cx="4367284"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42AF456A-0F26-45BD-B1E0-698390E4D2BA}"/>
              </a:ext>
            </a:extLst>
          </p:cNvPr>
          <p:cNvSpPr txBox="1">
            <a:spLocks/>
          </p:cNvSpPr>
          <p:nvPr userDrawn="1"/>
        </p:nvSpPr>
        <p:spPr>
          <a:xfrm>
            <a:off x="938440" y="460880"/>
            <a:ext cx="4481528"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F58220"/>
                </a:solidFill>
                <a:latin typeface="Arial" panose="020B0604020202020204" pitchFamily="34" charset="0"/>
              </a:rPr>
              <a:t>Case Scenario 03</a:t>
            </a:r>
            <a:endParaRPr lang="en-US" sz="3200">
              <a:solidFill>
                <a:srgbClr val="F58220"/>
              </a:solidFill>
              <a:latin typeface="Arial" panose="020B0604020202020204" pitchFamily="34" charset="0"/>
            </a:endParaRPr>
          </a:p>
        </p:txBody>
      </p:sp>
      <p:sp>
        <p:nvSpPr>
          <p:cNvPr id="4" name="TextBox 3">
            <a:extLst>
              <a:ext uri="{FF2B5EF4-FFF2-40B4-BE49-F238E27FC236}">
                <a16:creationId xmlns:a16="http://schemas.microsoft.com/office/drawing/2014/main" id="{8EA23642-1DD2-47BF-BFAD-029651C12DDA}"/>
              </a:ext>
            </a:extLst>
          </p:cNvPr>
          <p:cNvSpPr txBox="1"/>
          <p:nvPr userDrawn="1"/>
        </p:nvSpPr>
        <p:spPr>
          <a:xfrm>
            <a:off x="1015999" y="2286042"/>
            <a:ext cx="9896416" cy="2223237"/>
          </a:xfrm>
          <a:prstGeom prst="rect">
            <a:avLst/>
          </a:prstGeom>
          <a:noFill/>
        </p:spPr>
        <p:txBody>
          <a:bodyPr wrap="square" lIns="91440" tIns="45720" rIns="91440" bIns="45720" numCol="1" spcCol="540000" anchor="t">
            <a:spAutoFit/>
          </a:bodyPr>
          <a:lstStyle/>
          <a:p>
            <a:pPr marL="0" lvl="0" indent="0" algn="l" rtl="0">
              <a:lnSpc>
                <a:spcPts val="2120"/>
              </a:lnSpc>
              <a:spcBef>
                <a:spcPts val="0"/>
              </a:spcBef>
              <a:spcAft>
                <a:spcPts val="0"/>
              </a:spcAft>
              <a:buNone/>
            </a:pPr>
            <a:r>
              <a:rPr lang="en-GB" sz="1500">
                <a:solidFill>
                  <a:schemeClr val="tx1">
                    <a:lumMod val="65000"/>
                    <a:lumOff val="35000"/>
                  </a:schemeClr>
                </a:solidFill>
                <a:latin typeface="Arial" panose="020B0604020202020204" pitchFamily="34" charset="0"/>
                <a:ea typeface="Arial"/>
                <a:cs typeface="Arial"/>
                <a:sym typeface="Arial"/>
              </a:rPr>
              <a:t>A policy prohibiting drug use on site has resulted in people who access your services having their syringes and other drug use equipment confiscated. People who use these services have expressed that they feel stigmatized and unsafe as a result of the organization’s policies. Your coworkers have heard similar concerns from other people who access these services. </a:t>
            </a:r>
          </a:p>
          <a:p>
            <a:pPr marL="0" lvl="0" indent="0" algn="l" rtl="0">
              <a:lnSpc>
                <a:spcPts val="2120"/>
              </a:lnSpc>
              <a:spcBef>
                <a:spcPts val="0"/>
              </a:spcBef>
              <a:spcAft>
                <a:spcPts val="0"/>
              </a:spcAft>
              <a:buNone/>
            </a:pPr>
            <a:endParaRPr lang="en-GB" sz="1500">
              <a:solidFill>
                <a:schemeClr val="tx1">
                  <a:lumMod val="65000"/>
                  <a:lumOff val="35000"/>
                </a:schemeClr>
              </a:solidFill>
              <a:latin typeface="Arial" panose="020B0604020202020204" pitchFamily="34" charset="0"/>
              <a:ea typeface="Arial"/>
              <a:cs typeface="Arial"/>
              <a:sym typeface="Arial"/>
            </a:endParaRPr>
          </a:p>
          <a:p>
            <a:pPr marL="0" lvl="0" indent="0" algn="l" rtl="0">
              <a:lnSpc>
                <a:spcPts val="2120"/>
              </a:lnSpc>
              <a:spcBef>
                <a:spcPts val="0"/>
              </a:spcBef>
              <a:spcAft>
                <a:spcPts val="0"/>
              </a:spcAft>
              <a:buNone/>
            </a:pPr>
            <a:r>
              <a:rPr lang="en-GB" sz="1500">
                <a:solidFill>
                  <a:schemeClr val="tx1">
                    <a:lumMod val="65000"/>
                    <a:lumOff val="35000"/>
                  </a:schemeClr>
                </a:solidFill>
                <a:latin typeface="Arial" panose="020B0604020202020204" pitchFamily="34" charset="0"/>
                <a:ea typeface="Arial"/>
                <a:cs typeface="Arial"/>
                <a:sym typeface="Arial"/>
              </a:rPr>
              <a:t>Taking on the role of either a service provider, program manager, or a policy developer, reflect on the following questions:</a:t>
            </a:r>
            <a:r>
              <a:rPr lang="en-US" sz="1600"/>
              <a:t> </a:t>
            </a:r>
          </a:p>
          <a:p>
            <a:pPr marL="0" lvl="0" indent="0" algn="l" rtl="0">
              <a:lnSpc>
                <a:spcPts val="2120"/>
              </a:lnSpc>
              <a:spcBef>
                <a:spcPts val="0"/>
              </a:spcBef>
              <a:spcAft>
                <a:spcPts val="0"/>
              </a:spcAft>
              <a:buNone/>
            </a:pPr>
            <a:endParaRPr lang="en-GB" sz="1500">
              <a:solidFill>
                <a:schemeClr val="tx1">
                  <a:lumMod val="65000"/>
                  <a:lumOff val="35000"/>
                </a:schemeClr>
              </a:solidFill>
              <a:latin typeface="Arial" panose="020B0604020202020204" pitchFamily="34" charset="0"/>
              <a:ea typeface="Arial"/>
              <a:cs typeface="Arial"/>
            </a:endParaRPr>
          </a:p>
        </p:txBody>
      </p:sp>
      <p:sp>
        <p:nvSpPr>
          <p:cNvPr id="5" name="TextBox 4">
            <a:extLst>
              <a:ext uri="{FF2B5EF4-FFF2-40B4-BE49-F238E27FC236}">
                <a16:creationId xmlns:a16="http://schemas.microsoft.com/office/drawing/2014/main" id="{EB8D18FF-A0C1-4415-B467-F9816EC31AE2}"/>
              </a:ext>
            </a:extLst>
          </p:cNvPr>
          <p:cNvSpPr txBox="1"/>
          <p:nvPr userDrawn="1"/>
        </p:nvSpPr>
        <p:spPr>
          <a:xfrm>
            <a:off x="984151" y="1879122"/>
            <a:ext cx="10042769" cy="369332"/>
          </a:xfrm>
          <a:prstGeom prst="rect">
            <a:avLst/>
          </a:prstGeom>
          <a:noFill/>
        </p:spPr>
        <p:txBody>
          <a:bodyPr wrap="square">
            <a:spAutoFit/>
          </a:bodyPr>
          <a:lstStyle/>
          <a:p>
            <a:r>
              <a:rPr lang="en-GB" sz="1800" b="1" dirty="0">
                <a:solidFill>
                  <a:srgbClr val="F58220"/>
                </a:solidFill>
                <a:latin typeface="Arial" panose="020B0604020202020204" pitchFamily="34" charset="0"/>
                <a:ea typeface="Arial"/>
                <a:cs typeface="Arial"/>
                <a:sym typeface="Arial"/>
              </a:rPr>
              <a:t>You work at an organization that provides health and social services from 9am to 5pm.</a:t>
            </a:r>
            <a:endParaRPr lang="en-US" b="1" dirty="0">
              <a:solidFill>
                <a:srgbClr val="F58220"/>
              </a:solidFill>
              <a:latin typeface="Arial" panose="020B0604020202020204" pitchFamily="34" charset="0"/>
            </a:endParaRPr>
          </a:p>
        </p:txBody>
      </p:sp>
      <p:sp>
        <p:nvSpPr>
          <p:cNvPr id="6" name="TextBox 5">
            <a:extLst>
              <a:ext uri="{FF2B5EF4-FFF2-40B4-BE49-F238E27FC236}">
                <a16:creationId xmlns:a16="http://schemas.microsoft.com/office/drawing/2014/main" id="{34628DCC-7B09-4EEB-8CB5-28654E66E732}"/>
              </a:ext>
            </a:extLst>
          </p:cNvPr>
          <p:cNvSpPr txBox="1"/>
          <p:nvPr userDrawn="1"/>
        </p:nvSpPr>
        <p:spPr>
          <a:xfrm>
            <a:off x="1391798" y="5027442"/>
            <a:ext cx="2269865" cy="784830"/>
          </a:xfrm>
          <a:prstGeom prst="rect">
            <a:avLst/>
          </a:prstGeom>
          <a:noFill/>
        </p:spPr>
        <p:txBody>
          <a:bodyPr wrap="square" lIns="91440" tIns="45720" rIns="91440" bIns="45720" anchor="t">
            <a:spAutoFit/>
          </a:bodyPr>
          <a:lstStyle/>
          <a:p>
            <a:pPr marL="163195" lvl="0" algn="l" rtl="0">
              <a:lnSpc>
                <a:spcPct val="100000"/>
              </a:lnSpc>
              <a:spcBef>
                <a:spcPts val="1200"/>
              </a:spcBef>
              <a:spcAft>
                <a:spcPts val="0"/>
              </a:spcAft>
              <a:buClr>
                <a:srgbClr val="000000"/>
              </a:buClr>
              <a:buSzPct val="100000"/>
            </a:pPr>
            <a:r>
              <a:rPr lang="en-GB" sz="1500">
                <a:solidFill>
                  <a:schemeClr val="tx1">
                    <a:lumMod val="65000"/>
                    <a:lumOff val="35000"/>
                  </a:schemeClr>
                </a:solidFill>
                <a:latin typeface="Arial" panose="020B0604020202020204" pitchFamily="34" charset="0"/>
                <a:ea typeface="Arial"/>
                <a:cs typeface="Arial"/>
                <a:sym typeface="Arial"/>
              </a:rPr>
              <a:t>What are your initial reactions to this situation?</a:t>
            </a:r>
            <a:endParaRPr lang="en-US">
              <a:solidFill>
                <a:schemeClr val="tx1">
                  <a:lumMod val="65000"/>
                  <a:lumOff val="35000"/>
                </a:schemeClr>
              </a:solidFill>
              <a:latin typeface="Arial" panose="020B0604020202020204" pitchFamily="34" charset="0"/>
            </a:endParaRPr>
          </a:p>
        </p:txBody>
      </p:sp>
      <p:sp>
        <p:nvSpPr>
          <p:cNvPr id="7" name="TextBox 6">
            <a:extLst>
              <a:ext uri="{FF2B5EF4-FFF2-40B4-BE49-F238E27FC236}">
                <a16:creationId xmlns:a16="http://schemas.microsoft.com/office/drawing/2014/main" id="{4318B81A-5AD0-4CED-AE8B-4410B5C91101}"/>
              </a:ext>
            </a:extLst>
          </p:cNvPr>
          <p:cNvSpPr txBox="1"/>
          <p:nvPr userDrawn="1"/>
        </p:nvSpPr>
        <p:spPr>
          <a:xfrm>
            <a:off x="4367284" y="5027442"/>
            <a:ext cx="2514019" cy="784830"/>
          </a:xfrm>
          <a:prstGeom prst="rect">
            <a:avLst/>
          </a:prstGeom>
          <a:noFill/>
        </p:spPr>
        <p:txBody>
          <a:bodyPr wrap="square" lIns="91440" tIns="45720" rIns="91440" bIns="45720" anchor="t">
            <a:spAutoFit/>
          </a:bodyPr>
          <a:lstStyle/>
          <a:p>
            <a:pPr marL="163195" lvl="0" indent="0" algn="l" rtl="0">
              <a:lnSpc>
                <a:spcPct val="100000"/>
              </a:lnSpc>
              <a:spcBef>
                <a:spcPts val="1200"/>
              </a:spcBef>
              <a:spcAft>
                <a:spcPts val="0"/>
              </a:spcAft>
              <a:buClr>
                <a:srgbClr val="000000"/>
              </a:buClr>
              <a:buSzPct val="100000"/>
              <a:buNone/>
            </a:pPr>
            <a:r>
              <a:rPr lang="en-GB" sz="1500">
                <a:solidFill>
                  <a:schemeClr val="tx1">
                    <a:lumMod val="65000"/>
                    <a:lumOff val="35000"/>
                  </a:schemeClr>
                </a:solidFill>
                <a:latin typeface="Arial" panose="020B0604020202020204" pitchFamily="34" charset="0"/>
                <a:ea typeface="Arial"/>
                <a:cs typeface="Arial"/>
                <a:sym typeface="Arial"/>
              </a:rPr>
              <a:t>What are the assumptions present in this scenario?</a:t>
            </a:r>
            <a:endParaRPr lang="en-GB" sz="1500">
              <a:solidFill>
                <a:schemeClr val="tx1">
                  <a:lumMod val="65000"/>
                  <a:lumOff val="35000"/>
                </a:schemeClr>
              </a:solidFill>
              <a:latin typeface="Arial" panose="020B0604020202020204" pitchFamily="34" charset="0"/>
              <a:ea typeface="Arial"/>
              <a:cs typeface="Arial"/>
            </a:endParaRPr>
          </a:p>
        </p:txBody>
      </p:sp>
      <p:sp>
        <p:nvSpPr>
          <p:cNvPr id="8" name="TextBox 7">
            <a:extLst>
              <a:ext uri="{FF2B5EF4-FFF2-40B4-BE49-F238E27FC236}">
                <a16:creationId xmlns:a16="http://schemas.microsoft.com/office/drawing/2014/main" id="{79D18A43-F90B-4B64-AD18-2BA1C342985C}"/>
              </a:ext>
            </a:extLst>
          </p:cNvPr>
          <p:cNvSpPr txBox="1"/>
          <p:nvPr userDrawn="1"/>
        </p:nvSpPr>
        <p:spPr>
          <a:xfrm>
            <a:off x="718024" y="5027442"/>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01</a:t>
            </a:r>
          </a:p>
        </p:txBody>
      </p:sp>
      <p:sp>
        <p:nvSpPr>
          <p:cNvPr id="9" name="TextBox 8">
            <a:extLst>
              <a:ext uri="{FF2B5EF4-FFF2-40B4-BE49-F238E27FC236}">
                <a16:creationId xmlns:a16="http://schemas.microsoft.com/office/drawing/2014/main" id="{D838EEBA-37B5-4A9E-80CD-B87E481E53AA}"/>
              </a:ext>
            </a:extLst>
          </p:cNvPr>
          <p:cNvSpPr txBox="1"/>
          <p:nvPr userDrawn="1"/>
        </p:nvSpPr>
        <p:spPr>
          <a:xfrm>
            <a:off x="3661663" y="5027442"/>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02</a:t>
            </a:r>
          </a:p>
        </p:txBody>
      </p:sp>
      <p:sp>
        <p:nvSpPr>
          <p:cNvPr id="10" name="TextBox 9">
            <a:extLst>
              <a:ext uri="{FF2B5EF4-FFF2-40B4-BE49-F238E27FC236}">
                <a16:creationId xmlns:a16="http://schemas.microsoft.com/office/drawing/2014/main" id="{DE4B6923-DB83-40C5-B795-2A0EB41AFF42}"/>
              </a:ext>
            </a:extLst>
          </p:cNvPr>
          <p:cNvSpPr txBox="1"/>
          <p:nvPr userDrawn="1"/>
        </p:nvSpPr>
        <p:spPr>
          <a:xfrm>
            <a:off x="6978001" y="5027442"/>
            <a:ext cx="999775" cy="707886"/>
          </a:xfrm>
          <a:prstGeom prst="rect">
            <a:avLst/>
          </a:prstGeom>
          <a:noFill/>
        </p:spPr>
        <p:txBody>
          <a:bodyPr wrap="square">
            <a:spAutoFit/>
          </a:bodyPr>
          <a:lstStyle/>
          <a:p>
            <a:pPr marL="163269" lvl="0" algn="l" rtl="0">
              <a:lnSpc>
                <a:spcPct val="100000"/>
              </a:lnSpc>
              <a:spcBef>
                <a:spcPts val="1200"/>
              </a:spcBef>
              <a:spcAft>
                <a:spcPts val="0"/>
              </a:spcAft>
              <a:buClr>
                <a:srgbClr val="000000"/>
              </a:buClr>
              <a:buSzPct val="100000"/>
            </a:pPr>
            <a:r>
              <a:rPr lang="en-GB" sz="4000">
                <a:solidFill>
                  <a:srgbClr val="F58220"/>
                </a:solidFill>
                <a:latin typeface="Montserrat ExtraLight" pitchFamily="2" charset="77"/>
                <a:ea typeface="Arial"/>
                <a:cs typeface="Arial"/>
                <a:sym typeface="Arial"/>
              </a:rPr>
              <a:t>03</a:t>
            </a:r>
          </a:p>
        </p:txBody>
      </p:sp>
      <p:sp>
        <p:nvSpPr>
          <p:cNvPr id="11" name="TextBox 10">
            <a:extLst>
              <a:ext uri="{FF2B5EF4-FFF2-40B4-BE49-F238E27FC236}">
                <a16:creationId xmlns:a16="http://schemas.microsoft.com/office/drawing/2014/main" id="{602C206B-13DB-44EE-AE76-980F04141E8D}"/>
              </a:ext>
            </a:extLst>
          </p:cNvPr>
          <p:cNvSpPr txBox="1"/>
          <p:nvPr userDrawn="1"/>
        </p:nvSpPr>
        <p:spPr>
          <a:xfrm>
            <a:off x="7742257" y="5027442"/>
            <a:ext cx="3485068" cy="830997"/>
          </a:xfrm>
          <a:prstGeom prst="rect">
            <a:avLst/>
          </a:prstGeom>
          <a:noFill/>
        </p:spPr>
        <p:txBody>
          <a:bodyPr wrap="square" lIns="91440" tIns="45720" rIns="91440" bIns="45720" anchor="t">
            <a:spAutoFit/>
          </a:bodyPr>
          <a:lstStyle/>
          <a:p>
            <a:pPr marL="163195">
              <a:spcBef>
                <a:spcPts val="1200"/>
              </a:spcBef>
              <a:buClr>
                <a:srgbClr val="000000"/>
              </a:buClr>
              <a:buSzPct val="100000"/>
            </a:pPr>
            <a:r>
              <a:rPr lang="en-GB" sz="1500">
                <a:solidFill>
                  <a:schemeClr val="tx1">
                    <a:lumMod val="65000"/>
                    <a:lumOff val="35000"/>
                  </a:schemeClr>
                </a:solidFill>
                <a:latin typeface="Arial" panose="020B0604020202020204" pitchFamily="34" charset="0"/>
                <a:ea typeface="Arial"/>
                <a:cs typeface="Arial"/>
                <a:sym typeface="Arial"/>
              </a:rPr>
              <a:t>What could be done in this situation? Consider the challenges or opportunities you might encounter</a:t>
            </a:r>
            <a:r>
              <a:rPr lang="en-US">
                <a:solidFill>
                  <a:schemeClr val="tx1">
                    <a:lumMod val="65000"/>
                    <a:lumOff val="35000"/>
                  </a:schemeClr>
                </a:solidFill>
                <a:latin typeface="Arial" panose="020B0604020202020204" pitchFamily="34" charset="0"/>
                <a:ea typeface="Arial"/>
                <a:cs typeface="Arial"/>
                <a:sym typeface="Arial"/>
              </a:rPr>
              <a:t>.</a:t>
            </a:r>
            <a:endParaRPr lang="en-US">
              <a:solidFill>
                <a:schemeClr val="tx1">
                  <a:lumMod val="65000"/>
                  <a:lumOff val="35000"/>
                </a:schemeClr>
              </a:solidFill>
              <a:latin typeface="Arial" panose="020B0604020202020204" pitchFamily="34" charset="0"/>
            </a:endParaRPr>
          </a:p>
        </p:txBody>
      </p:sp>
    </p:spTree>
    <p:extLst>
      <p:ext uri="{BB962C8B-B14F-4D97-AF65-F5344CB8AC3E}">
        <p14:creationId xmlns:p14="http://schemas.microsoft.com/office/powerpoint/2010/main" val="1933347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1" nodeType="clickEffect">
                                  <p:stCondLst>
                                    <p:cond delay="0"/>
                                  </p:stCondLst>
                                  <p:childTnLst>
                                    <p:set>
                                      <p:cBhvr>
                                        <p:cTn id="20" dur="1" fill="hold">
                                          <p:stCondLst>
                                            <p:cond delay="0"/>
                                          </p:stCondLst>
                                        </p:cTn>
                                        <p:tgtEl>
                                          <p:spTgt spid="6"/>
                                        </p:tgtEl>
                                        <p:attrNameLst>
                                          <p:attrName>style.visibility</p:attrName>
                                        </p:attrNameLst>
                                      </p:cBhvr>
                                      <p:to>
                                        <p:strVal val="hidden"/>
                                      </p:to>
                                    </p:set>
                                  </p:childTnLst>
                                </p:cTn>
                              </p:par>
                              <p:par>
                                <p:cTn id="21" presetID="1" presetClass="exit" presetSubtype="0" fill="hold" grpId="1" nodeType="withEffect">
                                  <p:stCondLst>
                                    <p:cond delay="0"/>
                                  </p:stCondLst>
                                  <p:childTnLst>
                                    <p:set>
                                      <p:cBhvr>
                                        <p:cTn id="22" dur="1" fill="hold">
                                          <p:stCondLst>
                                            <p:cond delay="0"/>
                                          </p:stCondLst>
                                        </p:cTn>
                                        <p:tgtEl>
                                          <p:spTgt spid="7"/>
                                        </p:tgtEl>
                                        <p:attrNameLst>
                                          <p:attrName>style.visibility</p:attrName>
                                        </p:attrNameLst>
                                      </p:cBhvr>
                                      <p:to>
                                        <p:strVal val="hidden"/>
                                      </p:to>
                                    </p:set>
                                  </p:childTnLst>
                                </p:cTn>
                              </p:par>
                              <p:par>
                                <p:cTn id="23" presetID="1" presetClass="exit" presetSubtype="0" fill="hold" grpId="1" nodeType="withEffect">
                                  <p:stCondLst>
                                    <p:cond delay="0"/>
                                  </p:stCondLst>
                                  <p:childTnLst>
                                    <p:set>
                                      <p:cBhvr>
                                        <p:cTn id="24" dur="1" fill="hold">
                                          <p:stCondLst>
                                            <p:cond delay="0"/>
                                          </p:stCondLst>
                                        </p:cTn>
                                        <p:tgtEl>
                                          <p:spTgt spid="9"/>
                                        </p:tgtEl>
                                        <p:attrNameLst>
                                          <p:attrName>style.visibility</p:attrName>
                                        </p:attrNameLst>
                                      </p:cBhvr>
                                      <p:to>
                                        <p:strVal val="hidden"/>
                                      </p:to>
                                    </p:set>
                                  </p:childTnLst>
                                </p:cTn>
                              </p:par>
                              <p:par>
                                <p:cTn id="25" presetID="1" presetClass="exit" presetSubtype="0" fill="hold" grpId="1"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par>
                                <p:cTn id="27" presetID="1" presetClass="exit" presetSubtype="0" fill="hold" grpId="1" nodeType="withEffect">
                                  <p:stCondLst>
                                    <p:cond delay="0"/>
                                  </p:stCondLst>
                                  <p:childTnLst>
                                    <p:set>
                                      <p:cBhvr>
                                        <p:cTn id="28" dur="1" fill="hold">
                                          <p:stCondLst>
                                            <p:cond delay="0"/>
                                          </p:stCondLst>
                                        </p:cTn>
                                        <p:tgtEl>
                                          <p:spTgt spid="11"/>
                                        </p:tgtEl>
                                        <p:attrNameLst>
                                          <p:attrName>style.visibility</p:attrName>
                                        </p:attrNameLst>
                                      </p:cBhvr>
                                      <p:to>
                                        <p:strVal val="hidden"/>
                                      </p:to>
                                    </p:set>
                                  </p:childTnLst>
                                </p:cTn>
                              </p:par>
                              <p:par>
                                <p:cTn id="29" presetID="1" presetClass="exit" presetSubtype="0" fill="hold" grpId="1" nodeType="withEffect">
                                  <p:stCondLst>
                                    <p:cond delay="0"/>
                                  </p:stCondLst>
                                  <p:childTnLst>
                                    <p:set>
                                      <p:cBhvr>
                                        <p:cTn id="30" dur="1" fill="hold">
                                          <p:stCondLst>
                                            <p:cond delay="0"/>
                                          </p:stCondLst>
                                        </p:cTn>
                                        <p:tgtEl>
                                          <p:spTgt spid="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2"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10" presetClass="entr" presetSubtype="0" fill="hold" grpId="2"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2"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fade">
                                      <p:cBhvr>
                                        <p:cTn id="43" dur="500"/>
                                        <p:tgtEl>
                                          <p:spTgt spid="7"/>
                                        </p:tgtEl>
                                      </p:cBhvr>
                                    </p:animEffect>
                                  </p:childTnLst>
                                </p:cTn>
                              </p:par>
                              <p:par>
                                <p:cTn id="44" presetID="10" presetClass="entr" presetSubtype="0" fill="hold" grpId="2" nodeType="with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500"/>
                                        <p:tgtEl>
                                          <p:spTgt spid="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2"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par>
                                <p:cTn id="52" presetID="10" presetClass="entr" presetSubtype="0" fill="hold" grpId="2"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7" grpId="0"/>
      <p:bldP spid="7" grpId="1"/>
      <p:bldP spid="7" grpId="2"/>
      <p:bldP spid="8" grpId="0"/>
      <p:bldP spid="8" grpId="1"/>
      <p:bldP spid="8" grpId="2"/>
      <p:bldP spid="9" grpId="0"/>
      <p:bldP spid="9" grpId="1"/>
      <p:bldP spid="9" grpId="2"/>
      <p:bldP spid="10" grpId="0"/>
      <p:bldP spid="10" grpId="1"/>
      <p:bldP spid="10" grpId="2"/>
      <p:bldP spid="11" grpId="0"/>
      <p:bldP spid="11" grpId="1"/>
      <p:bldP spid="11" grpId="2"/>
    </p:bld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68">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08C4D649-E6FB-482D-9458-07CB8A12B5BD}"/>
              </a:ext>
            </a:extLst>
          </p:cNvPr>
          <p:cNvCxnSpPr>
            <a:cxnSpLocks/>
          </p:cNvCxnSpPr>
          <p:nvPr userDrawn="1"/>
        </p:nvCxnSpPr>
        <p:spPr>
          <a:xfrm>
            <a:off x="0" y="1144800"/>
            <a:ext cx="4039737"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
        <p:nvSpPr>
          <p:cNvPr id="3" name="Title 1">
            <a:extLst>
              <a:ext uri="{FF2B5EF4-FFF2-40B4-BE49-F238E27FC236}">
                <a16:creationId xmlns:a16="http://schemas.microsoft.com/office/drawing/2014/main" id="{44F418AD-F156-463F-B6CD-5BCE4A057AE1}"/>
              </a:ext>
            </a:extLst>
          </p:cNvPr>
          <p:cNvSpPr txBox="1">
            <a:spLocks/>
          </p:cNvSpPr>
          <p:nvPr userDrawn="1"/>
        </p:nvSpPr>
        <p:spPr>
          <a:xfrm>
            <a:off x="979383" y="410478"/>
            <a:ext cx="5249854"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Key Takeaways </a:t>
            </a:r>
            <a:endParaRPr lang="en-US" sz="3200" b="1">
              <a:solidFill>
                <a:srgbClr val="AC4C9D"/>
              </a:solidFill>
              <a:latin typeface="Arial" panose="020B0604020202020204" pitchFamily="34" charset="0"/>
            </a:endParaRPr>
          </a:p>
        </p:txBody>
      </p:sp>
      <p:cxnSp>
        <p:nvCxnSpPr>
          <p:cNvPr id="4" name="Straight Connector 3">
            <a:extLst>
              <a:ext uri="{FF2B5EF4-FFF2-40B4-BE49-F238E27FC236}">
                <a16:creationId xmlns:a16="http://schemas.microsoft.com/office/drawing/2014/main" id="{2378DF04-D87C-462F-B5F2-1C10583902C5}"/>
              </a:ext>
            </a:extLst>
          </p:cNvPr>
          <p:cNvCxnSpPr>
            <a:cxnSpLocks/>
          </p:cNvCxnSpPr>
          <p:nvPr userDrawn="1"/>
        </p:nvCxnSpPr>
        <p:spPr>
          <a:xfrm>
            <a:off x="4137912" y="3715386"/>
            <a:ext cx="0" cy="1579053"/>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F2F793D9-CFD9-4822-A260-40D1143AF0CC}"/>
              </a:ext>
            </a:extLst>
          </p:cNvPr>
          <p:cNvCxnSpPr>
            <a:cxnSpLocks/>
          </p:cNvCxnSpPr>
          <p:nvPr userDrawn="1"/>
        </p:nvCxnSpPr>
        <p:spPr>
          <a:xfrm>
            <a:off x="7975528" y="3715386"/>
            <a:ext cx="0" cy="1579053"/>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8319FF5C-6969-45EC-8D13-FDB67BBA0D48}"/>
              </a:ext>
            </a:extLst>
          </p:cNvPr>
          <p:cNvSpPr/>
          <p:nvPr userDrawn="1"/>
        </p:nvSpPr>
        <p:spPr>
          <a:xfrm>
            <a:off x="4578178" y="3783842"/>
            <a:ext cx="3135381" cy="1323439"/>
          </a:xfrm>
          <a:prstGeom prst="rect">
            <a:avLst/>
          </a:prstGeom>
        </p:spPr>
        <p:txBody>
          <a:bodyPr wrap="square">
            <a:spAutoFit/>
          </a:bodyPr>
          <a:lstStyle/>
          <a:p>
            <a:pPr algn="ctr"/>
            <a:r>
              <a:rPr lang="en-US" sz="2000" dirty="0">
                <a:solidFill>
                  <a:schemeClr val="tx1">
                    <a:lumMod val="65000"/>
                    <a:lumOff val="35000"/>
                  </a:schemeClr>
                </a:solidFill>
              </a:rPr>
              <a:t>Advocacy can take on many forms and we can play a role in making changes at all levels</a:t>
            </a:r>
          </a:p>
        </p:txBody>
      </p:sp>
      <p:sp>
        <p:nvSpPr>
          <p:cNvPr id="7" name="Rectangle 6">
            <a:extLst>
              <a:ext uri="{FF2B5EF4-FFF2-40B4-BE49-F238E27FC236}">
                <a16:creationId xmlns:a16="http://schemas.microsoft.com/office/drawing/2014/main" id="{8E13202D-DD55-4313-8CE3-8CC41D5A4821}"/>
              </a:ext>
            </a:extLst>
          </p:cNvPr>
          <p:cNvSpPr/>
          <p:nvPr userDrawn="1"/>
        </p:nvSpPr>
        <p:spPr>
          <a:xfrm>
            <a:off x="1064158" y="3783842"/>
            <a:ext cx="2811793" cy="1323439"/>
          </a:xfrm>
          <a:prstGeom prst="rect">
            <a:avLst/>
          </a:prstGeom>
        </p:spPr>
        <p:txBody>
          <a:bodyPr wrap="square">
            <a:spAutoFit/>
          </a:bodyPr>
          <a:lstStyle/>
          <a:p>
            <a:pPr algn="ctr"/>
            <a:r>
              <a:rPr lang="en-US" sz="2000" dirty="0">
                <a:solidFill>
                  <a:schemeClr val="tx1">
                    <a:lumMod val="65000"/>
                    <a:lumOff val="35000"/>
                  </a:schemeClr>
                </a:solidFill>
              </a:rPr>
              <a:t>We all contribute to systems and those systems impact us </a:t>
            </a:r>
            <a:br>
              <a:rPr lang="en-US" sz="2000" dirty="0">
                <a:solidFill>
                  <a:schemeClr val="tx1">
                    <a:lumMod val="65000"/>
                    <a:lumOff val="35000"/>
                  </a:schemeClr>
                </a:solidFill>
              </a:rPr>
            </a:br>
            <a:endParaRPr lang="en-US" sz="2000" dirty="0">
              <a:solidFill>
                <a:schemeClr val="tx1">
                  <a:lumMod val="65000"/>
                  <a:lumOff val="35000"/>
                </a:schemeClr>
              </a:solidFill>
            </a:endParaRPr>
          </a:p>
        </p:txBody>
      </p:sp>
      <p:sp>
        <p:nvSpPr>
          <p:cNvPr id="8" name="Rectangle 7">
            <a:extLst>
              <a:ext uri="{FF2B5EF4-FFF2-40B4-BE49-F238E27FC236}">
                <a16:creationId xmlns:a16="http://schemas.microsoft.com/office/drawing/2014/main" id="{BDB10DA5-9FB5-43D0-90F5-E52B478ACDF8}"/>
              </a:ext>
            </a:extLst>
          </p:cNvPr>
          <p:cNvSpPr/>
          <p:nvPr userDrawn="1"/>
        </p:nvSpPr>
        <p:spPr>
          <a:xfrm>
            <a:off x="8415796" y="3765136"/>
            <a:ext cx="3002917" cy="1323439"/>
          </a:xfrm>
          <a:prstGeom prst="rect">
            <a:avLst/>
          </a:prstGeom>
        </p:spPr>
        <p:txBody>
          <a:bodyPr wrap="square">
            <a:spAutoFit/>
          </a:bodyPr>
          <a:lstStyle/>
          <a:p>
            <a:pPr algn="ctr"/>
            <a:r>
              <a:rPr lang="en-US" sz="2000">
                <a:solidFill>
                  <a:schemeClr val="tx1">
                    <a:lumMod val="65000"/>
                    <a:lumOff val="35000"/>
                  </a:schemeClr>
                </a:solidFill>
              </a:rPr>
              <a:t>Meaningful partnership must include PWLLE at all levels of programs, policies, etc.</a:t>
            </a:r>
          </a:p>
        </p:txBody>
      </p:sp>
      <p:pic>
        <p:nvPicPr>
          <p:cNvPr id="9" name="Picture 4" descr="Diagram&#10;&#10;Description automatically generated">
            <a:extLst>
              <a:ext uri="{FF2B5EF4-FFF2-40B4-BE49-F238E27FC236}">
                <a16:creationId xmlns:a16="http://schemas.microsoft.com/office/drawing/2014/main" id="{445322B9-B1B0-4E44-B372-F1FC8BBF252C}"/>
              </a:ext>
            </a:extLst>
          </p:cNvPr>
          <p:cNvPicPr>
            <a:picLocks noChangeAspect="1"/>
          </p:cNvPicPr>
          <p:nvPr userDrawn="1"/>
        </p:nvPicPr>
        <p:blipFill rotWithShape="1">
          <a:blip r:embed="rId2"/>
          <a:srcRect t="11780" r="-126" b="12688"/>
          <a:stretch/>
        </p:blipFill>
        <p:spPr>
          <a:xfrm>
            <a:off x="1347156" y="1914614"/>
            <a:ext cx="2545089" cy="1447637"/>
          </a:xfrm>
          <a:prstGeom prst="rect">
            <a:avLst/>
          </a:prstGeom>
        </p:spPr>
      </p:pic>
      <p:pic>
        <p:nvPicPr>
          <p:cNvPr id="10" name="Picture 9">
            <a:extLst>
              <a:ext uri="{FF2B5EF4-FFF2-40B4-BE49-F238E27FC236}">
                <a16:creationId xmlns:a16="http://schemas.microsoft.com/office/drawing/2014/main" id="{E8EC5A4F-201F-436D-8AAE-20EFF6919792}"/>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5338927" y="1717308"/>
            <a:ext cx="1840085" cy="1842249"/>
          </a:xfrm>
          <a:prstGeom prst="rect">
            <a:avLst/>
          </a:prstGeom>
        </p:spPr>
      </p:pic>
      <p:grpSp>
        <p:nvGrpSpPr>
          <p:cNvPr id="11" name="Group 10">
            <a:extLst>
              <a:ext uri="{FF2B5EF4-FFF2-40B4-BE49-F238E27FC236}">
                <a16:creationId xmlns:a16="http://schemas.microsoft.com/office/drawing/2014/main" id="{47247B8E-688F-4FFD-944A-A3EFD7AD0404}"/>
              </a:ext>
            </a:extLst>
          </p:cNvPr>
          <p:cNvGrpSpPr/>
          <p:nvPr userDrawn="1"/>
        </p:nvGrpSpPr>
        <p:grpSpPr>
          <a:xfrm>
            <a:off x="9041893" y="1778915"/>
            <a:ext cx="1751423" cy="1719035"/>
            <a:chOff x="9041893" y="1727397"/>
            <a:chExt cx="1751423" cy="1719035"/>
          </a:xfrm>
        </p:grpSpPr>
        <p:sp>
          <p:nvSpPr>
            <p:cNvPr id="12" name="Freeform: Shape 11">
              <a:extLst>
                <a:ext uri="{FF2B5EF4-FFF2-40B4-BE49-F238E27FC236}">
                  <a16:creationId xmlns:a16="http://schemas.microsoft.com/office/drawing/2014/main" id="{7C6BE477-CD19-44AD-8CD8-0A0FB8593D77}"/>
                </a:ext>
              </a:extLst>
            </p:cNvPr>
            <p:cNvSpPr/>
            <p:nvPr/>
          </p:nvSpPr>
          <p:spPr>
            <a:xfrm>
              <a:off x="9823848" y="1727397"/>
              <a:ext cx="969468" cy="872101"/>
            </a:xfrm>
            <a:custGeom>
              <a:avLst/>
              <a:gdLst>
                <a:gd name="connsiteX0" fmla="*/ 83380 w 666514"/>
                <a:gd name="connsiteY0" fmla="*/ 420690 h 599861"/>
                <a:gd name="connsiteX1" fmla="*/ 83380 w 666514"/>
                <a:gd name="connsiteY1" fmla="*/ 420690 h 599861"/>
                <a:gd name="connsiteX2" fmla="*/ 177192 w 666514"/>
                <a:gd name="connsiteY2" fmla="*/ 459514 h 599861"/>
                <a:gd name="connsiteX3" fmla="*/ 294737 w 666514"/>
                <a:gd name="connsiteY3" fmla="*/ 354107 h 599861"/>
                <a:gd name="connsiteX4" fmla="*/ 391810 w 666514"/>
                <a:gd name="connsiteY4" fmla="*/ 422856 h 599861"/>
                <a:gd name="connsiteX5" fmla="*/ 372314 w 666514"/>
                <a:gd name="connsiteY5" fmla="*/ 540329 h 599861"/>
                <a:gd name="connsiteX6" fmla="*/ 485289 w 666514"/>
                <a:gd name="connsiteY6" fmla="*/ 587151 h 599861"/>
                <a:gd name="connsiteX7" fmla="*/ 487288 w 666514"/>
                <a:gd name="connsiteY7" fmla="*/ 587984 h 599861"/>
                <a:gd name="connsiteX8" fmla="*/ 653750 w 666514"/>
                <a:gd name="connsiteY8" fmla="*/ 185244 h 599861"/>
                <a:gd name="connsiteX9" fmla="*/ 249842 w 666514"/>
                <a:gd name="connsiteY9" fmla="*/ 18616 h 599861"/>
                <a:gd name="connsiteX10" fmla="*/ 187023 w 666514"/>
                <a:gd name="connsiteY10" fmla="*/ 173080 h 599861"/>
                <a:gd name="connsiteX11" fmla="*/ 187023 w 666514"/>
                <a:gd name="connsiteY11" fmla="*/ 173080 h 599861"/>
                <a:gd name="connsiteX12" fmla="*/ 182191 w 666514"/>
                <a:gd name="connsiteY12" fmla="*/ 184577 h 599861"/>
                <a:gd name="connsiteX13" fmla="*/ 180858 w 666514"/>
                <a:gd name="connsiteY13" fmla="*/ 179245 h 599861"/>
                <a:gd name="connsiteX14" fmla="*/ 67884 w 666514"/>
                <a:gd name="connsiteY14" fmla="*/ 132423 h 599861"/>
                <a:gd name="connsiteX15" fmla="*/ 23394 w 666514"/>
                <a:gd name="connsiteY15" fmla="*/ 174580 h 599861"/>
                <a:gd name="connsiteX16" fmla="*/ 76700 w 666514"/>
                <a:gd name="connsiteY16" fmla="*/ 284391 h 599861"/>
                <a:gd name="connsiteX17" fmla="*/ 138034 w 666514"/>
                <a:gd name="connsiteY17" fmla="*/ 282555 h 599861"/>
                <a:gd name="connsiteX18" fmla="*/ 143367 w 666514"/>
                <a:gd name="connsiteY18" fmla="*/ 280389 h 599861"/>
                <a:gd name="connsiteX19" fmla="*/ 140201 w 666514"/>
                <a:gd name="connsiteY19" fmla="*/ 288053 h 599861"/>
                <a:gd name="connsiteX20" fmla="*/ 140201 w 666514"/>
                <a:gd name="connsiteY20" fmla="*/ 288053 h 599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66514" h="599861">
                  <a:moveTo>
                    <a:pt x="83380" y="420690"/>
                  </a:moveTo>
                  <a:lnTo>
                    <a:pt x="83380" y="420690"/>
                  </a:lnTo>
                  <a:lnTo>
                    <a:pt x="177192" y="459514"/>
                  </a:lnTo>
                  <a:cubicBezTo>
                    <a:pt x="180543" y="397948"/>
                    <a:pt x="233169" y="350756"/>
                    <a:pt x="294737" y="354107"/>
                  </a:cubicBezTo>
                  <a:cubicBezTo>
                    <a:pt x="337626" y="356441"/>
                    <a:pt x="375372" y="383173"/>
                    <a:pt x="391810" y="422856"/>
                  </a:cubicBezTo>
                  <a:cubicBezTo>
                    <a:pt x="407715" y="462587"/>
                    <a:pt x="400200" y="507864"/>
                    <a:pt x="372314" y="540329"/>
                  </a:cubicBezTo>
                  <a:lnTo>
                    <a:pt x="485289" y="587151"/>
                  </a:lnTo>
                  <a:lnTo>
                    <a:pt x="487288" y="587984"/>
                  </a:lnTo>
                  <a:lnTo>
                    <a:pt x="653750" y="185244"/>
                  </a:lnTo>
                  <a:lnTo>
                    <a:pt x="249842" y="18616"/>
                  </a:lnTo>
                  <a:lnTo>
                    <a:pt x="187023" y="173080"/>
                  </a:lnTo>
                  <a:lnTo>
                    <a:pt x="187023" y="173080"/>
                  </a:lnTo>
                  <a:lnTo>
                    <a:pt x="182191" y="184577"/>
                  </a:lnTo>
                  <a:lnTo>
                    <a:pt x="180858" y="179245"/>
                  </a:lnTo>
                  <a:cubicBezTo>
                    <a:pt x="162517" y="135192"/>
                    <a:pt x="112010" y="114258"/>
                    <a:pt x="67884" y="132423"/>
                  </a:cubicBezTo>
                  <a:cubicBezTo>
                    <a:pt x="48538" y="140776"/>
                    <a:pt x="32775" y="155711"/>
                    <a:pt x="23394" y="174580"/>
                  </a:cubicBezTo>
                  <a:cubicBezTo>
                    <a:pt x="7791" y="219623"/>
                    <a:pt x="31655" y="268788"/>
                    <a:pt x="76700" y="284391"/>
                  </a:cubicBezTo>
                  <a:cubicBezTo>
                    <a:pt x="96679" y="291313"/>
                    <a:pt x="118504" y="290660"/>
                    <a:pt x="138034" y="282555"/>
                  </a:cubicBezTo>
                  <a:lnTo>
                    <a:pt x="143367" y="280389"/>
                  </a:lnTo>
                  <a:lnTo>
                    <a:pt x="140201" y="288053"/>
                  </a:lnTo>
                  <a:lnTo>
                    <a:pt x="140201" y="288053"/>
                  </a:lnTo>
                  <a:close/>
                </a:path>
              </a:pathLst>
            </a:custGeom>
            <a:solidFill>
              <a:srgbClr val="00B5D1"/>
            </a:solidFill>
            <a:ln w="14188" cap="flat">
              <a:noFill/>
              <a:prstDash val="solid"/>
              <a:miter/>
            </a:ln>
          </p:spPr>
          <p:txBody>
            <a:bodyPr rtlCol="0" anchor="ctr"/>
            <a:lstStyle/>
            <a:p>
              <a:endParaRPr lang="fr-CA"/>
            </a:p>
          </p:txBody>
        </p:sp>
        <p:sp>
          <p:nvSpPr>
            <p:cNvPr id="13" name="Freeform: Shape 12">
              <a:extLst>
                <a:ext uri="{FF2B5EF4-FFF2-40B4-BE49-F238E27FC236}">
                  <a16:creationId xmlns:a16="http://schemas.microsoft.com/office/drawing/2014/main" id="{4F81107C-B3DF-423D-A384-1A032A51C462}"/>
                </a:ext>
              </a:extLst>
            </p:cNvPr>
            <p:cNvSpPr/>
            <p:nvPr/>
          </p:nvSpPr>
          <p:spPr>
            <a:xfrm>
              <a:off x="9041893" y="2767135"/>
              <a:ext cx="945231" cy="678300"/>
            </a:xfrm>
            <a:custGeom>
              <a:avLst/>
              <a:gdLst>
                <a:gd name="connsiteX0" fmla="*/ 578821 w 649852"/>
                <a:gd name="connsiteY0" fmla="*/ 296551 h 466559"/>
                <a:gd name="connsiteX1" fmla="*/ 631746 w 649852"/>
                <a:gd name="connsiteY1" fmla="*/ 191282 h 466559"/>
                <a:gd name="connsiteX2" fmla="*/ 526477 w 649852"/>
                <a:gd name="connsiteY2" fmla="*/ 138358 h 466559"/>
                <a:gd name="connsiteX3" fmla="*/ 485176 w 649852"/>
                <a:gd name="connsiteY3" fmla="*/ 168581 h 466559"/>
                <a:gd name="connsiteX4" fmla="*/ 485176 w 649852"/>
                <a:gd name="connsiteY4" fmla="*/ 18616 h 466559"/>
                <a:gd name="connsiteX5" fmla="*/ 384032 w 649852"/>
                <a:gd name="connsiteY5" fmla="*/ 18616 h 466559"/>
                <a:gd name="connsiteX6" fmla="*/ 385199 w 649852"/>
                <a:gd name="connsiteY6" fmla="*/ 35278 h 466559"/>
                <a:gd name="connsiteX7" fmla="*/ 251896 w 649852"/>
                <a:gd name="connsiteY7" fmla="*/ 168581 h 466559"/>
                <a:gd name="connsiteX8" fmla="*/ 118593 w 649852"/>
                <a:gd name="connsiteY8" fmla="*/ 35278 h 466559"/>
                <a:gd name="connsiteX9" fmla="*/ 119759 w 649852"/>
                <a:gd name="connsiteY9" fmla="*/ 18616 h 466559"/>
                <a:gd name="connsiteX10" fmla="*/ 18616 w 649852"/>
                <a:gd name="connsiteY10" fmla="*/ 18616 h 466559"/>
                <a:gd name="connsiteX11" fmla="*/ 18616 w 649852"/>
                <a:gd name="connsiteY11" fmla="*/ 451849 h 466559"/>
                <a:gd name="connsiteX12" fmla="*/ 485176 w 649852"/>
                <a:gd name="connsiteY12" fmla="*/ 451849 h 466559"/>
                <a:gd name="connsiteX13" fmla="*/ 485176 w 649852"/>
                <a:gd name="connsiteY13" fmla="*/ 268558 h 466559"/>
                <a:gd name="connsiteX14" fmla="*/ 491175 w 649852"/>
                <a:gd name="connsiteY14" fmla="*/ 275890 h 466559"/>
                <a:gd name="connsiteX15" fmla="*/ 494341 w 649852"/>
                <a:gd name="connsiteY15" fmla="*/ 280722 h 466559"/>
                <a:gd name="connsiteX16" fmla="*/ 568490 w 649852"/>
                <a:gd name="connsiteY16" fmla="*/ 299884 h 466559"/>
                <a:gd name="connsiteX17" fmla="*/ 576655 w 649852"/>
                <a:gd name="connsiteY17" fmla="*/ 297385 h 46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49852" h="466559">
                  <a:moveTo>
                    <a:pt x="578821" y="296551"/>
                  </a:moveTo>
                  <a:cubicBezTo>
                    <a:pt x="622505" y="282096"/>
                    <a:pt x="646201" y="234966"/>
                    <a:pt x="631746" y="191282"/>
                  </a:cubicBezTo>
                  <a:cubicBezTo>
                    <a:pt x="617291" y="147599"/>
                    <a:pt x="570160" y="123905"/>
                    <a:pt x="526477" y="138358"/>
                  </a:cubicBezTo>
                  <a:cubicBezTo>
                    <a:pt x="509880" y="143850"/>
                    <a:pt x="495430" y="154423"/>
                    <a:pt x="485176" y="168581"/>
                  </a:cubicBezTo>
                  <a:lnTo>
                    <a:pt x="485176" y="18616"/>
                  </a:lnTo>
                  <a:lnTo>
                    <a:pt x="384032" y="18616"/>
                  </a:lnTo>
                  <a:cubicBezTo>
                    <a:pt x="384764" y="24141"/>
                    <a:pt x="385154" y="29705"/>
                    <a:pt x="385199" y="35278"/>
                  </a:cubicBezTo>
                  <a:cubicBezTo>
                    <a:pt x="385199" y="108900"/>
                    <a:pt x="325517" y="168581"/>
                    <a:pt x="251896" y="168581"/>
                  </a:cubicBezTo>
                  <a:cubicBezTo>
                    <a:pt x="178274" y="168581"/>
                    <a:pt x="118593" y="108900"/>
                    <a:pt x="118593" y="35278"/>
                  </a:cubicBezTo>
                  <a:cubicBezTo>
                    <a:pt x="118638" y="29705"/>
                    <a:pt x="119028" y="24141"/>
                    <a:pt x="119759" y="18616"/>
                  </a:cubicBezTo>
                  <a:lnTo>
                    <a:pt x="18616" y="18616"/>
                  </a:lnTo>
                  <a:lnTo>
                    <a:pt x="18616" y="451849"/>
                  </a:lnTo>
                  <a:lnTo>
                    <a:pt x="485176" y="451849"/>
                  </a:lnTo>
                  <a:lnTo>
                    <a:pt x="485176" y="268558"/>
                  </a:lnTo>
                  <a:cubicBezTo>
                    <a:pt x="487034" y="271116"/>
                    <a:pt x="489037" y="273563"/>
                    <a:pt x="491175" y="275890"/>
                  </a:cubicBezTo>
                  <a:cubicBezTo>
                    <a:pt x="492073" y="277598"/>
                    <a:pt x="493133" y="279216"/>
                    <a:pt x="494341" y="280722"/>
                  </a:cubicBezTo>
                  <a:cubicBezTo>
                    <a:pt x="514036" y="299582"/>
                    <a:pt x="542123" y="306842"/>
                    <a:pt x="568490" y="299884"/>
                  </a:cubicBezTo>
                  <a:cubicBezTo>
                    <a:pt x="571323" y="299884"/>
                    <a:pt x="573989" y="298218"/>
                    <a:pt x="576655" y="297385"/>
                  </a:cubicBezTo>
                  <a:close/>
                </a:path>
              </a:pathLst>
            </a:custGeom>
            <a:solidFill>
              <a:srgbClr val="CE94C6"/>
            </a:solidFill>
            <a:ln w="14188" cap="flat">
              <a:noFill/>
              <a:prstDash val="solid"/>
              <a:miter/>
            </a:ln>
          </p:spPr>
          <p:txBody>
            <a:bodyPr rtlCol="0" anchor="ctr"/>
            <a:lstStyle/>
            <a:p>
              <a:endParaRPr lang="fr-CA"/>
            </a:p>
          </p:txBody>
        </p:sp>
        <p:sp>
          <p:nvSpPr>
            <p:cNvPr id="14" name="Freeform: Shape 13">
              <a:extLst>
                <a:ext uri="{FF2B5EF4-FFF2-40B4-BE49-F238E27FC236}">
                  <a16:creationId xmlns:a16="http://schemas.microsoft.com/office/drawing/2014/main" id="{BFF12265-FA1B-403D-A790-2CCA9D4CA395}"/>
                </a:ext>
              </a:extLst>
            </p:cNvPr>
            <p:cNvSpPr/>
            <p:nvPr/>
          </p:nvSpPr>
          <p:spPr>
            <a:xfrm>
              <a:off x="9793231" y="2550106"/>
              <a:ext cx="678627" cy="896326"/>
            </a:xfrm>
            <a:custGeom>
              <a:avLst/>
              <a:gdLst>
                <a:gd name="connsiteX0" fmla="*/ 268559 w 466560"/>
                <a:gd name="connsiteY0" fmla="*/ 167562 h 616524"/>
                <a:gd name="connsiteX1" fmla="*/ 275890 w 466560"/>
                <a:gd name="connsiteY1" fmla="*/ 161397 h 616524"/>
                <a:gd name="connsiteX2" fmla="*/ 280723 w 466560"/>
                <a:gd name="connsiteY2" fmla="*/ 158231 h 616524"/>
                <a:gd name="connsiteX3" fmla="*/ 298385 w 466560"/>
                <a:gd name="connsiteY3" fmla="*/ 76416 h 616524"/>
                <a:gd name="connsiteX4" fmla="*/ 298385 w 466560"/>
                <a:gd name="connsiteY4" fmla="*/ 73917 h 616524"/>
                <a:gd name="connsiteX5" fmla="*/ 191894 w 466560"/>
                <a:gd name="connsiteY5" fmla="*/ 23497 h 616524"/>
                <a:gd name="connsiteX6" fmla="*/ 141474 w 466560"/>
                <a:gd name="connsiteY6" fmla="*/ 129987 h 616524"/>
                <a:gd name="connsiteX7" fmla="*/ 168581 w 466560"/>
                <a:gd name="connsiteY7" fmla="*/ 167562 h 616524"/>
                <a:gd name="connsiteX8" fmla="*/ 18616 w 466560"/>
                <a:gd name="connsiteY8" fmla="*/ 167562 h 616524"/>
                <a:gd name="connsiteX9" fmla="*/ 18616 w 466560"/>
                <a:gd name="connsiteY9" fmla="*/ 235879 h 616524"/>
                <a:gd name="connsiteX10" fmla="*/ 35278 w 466560"/>
                <a:gd name="connsiteY10" fmla="*/ 234880 h 616524"/>
                <a:gd name="connsiteX11" fmla="*/ 168581 w 466560"/>
                <a:gd name="connsiteY11" fmla="*/ 368182 h 616524"/>
                <a:gd name="connsiteX12" fmla="*/ 35278 w 466560"/>
                <a:gd name="connsiteY12" fmla="*/ 501485 h 616524"/>
                <a:gd name="connsiteX13" fmla="*/ 18616 w 466560"/>
                <a:gd name="connsiteY13" fmla="*/ 500319 h 616524"/>
                <a:gd name="connsiteX14" fmla="*/ 18616 w 466560"/>
                <a:gd name="connsiteY14" fmla="*/ 600795 h 616524"/>
                <a:gd name="connsiteX15" fmla="*/ 451850 w 466560"/>
                <a:gd name="connsiteY15" fmla="*/ 600795 h 616524"/>
                <a:gd name="connsiteX16" fmla="*/ 451850 w 466560"/>
                <a:gd name="connsiteY16" fmla="*/ 167562 h 616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66560" h="616524">
                  <a:moveTo>
                    <a:pt x="268559" y="167562"/>
                  </a:moveTo>
                  <a:cubicBezTo>
                    <a:pt x="271145" y="165681"/>
                    <a:pt x="273594" y="163621"/>
                    <a:pt x="275890" y="161397"/>
                  </a:cubicBezTo>
                  <a:cubicBezTo>
                    <a:pt x="277710" y="160702"/>
                    <a:pt x="279360" y="159622"/>
                    <a:pt x="280723" y="158231"/>
                  </a:cubicBezTo>
                  <a:cubicBezTo>
                    <a:pt x="301205" y="136281"/>
                    <a:pt x="307986" y="104861"/>
                    <a:pt x="298385" y="76416"/>
                  </a:cubicBezTo>
                  <a:lnTo>
                    <a:pt x="298385" y="73917"/>
                  </a:lnTo>
                  <a:cubicBezTo>
                    <a:pt x="282902" y="30587"/>
                    <a:pt x="235225" y="8014"/>
                    <a:pt x="191894" y="23497"/>
                  </a:cubicBezTo>
                  <a:cubicBezTo>
                    <a:pt x="148564" y="38980"/>
                    <a:pt x="125991" y="86657"/>
                    <a:pt x="141474" y="129987"/>
                  </a:cubicBezTo>
                  <a:cubicBezTo>
                    <a:pt x="146775" y="144824"/>
                    <a:pt x="156174" y="157852"/>
                    <a:pt x="168581" y="167562"/>
                  </a:cubicBezTo>
                  <a:lnTo>
                    <a:pt x="18616" y="167562"/>
                  </a:lnTo>
                  <a:lnTo>
                    <a:pt x="18616" y="235879"/>
                  </a:lnTo>
                  <a:cubicBezTo>
                    <a:pt x="24144" y="235210"/>
                    <a:pt x="29710" y="234876"/>
                    <a:pt x="35278" y="234880"/>
                  </a:cubicBezTo>
                  <a:cubicBezTo>
                    <a:pt x="108900" y="234880"/>
                    <a:pt x="168581" y="294561"/>
                    <a:pt x="168581" y="368182"/>
                  </a:cubicBezTo>
                  <a:cubicBezTo>
                    <a:pt x="168581" y="441804"/>
                    <a:pt x="108900" y="501485"/>
                    <a:pt x="35278" y="501485"/>
                  </a:cubicBezTo>
                  <a:cubicBezTo>
                    <a:pt x="29706" y="501433"/>
                    <a:pt x="24141" y="501045"/>
                    <a:pt x="18616" y="500319"/>
                  </a:cubicBezTo>
                  <a:lnTo>
                    <a:pt x="18616" y="600795"/>
                  </a:lnTo>
                  <a:lnTo>
                    <a:pt x="451850" y="600795"/>
                  </a:lnTo>
                  <a:lnTo>
                    <a:pt x="451850" y="167562"/>
                  </a:lnTo>
                  <a:close/>
                </a:path>
              </a:pathLst>
            </a:custGeom>
            <a:solidFill>
              <a:srgbClr val="40C7DD"/>
            </a:solidFill>
            <a:ln w="14188" cap="flat">
              <a:noFill/>
              <a:prstDash val="solid"/>
              <a:miter/>
            </a:ln>
          </p:spPr>
          <p:txBody>
            <a:bodyPr rtlCol="0" anchor="ctr"/>
            <a:lstStyle/>
            <a:p>
              <a:endParaRPr lang="fr-CA"/>
            </a:p>
          </p:txBody>
        </p:sp>
        <p:sp>
          <p:nvSpPr>
            <p:cNvPr id="15" name="Freeform: Shape 14">
              <a:extLst>
                <a:ext uri="{FF2B5EF4-FFF2-40B4-BE49-F238E27FC236}">
                  <a16:creationId xmlns:a16="http://schemas.microsoft.com/office/drawing/2014/main" id="{CF8C2D58-369E-4DEA-825A-39B05B71DE0B}"/>
                </a:ext>
              </a:extLst>
            </p:cNvPr>
            <p:cNvSpPr/>
            <p:nvPr/>
          </p:nvSpPr>
          <p:spPr>
            <a:xfrm>
              <a:off x="9041893" y="2015675"/>
              <a:ext cx="727101" cy="944775"/>
            </a:xfrm>
            <a:custGeom>
              <a:avLst/>
              <a:gdLst>
                <a:gd name="connsiteX0" fmla="*/ 485176 w 499886"/>
                <a:gd name="connsiteY0" fmla="*/ 191576 h 649850"/>
                <a:gd name="connsiteX1" fmla="*/ 485176 w 499886"/>
                <a:gd name="connsiteY1" fmla="*/ 18616 h 649850"/>
                <a:gd name="connsiteX2" fmla="*/ 18616 w 499886"/>
                <a:gd name="connsiteY2" fmla="*/ 18616 h 649850"/>
                <a:gd name="connsiteX3" fmla="*/ 18616 w 499886"/>
                <a:gd name="connsiteY3" fmla="*/ 485175 h 649850"/>
                <a:gd name="connsiteX4" fmla="*/ 201907 w 499886"/>
                <a:gd name="connsiteY4" fmla="*/ 485175 h 649850"/>
                <a:gd name="connsiteX5" fmla="*/ 168581 w 499886"/>
                <a:gd name="connsiteY5" fmla="*/ 551826 h 649850"/>
                <a:gd name="connsiteX6" fmla="*/ 251896 w 499886"/>
                <a:gd name="connsiteY6" fmla="*/ 635140 h 649850"/>
                <a:gd name="connsiteX7" fmla="*/ 335210 w 499886"/>
                <a:gd name="connsiteY7" fmla="*/ 551826 h 649850"/>
                <a:gd name="connsiteX8" fmla="*/ 301884 w 499886"/>
                <a:gd name="connsiteY8" fmla="*/ 485175 h 649850"/>
                <a:gd name="connsiteX9" fmla="*/ 485176 w 499886"/>
                <a:gd name="connsiteY9" fmla="*/ 485175 h 649850"/>
                <a:gd name="connsiteX10" fmla="*/ 485176 w 499886"/>
                <a:gd name="connsiteY10" fmla="*/ 313881 h 649850"/>
                <a:gd name="connsiteX11" fmla="*/ 357705 w 499886"/>
                <a:gd name="connsiteY11" fmla="*/ 313881 h 649850"/>
                <a:gd name="connsiteX12" fmla="*/ 356279 w 499886"/>
                <a:gd name="connsiteY12" fmla="*/ 193002 h 649850"/>
                <a:gd name="connsiteX13" fmla="*/ 357705 w 499886"/>
                <a:gd name="connsiteY13" fmla="*/ 191576 h 649850"/>
                <a:gd name="connsiteX14" fmla="*/ 485176 w 499886"/>
                <a:gd name="connsiteY14" fmla="*/ 191576 h 649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9886" h="649850">
                  <a:moveTo>
                    <a:pt x="485176" y="191576"/>
                  </a:moveTo>
                  <a:lnTo>
                    <a:pt x="485176" y="18616"/>
                  </a:lnTo>
                  <a:lnTo>
                    <a:pt x="18616" y="18616"/>
                  </a:lnTo>
                  <a:lnTo>
                    <a:pt x="18616" y="485175"/>
                  </a:lnTo>
                  <a:lnTo>
                    <a:pt x="201907" y="485175"/>
                  </a:lnTo>
                  <a:cubicBezTo>
                    <a:pt x="180929" y="500909"/>
                    <a:pt x="168581" y="525602"/>
                    <a:pt x="168581" y="551826"/>
                  </a:cubicBezTo>
                  <a:cubicBezTo>
                    <a:pt x="168581" y="597839"/>
                    <a:pt x="205883" y="635140"/>
                    <a:pt x="251896" y="635140"/>
                  </a:cubicBezTo>
                  <a:cubicBezTo>
                    <a:pt x="297909" y="635140"/>
                    <a:pt x="335210" y="597839"/>
                    <a:pt x="335210" y="551826"/>
                  </a:cubicBezTo>
                  <a:cubicBezTo>
                    <a:pt x="335210" y="525602"/>
                    <a:pt x="322863" y="500909"/>
                    <a:pt x="301884" y="485175"/>
                  </a:cubicBezTo>
                  <a:lnTo>
                    <a:pt x="485176" y="485175"/>
                  </a:lnTo>
                  <a:lnTo>
                    <a:pt x="485176" y="313881"/>
                  </a:lnTo>
                  <a:cubicBezTo>
                    <a:pt x="449339" y="347508"/>
                    <a:pt x="393542" y="347508"/>
                    <a:pt x="357705" y="313881"/>
                  </a:cubicBezTo>
                  <a:cubicBezTo>
                    <a:pt x="323931" y="280895"/>
                    <a:pt x="323293" y="226776"/>
                    <a:pt x="356279" y="193002"/>
                  </a:cubicBezTo>
                  <a:cubicBezTo>
                    <a:pt x="356749" y="192520"/>
                    <a:pt x="357223" y="192046"/>
                    <a:pt x="357705" y="191576"/>
                  </a:cubicBezTo>
                  <a:cubicBezTo>
                    <a:pt x="393542" y="157948"/>
                    <a:pt x="449339" y="157948"/>
                    <a:pt x="485176" y="191576"/>
                  </a:cubicBezTo>
                  <a:close/>
                </a:path>
              </a:pathLst>
            </a:custGeom>
            <a:solidFill>
              <a:srgbClr val="AC4C9D"/>
            </a:solidFill>
            <a:ln w="14188" cap="flat">
              <a:noFill/>
              <a:prstDash val="solid"/>
              <a:miter/>
            </a:ln>
          </p:spPr>
          <p:txBody>
            <a:bodyPr rtlCol="0" anchor="ctr"/>
            <a:lstStyle/>
            <a:p>
              <a:endParaRPr lang="fr-CA"/>
            </a:p>
          </p:txBody>
        </p:sp>
      </p:grpSp>
    </p:spTree>
    <p:extLst>
      <p:ext uri="{BB962C8B-B14F-4D97-AF65-F5344CB8AC3E}">
        <p14:creationId xmlns:p14="http://schemas.microsoft.com/office/powerpoint/2010/main" val="40999103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B85E5EE-6328-480F-A7F5-560BC87268BB}"/>
              </a:ext>
            </a:extLst>
          </p:cNvPr>
          <p:cNvPicPr>
            <a:picLocks noChangeAspect="1"/>
          </p:cNvPicPr>
          <p:nvPr userDrawn="1"/>
        </p:nvPicPr>
        <p:blipFill rotWithShape="1">
          <a:blip r:embed="rId2">
            <a:alphaModFix amt="25000"/>
          </a:blip>
          <a:srcRect t="48511" r="31984"/>
          <a:stretch/>
        </p:blipFill>
        <p:spPr>
          <a:xfrm>
            <a:off x="6875306" y="5281862"/>
            <a:ext cx="3616231" cy="1576137"/>
          </a:xfrm>
          <a:prstGeom prst="rect">
            <a:avLst/>
          </a:prstGeom>
        </p:spPr>
      </p:pic>
      <p:cxnSp>
        <p:nvCxnSpPr>
          <p:cNvPr id="11" name="Straight Connector 10">
            <a:extLst>
              <a:ext uri="{FF2B5EF4-FFF2-40B4-BE49-F238E27FC236}">
                <a16:creationId xmlns:a16="http://schemas.microsoft.com/office/drawing/2014/main" id="{45A321DF-3FC9-48C0-8617-F2F5DA2BC648}"/>
              </a:ext>
            </a:extLst>
          </p:cNvPr>
          <p:cNvCxnSpPr>
            <a:cxnSpLocks/>
          </p:cNvCxnSpPr>
          <p:nvPr userDrawn="1"/>
        </p:nvCxnSpPr>
        <p:spPr>
          <a:xfrm>
            <a:off x="0" y="1144800"/>
            <a:ext cx="573405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pic>
        <p:nvPicPr>
          <p:cNvPr id="12" name="Picture 11">
            <a:extLst>
              <a:ext uri="{FF2B5EF4-FFF2-40B4-BE49-F238E27FC236}">
                <a16:creationId xmlns:a16="http://schemas.microsoft.com/office/drawing/2014/main" id="{46265A0C-4929-42A4-8F60-F19DE5277122}"/>
              </a:ext>
            </a:extLst>
          </p:cNvPr>
          <p:cNvPicPr>
            <a:picLocks noChangeAspect="1"/>
          </p:cNvPicPr>
          <p:nvPr userDrawn="1"/>
        </p:nvPicPr>
        <p:blipFill rotWithShape="1">
          <a:blip r:embed="rId2">
            <a:alphaModFix amt="25000"/>
          </a:blip>
          <a:srcRect l="11145" t="44104" r="61925" b="10302"/>
          <a:stretch/>
        </p:blipFill>
        <p:spPr>
          <a:xfrm>
            <a:off x="10268210" y="3245016"/>
            <a:ext cx="2681819" cy="2614210"/>
          </a:xfrm>
          <a:prstGeom prst="rect">
            <a:avLst/>
          </a:prstGeom>
        </p:spPr>
      </p:pic>
    </p:spTree>
    <p:extLst>
      <p:ext uri="{BB962C8B-B14F-4D97-AF65-F5344CB8AC3E}">
        <p14:creationId xmlns:p14="http://schemas.microsoft.com/office/powerpoint/2010/main" val="54828534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69">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B0C5AAD-928E-462E-B0C1-0F0ADC09B2FA}"/>
              </a:ext>
            </a:extLst>
          </p:cNvPr>
          <p:cNvSpPr/>
          <p:nvPr userDrawn="1"/>
        </p:nvSpPr>
        <p:spPr>
          <a:xfrm>
            <a:off x="246000" y="228600"/>
            <a:ext cx="11700000" cy="6400800"/>
          </a:xfrm>
          <a:prstGeom prst="rect">
            <a:avLst/>
          </a:prstGeom>
          <a:solidFill>
            <a:srgbClr val="AC4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a:p>
        </p:txBody>
      </p:sp>
      <p:sp>
        <p:nvSpPr>
          <p:cNvPr id="5" name="TextBox 4">
            <a:extLst>
              <a:ext uri="{FF2B5EF4-FFF2-40B4-BE49-F238E27FC236}">
                <a16:creationId xmlns:a16="http://schemas.microsoft.com/office/drawing/2014/main" id="{4DBDF779-126C-4255-A51F-1821EB201D8D}"/>
              </a:ext>
            </a:extLst>
          </p:cNvPr>
          <p:cNvSpPr txBox="1"/>
          <p:nvPr userDrawn="1"/>
        </p:nvSpPr>
        <p:spPr>
          <a:xfrm>
            <a:off x="602400" y="5059653"/>
            <a:ext cx="10518020" cy="707886"/>
          </a:xfrm>
          <a:prstGeom prst="rect">
            <a:avLst/>
          </a:prstGeom>
          <a:noFill/>
        </p:spPr>
        <p:txBody>
          <a:bodyPr wrap="square" lIns="91440" tIns="45720" rIns="91440" bIns="45720" anchor="t">
            <a:spAutoFit/>
          </a:bodyPr>
          <a:lstStyle/>
          <a:p>
            <a:pPr>
              <a:buClr>
                <a:srgbClr val="000000"/>
              </a:buClr>
              <a:buSzPct val="100000"/>
            </a:pPr>
            <a:r>
              <a:rPr lang="en-GB" sz="2000" dirty="0">
                <a:solidFill>
                  <a:schemeClr val="bg1"/>
                </a:solidFill>
                <a:latin typeface="Arial" panose="020B0604020202020204" pitchFamily="34" charset="0"/>
                <a:ea typeface="+mn-lt"/>
                <a:cs typeface="+mn-lt"/>
              </a:rPr>
              <a:t>Please complete our post-workshop survey and share any feedback you have about this workshop.</a:t>
            </a:r>
            <a:endParaRPr lang="en-GB" sz="2000" dirty="0">
              <a:solidFill>
                <a:schemeClr val="bg1"/>
              </a:solidFill>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244911D8-8028-4091-94A6-801EEFF8E6EE}"/>
              </a:ext>
            </a:extLst>
          </p:cNvPr>
          <p:cNvSpPr txBox="1">
            <a:spLocks/>
          </p:cNvSpPr>
          <p:nvPr userDrawn="1"/>
        </p:nvSpPr>
        <p:spPr>
          <a:xfrm>
            <a:off x="602400" y="3712308"/>
            <a:ext cx="11081600" cy="94566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b="1">
                <a:solidFill>
                  <a:schemeClr val="bg1"/>
                </a:solidFill>
                <a:latin typeface="Arial" panose="020B0604020202020204" pitchFamily="34" charset="0"/>
              </a:rPr>
              <a:t>Feedback</a:t>
            </a:r>
            <a:endParaRPr lang="en-US" sz="5400" b="1">
              <a:solidFill>
                <a:schemeClr val="bg1"/>
              </a:solidFill>
              <a:latin typeface="Arial" panose="020B0604020202020204" pitchFamily="34" charset="0"/>
            </a:endParaRPr>
          </a:p>
        </p:txBody>
      </p:sp>
      <p:pic>
        <p:nvPicPr>
          <p:cNvPr id="7" name="Picture 6" descr="Text&#10;&#10;Description automatically generated with medium confidence">
            <a:extLst>
              <a:ext uri="{FF2B5EF4-FFF2-40B4-BE49-F238E27FC236}">
                <a16:creationId xmlns:a16="http://schemas.microsoft.com/office/drawing/2014/main" id="{98E76238-E31F-4B06-B5A2-518E020CE1CD}"/>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8" name="Picture 7">
            <a:extLst>
              <a:ext uri="{FF2B5EF4-FFF2-40B4-BE49-F238E27FC236}">
                <a16:creationId xmlns:a16="http://schemas.microsoft.com/office/drawing/2014/main" id="{21DAC9F8-21FA-4471-BD2C-A61728DE6814}"/>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39271223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70">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249056E-1734-400C-A303-C6597289DB27}"/>
              </a:ext>
            </a:extLst>
          </p:cNvPr>
          <p:cNvSpPr/>
          <p:nvPr userDrawn="1"/>
        </p:nvSpPr>
        <p:spPr>
          <a:xfrm>
            <a:off x="246000" y="228600"/>
            <a:ext cx="11700000" cy="6400800"/>
          </a:xfrm>
          <a:prstGeom prst="rect">
            <a:avLst/>
          </a:prstGeom>
          <a:solidFill>
            <a:srgbClr val="AC4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0AFB115B-27E9-4C6C-A5DC-2CDCF1359490}"/>
              </a:ext>
            </a:extLst>
          </p:cNvPr>
          <p:cNvSpPr txBox="1">
            <a:spLocks/>
          </p:cNvSpPr>
          <p:nvPr userDrawn="1"/>
        </p:nvSpPr>
        <p:spPr>
          <a:xfrm>
            <a:off x="602400" y="3429000"/>
            <a:ext cx="9663720" cy="1680432"/>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spcBef>
                <a:spcPts val="0"/>
              </a:spcBef>
              <a:spcAft>
                <a:spcPts val="1200"/>
              </a:spcAft>
            </a:pPr>
            <a:r>
              <a:rPr lang="en-GB" sz="5400" b="1">
                <a:solidFill>
                  <a:schemeClr val="bg1"/>
                </a:solidFill>
                <a:latin typeface="Arial" panose="020B0604020202020204" pitchFamily="34" charset="0"/>
              </a:rPr>
              <a:t>What actions will you take into your personal life or workplace?</a:t>
            </a:r>
            <a:endParaRPr lang="en-US" sz="5400" b="1"/>
          </a:p>
        </p:txBody>
      </p:sp>
      <p:sp>
        <p:nvSpPr>
          <p:cNvPr id="6" name="TextBox 5">
            <a:extLst>
              <a:ext uri="{FF2B5EF4-FFF2-40B4-BE49-F238E27FC236}">
                <a16:creationId xmlns:a16="http://schemas.microsoft.com/office/drawing/2014/main" id="{14DC6B16-FF75-457A-83F9-07C0BCDBA6B9}"/>
              </a:ext>
            </a:extLst>
          </p:cNvPr>
          <p:cNvSpPr txBox="1"/>
          <p:nvPr userDrawn="1"/>
        </p:nvSpPr>
        <p:spPr>
          <a:xfrm>
            <a:off x="683849" y="5368111"/>
            <a:ext cx="8815283" cy="400110"/>
          </a:xfrm>
          <a:prstGeom prst="rect">
            <a:avLst/>
          </a:prstGeom>
          <a:noFill/>
        </p:spPr>
        <p:txBody>
          <a:bodyPr wrap="square" lIns="91440" tIns="45720" rIns="91440" bIns="45720" anchor="t">
            <a:spAutoFit/>
          </a:bodyPr>
          <a:lstStyle/>
          <a:p>
            <a:pPr>
              <a:buClr>
                <a:srgbClr val="000000"/>
              </a:buClr>
              <a:buSzPct val="100000"/>
            </a:pPr>
            <a:r>
              <a:rPr lang="en-GB" sz="2000">
                <a:solidFill>
                  <a:schemeClr val="bg1"/>
                </a:solidFill>
                <a:latin typeface="Arial" panose="020B0604020202020204" pitchFamily="34" charset="0"/>
                <a:ea typeface="+mn-lt"/>
                <a:cs typeface="+mn-lt"/>
              </a:rPr>
              <a:t>Take a few minutes + type in the chat!</a:t>
            </a:r>
            <a:endParaRPr lang="en-GB" sz="2000">
              <a:solidFill>
                <a:schemeClr val="bg1"/>
              </a:solidFill>
              <a:latin typeface="Arial" panose="020B0604020202020204" pitchFamily="34" charset="0"/>
              <a:cs typeface="Arial" panose="020B0604020202020204" pitchFamily="34" charset="0"/>
            </a:endParaRPr>
          </a:p>
        </p:txBody>
      </p:sp>
      <p:pic>
        <p:nvPicPr>
          <p:cNvPr id="7" name="Picture 6" descr="Text&#10;&#10;Description automatically generated with medium confidence">
            <a:extLst>
              <a:ext uri="{FF2B5EF4-FFF2-40B4-BE49-F238E27FC236}">
                <a16:creationId xmlns:a16="http://schemas.microsoft.com/office/drawing/2014/main" id="{75CFA6ED-DEC9-4BC6-BEC3-292BE87EEB0B}"/>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8" name="Picture 7">
            <a:extLst>
              <a:ext uri="{FF2B5EF4-FFF2-40B4-BE49-F238E27FC236}">
                <a16:creationId xmlns:a16="http://schemas.microsoft.com/office/drawing/2014/main" id="{8FD9CB8C-3E06-42AE-A04D-42661A53B89F}"/>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122967987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71">
    <p:spTree>
      <p:nvGrpSpPr>
        <p:cNvPr id="1" name=""/>
        <p:cNvGrpSpPr/>
        <p:nvPr/>
      </p:nvGrpSpPr>
      <p:grpSpPr>
        <a:xfrm>
          <a:off x="0" y="0"/>
          <a:ext cx="0" cy="0"/>
          <a:chOff x="0" y="0"/>
          <a:chExt cx="0" cy="0"/>
        </a:xfrm>
      </p:grpSpPr>
      <p:pic>
        <p:nvPicPr>
          <p:cNvPr id="2" name="Picture 1" descr="Text&#10;&#10;Description automatically generated">
            <a:extLst>
              <a:ext uri="{FF2B5EF4-FFF2-40B4-BE49-F238E27FC236}">
                <a16:creationId xmlns:a16="http://schemas.microsoft.com/office/drawing/2014/main" id="{536EB56F-E0AA-44D0-B77A-D70B01AF1AC2}"/>
              </a:ext>
            </a:extLst>
          </p:cNvPr>
          <p:cNvPicPr>
            <a:picLocks noChangeAspect="1"/>
          </p:cNvPicPr>
          <p:nvPr userDrawn="1"/>
        </p:nvPicPr>
        <p:blipFill>
          <a:blip r:embed="rId2"/>
          <a:stretch>
            <a:fillRect/>
          </a:stretch>
        </p:blipFill>
        <p:spPr>
          <a:xfrm>
            <a:off x="2712703" y="774796"/>
            <a:ext cx="1002008" cy="367403"/>
          </a:xfrm>
          <a:prstGeom prst="rect">
            <a:avLst/>
          </a:prstGeom>
        </p:spPr>
      </p:pic>
      <p:pic>
        <p:nvPicPr>
          <p:cNvPr id="3" name="Picture 2" descr="Text&#10;&#10;Description automatically generated with medium confidence">
            <a:extLst>
              <a:ext uri="{FF2B5EF4-FFF2-40B4-BE49-F238E27FC236}">
                <a16:creationId xmlns:a16="http://schemas.microsoft.com/office/drawing/2014/main" id="{4C52401F-CD7D-43B4-9B73-555254003B72}"/>
              </a:ext>
            </a:extLst>
          </p:cNvPr>
          <p:cNvPicPr>
            <a:picLocks noChangeAspect="1"/>
          </p:cNvPicPr>
          <p:nvPr userDrawn="1"/>
        </p:nvPicPr>
        <p:blipFill>
          <a:blip r:embed="rId3"/>
          <a:stretch>
            <a:fillRect/>
          </a:stretch>
        </p:blipFill>
        <p:spPr>
          <a:xfrm>
            <a:off x="683849" y="662822"/>
            <a:ext cx="1645859" cy="479377"/>
          </a:xfrm>
          <a:prstGeom prst="rect">
            <a:avLst/>
          </a:prstGeom>
        </p:spPr>
      </p:pic>
      <p:sp>
        <p:nvSpPr>
          <p:cNvPr id="4" name="TextBox 3">
            <a:extLst>
              <a:ext uri="{FF2B5EF4-FFF2-40B4-BE49-F238E27FC236}">
                <a16:creationId xmlns:a16="http://schemas.microsoft.com/office/drawing/2014/main" id="{246D39FC-ADDF-408B-8606-2EC5682DA505}"/>
              </a:ext>
            </a:extLst>
          </p:cNvPr>
          <p:cNvSpPr txBox="1"/>
          <p:nvPr userDrawn="1"/>
        </p:nvSpPr>
        <p:spPr>
          <a:xfrm>
            <a:off x="789489" y="792724"/>
            <a:ext cx="5991751" cy="3477875"/>
          </a:xfrm>
          <a:prstGeom prst="rect">
            <a:avLst/>
          </a:prstGeom>
          <a:noFill/>
        </p:spPr>
        <p:txBody>
          <a:bodyPr wrap="square" lIns="91440" tIns="45720" rIns="91440" bIns="45720" anchor="t">
            <a:spAutoFit/>
          </a:bodyPr>
          <a:lstStyle/>
          <a:p>
            <a:pPr marL="163195">
              <a:spcBef>
                <a:spcPts val="1200"/>
              </a:spcBef>
              <a:buClr>
                <a:srgbClr val="000000"/>
              </a:buClr>
              <a:buSzPct val="100000"/>
            </a:pPr>
            <a:r>
              <a:rPr lang="en-GB" sz="4400" b="1" dirty="0">
                <a:solidFill>
                  <a:srgbClr val="AC4C9D"/>
                </a:solidFill>
                <a:latin typeface="Arial" panose="020B0604020202020204" pitchFamily="34" charset="0"/>
              </a:rPr>
              <a:t>Be aware of your bias, prejudice, assumptions and make sure they don’t impose on your work</a:t>
            </a:r>
            <a:endParaRPr lang="en-GB" sz="4400" dirty="0">
              <a:solidFill>
                <a:srgbClr val="AC4C9D"/>
              </a:solidFill>
              <a:cs typeface="Arial" panose="020B0604020202020204" pitchFamily="34" charset="0"/>
            </a:endParaRPr>
          </a:p>
        </p:txBody>
      </p:sp>
      <p:sp>
        <p:nvSpPr>
          <p:cNvPr id="5" name="TextBox 4">
            <a:extLst>
              <a:ext uri="{FF2B5EF4-FFF2-40B4-BE49-F238E27FC236}">
                <a16:creationId xmlns:a16="http://schemas.microsoft.com/office/drawing/2014/main" id="{F6139A37-9A62-461C-A519-29F267A601D9}"/>
              </a:ext>
            </a:extLst>
          </p:cNvPr>
          <p:cNvSpPr txBox="1"/>
          <p:nvPr userDrawn="1"/>
        </p:nvSpPr>
        <p:spPr>
          <a:xfrm>
            <a:off x="6650182" y="3482796"/>
            <a:ext cx="695885" cy="1862048"/>
          </a:xfrm>
          <a:prstGeom prst="rect">
            <a:avLst/>
          </a:prstGeom>
          <a:noFill/>
        </p:spPr>
        <p:txBody>
          <a:bodyPr wrap="square">
            <a:spAutoFit/>
          </a:bodyPr>
          <a:lstStyle/>
          <a:p>
            <a:r>
              <a:rPr lang="en-GB" sz="11500" dirty="0">
                <a:solidFill>
                  <a:srgbClr val="AC4C9D">
                    <a:alpha val="25000"/>
                  </a:srgbClr>
                </a:solidFill>
                <a:latin typeface="Arial" panose="020B0604020202020204" pitchFamily="34" charset="0"/>
                <a:cs typeface="Arial" panose="020B0604020202020204" pitchFamily="34" charset="0"/>
              </a:rPr>
              <a:t>”</a:t>
            </a:r>
            <a:endParaRPr lang="en-US" sz="11500" dirty="0">
              <a:solidFill>
                <a:srgbClr val="AC4C9D">
                  <a:alpha val="25000"/>
                </a:srgbClr>
              </a:solidFill>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C06419DE-CCE7-4813-B5F2-9BA86D8C09A0}"/>
              </a:ext>
            </a:extLst>
          </p:cNvPr>
          <p:cNvSpPr txBox="1"/>
          <p:nvPr userDrawn="1"/>
        </p:nvSpPr>
        <p:spPr>
          <a:xfrm>
            <a:off x="384271" y="281550"/>
            <a:ext cx="704796" cy="1862048"/>
          </a:xfrm>
          <a:prstGeom prst="rect">
            <a:avLst/>
          </a:prstGeom>
          <a:noFill/>
        </p:spPr>
        <p:txBody>
          <a:bodyPr wrap="square">
            <a:spAutoFit/>
          </a:bodyPr>
          <a:lstStyle/>
          <a:p>
            <a:r>
              <a:rPr lang="en-GB" sz="11500" dirty="0">
                <a:solidFill>
                  <a:srgbClr val="AC4C9D">
                    <a:alpha val="25000"/>
                  </a:srgbClr>
                </a:solidFill>
                <a:latin typeface="Arial" panose="020B0604020202020204" pitchFamily="34" charset="0"/>
                <a:cs typeface="Arial" panose="020B0604020202020204" pitchFamily="34" charset="0"/>
              </a:rPr>
              <a:t>“</a:t>
            </a:r>
            <a:endParaRPr lang="en-US" sz="11500" dirty="0">
              <a:solidFill>
                <a:srgbClr val="AC4C9D">
                  <a:alpha val="25000"/>
                </a:srgbClr>
              </a:solidFill>
              <a:latin typeface="Arial" panose="020B0604020202020204" pitchFamily="34" charset="0"/>
              <a:cs typeface="Arial" panose="020B0604020202020204" pitchFamily="34" charset="0"/>
            </a:endParaRPr>
          </a:p>
        </p:txBody>
      </p:sp>
      <p:sp>
        <p:nvSpPr>
          <p:cNvPr id="7" name="Title 1">
            <a:extLst>
              <a:ext uri="{FF2B5EF4-FFF2-40B4-BE49-F238E27FC236}">
                <a16:creationId xmlns:a16="http://schemas.microsoft.com/office/drawing/2014/main" id="{4D4AB070-DFD8-4C4C-A566-D5A07BF08312}"/>
              </a:ext>
            </a:extLst>
          </p:cNvPr>
          <p:cNvSpPr txBox="1">
            <a:spLocks/>
          </p:cNvSpPr>
          <p:nvPr userDrawn="1"/>
        </p:nvSpPr>
        <p:spPr>
          <a:xfrm>
            <a:off x="972461" y="5291048"/>
            <a:ext cx="2264172" cy="945660"/>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en-GB" sz="2800" b="1" dirty="0">
                <a:solidFill>
                  <a:srgbClr val="AC4C9D"/>
                </a:solidFill>
                <a:latin typeface="Arial" panose="020B0604020202020204" pitchFamily="34" charset="0"/>
              </a:rPr>
            </a:br>
            <a:r>
              <a:rPr lang="en-GB" sz="2800" b="1" dirty="0">
                <a:solidFill>
                  <a:srgbClr val="AC4C9D"/>
                </a:solidFill>
                <a:latin typeface="Arial" panose="020B0604020202020204" pitchFamily="34" charset="0"/>
              </a:rPr>
              <a:t>Thank you!</a:t>
            </a:r>
            <a:endParaRPr lang="en-US" sz="2800" b="1" dirty="0">
              <a:solidFill>
                <a:srgbClr val="AC4C9D"/>
              </a:solidFill>
              <a:latin typeface="Arial" panose="020B0604020202020204" pitchFamily="34" charset="0"/>
            </a:endParaRPr>
          </a:p>
        </p:txBody>
      </p:sp>
      <p:pic>
        <p:nvPicPr>
          <p:cNvPr id="8" name="Picture 7">
            <a:extLst>
              <a:ext uri="{FF2B5EF4-FFF2-40B4-BE49-F238E27FC236}">
                <a16:creationId xmlns:a16="http://schemas.microsoft.com/office/drawing/2014/main" id="{529D10C5-8C9C-4016-8CDE-59E417C3B37E}"/>
              </a:ext>
            </a:extLst>
          </p:cNvPr>
          <p:cNvPicPr>
            <a:picLocks noChangeAspect="1"/>
          </p:cNvPicPr>
          <p:nvPr userDrawn="1"/>
        </p:nvPicPr>
        <p:blipFill>
          <a:blip r:embed="rId4"/>
          <a:stretch>
            <a:fillRect/>
          </a:stretch>
        </p:blipFill>
        <p:spPr>
          <a:xfrm>
            <a:off x="7372350" y="2883647"/>
            <a:ext cx="4418016" cy="3465249"/>
          </a:xfrm>
          <a:prstGeom prst="rect">
            <a:avLst/>
          </a:prstGeom>
        </p:spPr>
      </p:pic>
    </p:spTree>
    <p:extLst>
      <p:ext uri="{BB962C8B-B14F-4D97-AF65-F5344CB8AC3E}">
        <p14:creationId xmlns:p14="http://schemas.microsoft.com/office/powerpoint/2010/main" val="153145024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DC3B6BA3-7D46-4084-8EEC-A11686FF1913}"/>
              </a:ext>
            </a:extLst>
          </p:cNvPr>
          <p:cNvSpPr/>
          <p:nvPr userDrawn="1"/>
        </p:nvSpPr>
        <p:spPr>
          <a:xfrm>
            <a:off x="246000" y="228600"/>
            <a:ext cx="11700000" cy="6400800"/>
          </a:xfrm>
          <a:prstGeom prst="rect">
            <a:avLst/>
          </a:prstGeom>
          <a:solidFill>
            <a:srgbClr val="00B5D1">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endParaRPr>
          </a:p>
        </p:txBody>
      </p:sp>
      <p:sp>
        <p:nvSpPr>
          <p:cNvPr id="12" name="Title 1">
            <a:extLst>
              <a:ext uri="{FF2B5EF4-FFF2-40B4-BE49-F238E27FC236}">
                <a16:creationId xmlns:a16="http://schemas.microsoft.com/office/drawing/2014/main" id="{48FD3A1C-6D2C-4EEC-9D8E-237FE291DFED}"/>
              </a:ext>
            </a:extLst>
          </p:cNvPr>
          <p:cNvSpPr>
            <a:spLocks noGrp="1"/>
          </p:cNvSpPr>
          <p:nvPr>
            <p:ph type="ctrTitle"/>
          </p:nvPr>
        </p:nvSpPr>
        <p:spPr>
          <a:xfrm>
            <a:off x="602400" y="4210777"/>
            <a:ext cx="9144000" cy="1669400"/>
          </a:xfrm>
        </p:spPr>
        <p:txBody>
          <a:bodyPr>
            <a:normAutofit/>
          </a:bodyPr>
          <a:lstStyle/>
          <a:p>
            <a:pPr algn="l"/>
            <a:r>
              <a:rPr lang="en-US" sz="5400" b="1">
                <a:solidFill>
                  <a:schemeClr val="bg1"/>
                </a:solidFill>
                <a:latin typeface="Arial" panose="020B0604020202020204" pitchFamily="34" charset="0"/>
              </a:rPr>
              <a:t>Click to edit Master title style</a:t>
            </a:r>
          </a:p>
        </p:txBody>
      </p:sp>
      <p:pic>
        <p:nvPicPr>
          <p:cNvPr id="14" name="Picture 13" descr="Text&#10;&#10;Description automatically generated with medium confidence">
            <a:extLst>
              <a:ext uri="{FF2B5EF4-FFF2-40B4-BE49-F238E27FC236}">
                <a16:creationId xmlns:a16="http://schemas.microsoft.com/office/drawing/2014/main" id="{10DE190F-6502-4030-B6CF-B82BEA97079B}"/>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6" name="Picture 5">
            <a:extLst>
              <a:ext uri="{FF2B5EF4-FFF2-40B4-BE49-F238E27FC236}">
                <a16:creationId xmlns:a16="http://schemas.microsoft.com/office/drawing/2014/main" id="{615FF192-1D49-436F-82B0-17EBDFA0C5AD}"/>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64654986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5B2C9F7-40BA-4628-82C6-9D126B55A94A}"/>
              </a:ext>
            </a:extLst>
          </p:cNvPr>
          <p:cNvSpPr/>
          <p:nvPr userDrawn="1"/>
        </p:nvSpPr>
        <p:spPr>
          <a:xfrm>
            <a:off x="246000" y="228600"/>
            <a:ext cx="11700000" cy="6400800"/>
          </a:xfrm>
          <a:prstGeom prst="rect">
            <a:avLst/>
          </a:prstGeom>
          <a:solidFill>
            <a:srgbClr val="AC4C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1">
            <a:extLst>
              <a:ext uri="{FF2B5EF4-FFF2-40B4-BE49-F238E27FC236}">
                <a16:creationId xmlns:a16="http://schemas.microsoft.com/office/drawing/2014/main" id="{C979E4EF-AB3F-46A3-B139-D48B05DB1956}"/>
              </a:ext>
            </a:extLst>
          </p:cNvPr>
          <p:cNvSpPr>
            <a:spLocks noGrp="1"/>
          </p:cNvSpPr>
          <p:nvPr>
            <p:ph type="ctrTitle" hasCustomPrompt="1"/>
          </p:nvPr>
        </p:nvSpPr>
        <p:spPr>
          <a:xfrm>
            <a:off x="602400" y="4312204"/>
            <a:ext cx="7994523" cy="1669400"/>
          </a:xfrm>
          <a:prstGeom prst="rect">
            <a:avLst/>
          </a:prstGeom>
        </p:spPr>
        <p:txBody>
          <a:bodyPr>
            <a:normAutofit fontScale="90000"/>
          </a:bodyPr>
          <a:lstStyle>
            <a:lvl1pPr>
              <a:defRPr/>
            </a:lvl1pPr>
          </a:lstStyle>
          <a:p>
            <a:pPr algn="l"/>
            <a:r>
              <a:rPr lang="en-GB" sz="5400" b="1">
                <a:solidFill>
                  <a:schemeClr val="bg1"/>
                </a:solidFill>
                <a:latin typeface="Arial" panose="020B0604020202020204" pitchFamily="34" charset="0"/>
              </a:rPr>
              <a:t>Meaningful Partnership with PWLLE</a:t>
            </a:r>
          </a:p>
        </p:txBody>
      </p:sp>
      <p:pic>
        <p:nvPicPr>
          <p:cNvPr id="6" name="Picture 5" descr="Text&#10;&#10;Description automatically generated with medium confidence">
            <a:extLst>
              <a:ext uri="{FF2B5EF4-FFF2-40B4-BE49-F238E27FC236}">
                <a16:creationId xmlns:a16="http://schemas.microsoft.com/office/drawing/2014/main" id="{C29DB014-1F7F-4C4F-A873-C51D41993824}"/>
              </a:ext>
            </a:extLst>
          </p:cNvPr>
          <p:cNvPicPr>
            <a:picLocks noChangeAspect="1"/>
          </p:cNvPicPr>
          <p:nvPr userDrawn="1"/>
        </p:nvPicPr>
        <p:blipFill>
          <a:blip r:embed="rId2"/>
          <a:stretch>
            <a:fillRect/>
          </a:stretch>
        </p:blipFill>
        <p:spPr>
          <a:xfrm>
            <a:off x="683849" y="662822"/>
            <a:ext cx="1645859" cy="479377"/>
          </a:xfrm>
          <a:prstGeom prst="rect">
            <a:avLst/>
          </a:prstGeom>
        </p:spPr>
      </p:pic>
      <p:pic>
        <p:nvPicPr>
          <p:cNvPr id="7" name="Picture 6">
            <a:extLst>
              <a:ext uri="{FF2B5EF4-FFF2-40B4-BE49-F238E27FC236}">
                <a16:creationId xmlns:a16="http://schemas.microsoft.com/office/drawing/2014/main" id="{462540AA-DD17-4D9E-86A1-C24BB5BAD9F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7006" t="38777" r="16328" b="35796"/>
          <a:stretch/>
        </p:blipFill>
        <p:spPr>
          <a:xfrm>
            <a:off x="2650667" y="696496"/>
            <a:ext cx="1168610" cy="445703"/>
          </a:xfrm>
          <a:prstGeom prst="rect">
            <a:avLst/>
          </a:prstGeom>
        </p:spPr>
      </p:pic>
    </p:spTree>
    <p:extLst>
      <p:ext uri="{BB962C8B-B14F-4D97-AF65-F5344CB8AC3E}">
        <p14:creationId xmlns:p14="http://schemas.microsoft.com/office/powerpoint/2010/main" val="873585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8">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97EFE94B-DC50-4565-89A7-70F47B5446A7}"/>
              </a:ext>
            </a:extLst>
          </p:cNvPr>
          <p:cNvCxnSpPr>
            <a:cxnSpLocks/>
          </p:cNvCxnSpPr>
          <p:nvPr userDrawn="1"/>
        </p:nvCxnSpPr>
        <p:spPr>
          <a:xfrm>
            <a:off x="6303078" y="1773382"/>
            <a:ext cx="0" cy="4184073"/>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37DEC33D-DA57-49C8-9500-E57CDCEFCDB5}"/>
              </a:ext>
            </a:extLst>
          </p:cNvPr>
          <p:cNvCxnSpPr>
            <a:cxnSpLocks/>
          </p:cNvCxnSpPr>
          <p:nvPr userDrawn="1"/>
        </p:nvCxnSpPr>
        <p:spPr>
          <a:xfrm>
            <a:off x="0" y="1144800"/>
            <a:ext cx="6011694"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68753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F700506-5B2F-4267-AB44-4426452B9AE7}"/>
              </a:ext>
            </a:extLst>
          </p:cNvPr>
          <p:cNvSpPr txBox="1">
            <a:spLocks/>
          </p:cNvSpPr>
          <p:nvPr userDrawn="1"/>
        </p:nvSpPr>
        <p:spPr>
          <a:xfrm>
            <a:off x="938440" y="460880"/>
            <a:ext cx="4221600"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latin typeface="Arial" panose="020B0604020202020204" pitchFamily="34" charset="0"/>
              </a:rPr>
              <a:t>CPHA Introduction</a:t>
            </a:r>
            <a:endParaRPr lang="en-US" sz="3200" b="1">
              <a:solidFill>
                <a:srgbClr val="AC4C9D"/>
              </a:solidFill>
              <a:latin typeface="Arial" panose="020B0604020202020204" pitchFamily="34" charset="0"/>
            </a:endParaRPr>
          </a:p>
        </p:txBody>
      </p:sp>
      <p:sp>
        <p:nvSpPr>
          <p:cNvPr id="7" name="Google Shape;98;p15">
            <a:extLst>
              <a:ext uri="{FF2B5EF4-FFF2-40B4-BE49-F238E27FC236}">
                <a16:creationId xmlns:a16="http://schemas.microsoft.com/office/drawing/2014/main" id="{5AFA474D-F0AA-4D35-A528-1B65323247A5}"/>
              </a:ext>
            </a:extLst>
          </p:cNvPr>
          <p:cNvSpPr txBox="1">
            <a:spLocks/>
          </p:cNvSpPr>
          <p:nvPr userDrawn="1"/>
        </p:nvSpPr>
        <p:spPr>
          <a:xfrm>
            <a:off x="1009465" y="2571564"/>
            <a:ext cx="4879458" cy="2587708"/>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spcAft>
                <a:spcPts val="1200"/>
              </a:spcAft>
              <a:buNone/>
            </a:pPr>
            <a:r>
              <a:rPr lang="en-GB" sz="2000">
                <a:solidFill>
                  <a:schemeClr val="tx1">
                    <a:lumMod val="65000"/>
                    <a:lumOff val="35000"/>
                  </a:schemeClr>
                </a:solidFill>
                <a:latin typeface="Arial" panose="020B0604020202020204" pitchFamily="34" charset="0"/>
              </a:rPr>
              <a:t>The Canadian Public Health Association (CPHA) is a non-governmental organization focused on public health, health equity, social justice, and evidence-informed decision-making.</a:t>
            </a:r>
          </a:p>
        </p:txBody>
      </p:sp>
      <p:sp>
        <p:nvSpPr>
          <p:cNvPr id="8" name="Google Shape;98;p15">
            <a:extLst>
              <a:ext uri="{FF2B5EF4-FFF2-40B4-BE49-F238E27FC236}">
                <a16:creationId xmlns:a16="http://schemas.microsoft.com/office/drawing/2014/main" id="{BD46A8B8-B7E7-4D85-9A3A-A6DFF7AB8F8E}"/>
              </a:ext>
            </a:extLst>
          </p:cNvPr>
          <p:cNvSpPr txBox="1">
            <a:spLocks/>
          </p:cNvSpPr>
          <p:nvPr userDrawn="1"/>
        </p:nvSpPr>
        <p:spPr>
          <a:xfrm>
            <a:off x="6455028" y="2571564"/>
            <a:ext cx="5195190" cy="3633027"/>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17500" indent="-171450">
              <a:lnSpc>
                <a:spcPct val="100000"/>
              </a:lnSpc>
              <a:spcBef>
                <a:spcPts val="0"/>
              </a:spcBef>
              <a:buSzPct val="115000"/>
            </a:pPr>
            <a:r>
              <a:rPr lang="en-GB" sz="1400">
                <a:solidFill>
                  <a:schemeClr val="tx1">
                    <a:lumMod val="65000"/>
                    <a:lumOff val="35000"/>
                  </a:schemeClr>
                </a:solidFill>
                <a:latin typeface="+mn-lt"/>
              </a:rPr>
              <a:t>CPHA has been funded by Health Canada for a project titled </a:t>
            </a:r>
            <a:r>
              <a:rPr lang="en-GB" sz="1400" i="1">
                <a:solidFill>
                  <a:schemeClr val="tx1">
                    <a:lumMod val="65000"/>
                    <a:lumOff val="35000"/>
                  </a:schemeClr>
                </a:solidFill>
                <a:latin typeface="+mn-lt"/>
              </a:rPr>
              <a:t>‘Normalizing Conversations: Engaging public health, public safety, and communities to build capacity for a public health approach to substance use’</a:t>
            </a:r>
            <a:br>
              <a:rPr lang="en-GB" sz="1400">
                <a:solidFill>
                  <a:schemeClr val="tx1">
                    <a:lumMod val="65000"/>
                    <a:lumOff val="35000"/>
                  </a:schemeClr>
                </a:solidFill>
                <a:latin typeface="+mn-lt"/>
              </a:rPr>
            </a:br>
            <a:endParaRPr lang="en-GB" sz="1400">
              <a:solidFill>
                <a:schemeClr val="tx1">
                  <a:lumMod val="65000"/>
                  <a:lumOff val="35000"/>
                </a:schemeClr>
              </a:solidFill>
              <a:latin typeface="+mn-lt"/>
            </a:endParaRPr>
          </a:p>
          <a:p>
            <a:pPr marL="317500" indent="-171450">
              <a:lnSpc>
                <a:spcPct val="100000"/>
              </a:lnSpc>
              <a:spcBef>
                <a:spcPts val="0"/>
              </a:spcBef>
              <a:buSzPct val="115000"/>
            </a:pPr>
            <a:r>
              <a:rPr lang="en-GB" sz="1400">
                <a:solidFill>
                  <a:schemeClr val="tx1">
                    <a:lumMod val="65000"/>
                    <a:lumOff val="35000"/>
                  </a:schemeClr>
                </a:solidFill>
                <a:latin typeface="+mn-lt"/>
              </a:rPr>
              <a:t>After engaging communities and PWLLE across Canada, we have identified structural stigma as a major barrier to implementing a public health approach.</a:t>
            </a:r>
          </a:p>
          <a:p>
            <a:pPr marL="317500" indent="-171450">
              <a:lnSpc>
                <a:spcPct val="100000"/>
              </a:lnSpc>
              <a:spcBef>
                <a:spcPts val="0"/>
              </a:spcBef>
              <a:buSzPct val="115000"/>
            </a:pPr>
            <a:endParaRPr lang="en-GB" sz="1400">
              <a:solidFill>
                <a:schemeClr val="tx1">
                  <a:lumMod val="65000"/>
                  <a:lumOff val="35000"/>
                </a:schemeClr>
              </a:solidFill>
              <a:latin typeface="+mn-lt"/>
            </a:endParaRPr>
          </a:p>
          <a:p>
            <a:pPr marL="317500" indent="-171450">
              <a:lnSpc>
                <a:spcPct val="100000"/>
              </a:lnSpc>
              <a:spcBef>
                <a:spcPts val="0"/>
              </a:spcBef>
              <a:buSzPct val="115000"/>
            </a:pPr>
            <a:r>
              <a:rPr lang="en-US" sz="1400">
                <a:solidFill>
                  <a:schemeClr val="tx1">
                    <a:lumMod val="65000"/>
                    <a:lumOff val="35000"/>
                  </a:schemeClr>
                </a:solidFill>
                <a:latin typeface="+mn-lt"/>
              </a:rPr>
              <a:t>The views expressed herein do not necessarily represent the views of Health Canada.</a:t>
            </a:r>
            <a:endParaRPr lang="en-GB" sz="1400">
              <a:solidFill>
                <a:schemeClr val="tx1">
                  <a:lumMod val="65000"/>
                  <a:lumOff val="35000"/>
                </a:schemeClr>
              </a:solidFill>
              <a:latin typeface="+mn-lt"/>
            </a:endParaRPr>
          </a:p>
        </p:txBody>
      </p:sp>
      <p:pic>
        <p:nvPicPr>
          <p:cNvPr id="9" name="Picture 8">
            <a:extLst>
              <a:ext uri="{FF2B5EF4-FFF2-40B4-BE49-F238E27FC236}">
                <a16:creationId xmlns:a16="http://schemas.microsoft.com/office/drawing/2014/main" id="{99C5CFC1-8903-4C63-8CB2-0BB2FC2A3F14}"/>
              </a:ext>
            </a:extLst>
          </p:cNvPr>
          <p:cNvPicPr>
            <a:picLocks noChangeAspect="1"/>
          </p:cNvPicPr>
          <p:nvPr userDrawn="1"/>
        </p:nvPicPr>
        <p:blipFill>
          <a:blip r:embed="rId2"/>
          <a:srcRect/>
          <a:stretch/>
        </p:blipFill>
        <p:spPr>
          <a:xfrm>
            <a:off x="1053987" y="1837242"/>
            <a:ext cx="2521175" cy="734322"/>
          </a:xfrm>
          <a:prstGeom prst="rect">
            <a:avLst/>
          </a:prstGeom>
        </p:spPr>
      </p:pic>
      <p:cxnSp>
        <p:nvCxnSpPr>
          <p:cNvPr id="10" name="Straight Connector 9">
            <a:extLst>
              <a:ext uri="{FF2B5EF4-FFF2-40B4-BE49-F238E27FC236}">
                <a16:creationId xmlns:a16="http://schemas.microsoft.com/office/drawing/2014/main" id="{4E48AD07-77FF-4357-B396-F4AA21464463}"/>
              </a:ext>
            </a:extLst>
          </p:cNvPr>
          <p:cNvCxnSpPr>
            <a:cxnSpLocks/>
          </p:cNvCxnSpPr>
          <p:nvPr userDrawn="1"/>
        </p:nvCxnSpPr>
        <p:spPr>
          <a:xfrm>
            <a:off x="0" y="1144800"/>
            <a:ext cx="4629150" cy="0"/>
          </a:xfrm>
          <a:prstGeom prst="line">
            <a:avLst/>
          </a:prstGeom>
          <a:ln w="38100">
            <a:solidFill>
              <a:srgbClr val="00B5D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BB54ECAF-E207-4B51-B582-682ACF1CF311}"/>
              </a:ext>
            </a:extLst>
          </p:cNvPr>
          <p:cNvCxnSpPr>
            <a:cxnSpLocks/>
          </p:cNvCxnSpPr>
          <p:nvPr userDrawn="1"/>
        </p:nvCxnSpPr>
        <p:spPr>
          <a:xfrm>
            <a:off x="6158144" y="1737871"/>
            <a:ext cx="0" cy="4184073"/>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8506290"/>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74" Type="http://schemas.openxmlformats.org/officeDocument/2006/relationships/slideLayout" Target="../slideLayouts/slideLayout74.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slideLayout" Target="../slideLayouts/slideLayout7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81FE4BE-2858-4D82-BE33-BCFF7743FA7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a:extLst>
              <a:ext uri="{FF2B5EF4-FFF2-40B4-BE49-F238E27FC236}">
                <a16:creationId xmlns:a16="http://schemas.microsoft.com/office/drawing/2014/main" id="{7ED35B74-9667-4937-B834-1501C7B2324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a:extLst>
              <a:ext uri="{FF2B5EF4-FFF2-40B4-BE49-F238E27FC236}">
                <a16:creationId xmlns:a16="http://schemas.microsoft.com/office/drawing/2014/main" id="{5318CABC-FBC7-4B75-8F64-040B1CB6D3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C1032C-A087-48A1-B3B1-5FB083B86A96}" type="datetimeFigureOut">
              <a:rPr lang="en-CA" smtClean="0"/>
              <a:t>2024-03-12</a:t>
            </a:fld>
            <a:endParaRPr lang="en-CA"/>
          </a:p>
        </p:txBody>
      </p:sp>
      <p:sp>
        <p:nvSpPr>
          <p:cNvPr id="5" name="Footer Placeholder 4">
            <a:extLst>
              <a:ext uri="{FF2B5EF4-FFF2-40B4-BE49-F238E27FC236}">
                <a16:creationId xmlns:a16="http://schemas.microsoft.com/office/drawing/2014/main" id="{A3D88B0C-3078-44EC-B9DF-7964BCAFFF5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a:p>
        </p:txBody>
      </p:sp>
      <p:sp>
        <p:nvSpPr>
          <p:cNvPr id="6" name="Slide Number Placeholder 5">
            <a:extLst>
              <a:ext uri="{FF2B5EF4-FFF2-40B4-BE49-F238E27FC236}">
                <a16:creationId xmlns:a16="http://schemas.microsoft.com/office/drawing/2014/main" id="{46B6FE99-4A4B-49C9-8337-FF60BC43CDF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0F86B8-CB40-451C-BFED-CA3BD2A1BC0B}" type="slidenum">
              <a:rPr lang="en-CA" smtClean="0"/>
              <a:t>‹#›</a:t>
            </a:fld>
            <a:endParaRPr lang="en-CA"/>
          </a:p>
        </p:txBody>
      </p:sp>
    </p:spTree>
    <p:extLst>
      <p:ext uri="{BB962C8B-B14F-4D97-AF65-F5344CB8AC3E}">
        <p14:creationId xmlns:p14="http://schemas.microsoft.com/office/powerpoint/2010/main" val="822150466"/>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50" r:id="rId3"/>
    <p:sldLayoutId id="2147483651" r:id="rId4"/>
    <p:sldLayoutId id="2147483652" r:id="rId5"/>
    <p:sldLayoutId id="2147483662" r:id="rId6"/>
    <p:sldLayoutId id="2147483653" r:id="rId7"/>
    <p:sldLayoutId id="2147483668" r:id="rId8"/>
    <p:sldLayoutId id="2147483654" r:id="rId9"/>
    <p:sldLayoutId id="2147483655" r:id="rId10"/>
    <p:sldLayoutId id="2147483656" r:id="rId11"/>
    <p:sldLayoutId id="2147483657" r:id="rId12"/>
    <p:sldLayoutId id="2147483663" r:id="rId13"/>
    <p:sldLayoutId id="2147483661" r:id="rId14"/>
    <p:sldLayoutId id="2147483658" r:id="rId15"/>
    <p:sldLayoutId id="2147483669" r:id="rId16"/>
    <p:sldLayoutId id="2147483670" r:id="rId17"/>
    <p:sldLayoutId id="2147483671" r:id="rId18"/>
    <p:sldLayoutId id="2147483672" r:id="rId19"/>
    <p:sldLayoutId id="2147483673" r:id="rId20"/>
    <p:sldLayoutId id="2147483674" r:id="rId21"/>
    <p:sldLayoutId id="2147483675" r:id="rId22"/>
    <p:sldLayoutId id="2147483676" r:id="rId23"/>
    <p:sldLayoutId id="2147483677" r:id="rId24"/>
    <p:sldLayoutId id="2147483678" r:id="rId25"/>
    <p:sldLayoutId id="2147483679" r:id="rId26"/>
    <p:sldLayoutId id="2147483680" r:id="rId27"/>
    <p:sldLayoutId id="2147483681" r:id="rId28"/>
    <p:sldLayoutId id="2147483694" r:id="rId29"/>
    <p:sldLayoutId id="2147483695" r:id="rId30"/>
    <p:sldLayoutId id="2147483696" r:id="rId31"/>
    <p:sldLayoutId id="2147483697" r:id="rId32"/>
    <p:sldLayoutId id="2147483698" r:id="rId33"/>
    <p:sldLayoutId id="2147483699" r:id="rId34"/>
    <p:sldLayoutId id="2147483700" r:id="rId35"/>
    <p:sldLayoutId id="2147483704" r:id="rId36"/>
    <p:sldLayoutId id="2147483665" r:id="rId37"/>
    <p:sldLayoutId id="2147483705" r:id="rId38"/>
    <p:sldLayoutId id="2147483706" r:id="rId39"/>
    <p:sldLayoutId id="2147483713" r:id="rId40"/>
    <p:sldLayoutId id="2147483735" r:id="rId41"/>
    <p:sldLayoutId id="2147483714" r:id="rId42"/>
    <p:sldLayoutId id="2147483707" r:id="rId43"/>
    <p:sldLayoutId id="2147483708" r:id="rId44"/>
    <p:sldLayoutId id="2147483709" r:id="rId45"/>
    <p:sldLayoutId id="2147483710" r:id="rId46"/>
    <p:sldLayoutId id="2147483711" r:id="rId47"/>
    <p:sldLayoutId id="2147483712" r:id="rId48"/>
    <p:sldLayoutId id="2147483701" r:id="rId49"/>
    <p:sldLayoutId id="2147483715" r:id="rId50"/>
    <p:sldLayoutId id="2147483716" r:id="rId51"/>
    <p:sldLayoutId id="2147483717" r:id="rId52"/>
    <p:sldLayoutId id="2147483722" r:id="rId53"/>
    <p:sldLayoutId id="2147483718" r:id="rId54"/>
    <p:sldLayoutId id="2147483719" r:id="rId55"/>
    <p:sldLayoutId id="2147483723" r:id="rId56"/>
    <p:sldLayoutId id="2147483666" r:id="rId57"/>
    <p:sldLayoutId id="2147483720" r:id="rId58"/>
    <p:sldLayoutId id="2147483721" r:id="rId59"/>
    <p:sldLayoutId id="2147483702" r:id="rId60"/>
    <p:sldLayoutId id="2147483703" r:id="rId61"/>
    <p:sldLayoutId id="2147483725" r:id="rId62"/>
    <p:sldLayoutId id="2147483726" r:id="rId63"/>
    <p:sldLayoutId id="2147483727" r:id="rId64"/>
    <p:sldLayoutId id="2147483667" r:id="rId65"/>
    <p:sldLayoutId id="2147483733" r:id="rId66"/>
    <p:sldLayoutId id="2147483728" r:id="rId67"/>
    <p:sldLayoutId id="2147483729" r:id="rId68"/>
    <p:sldLayoutId id="2147483730" r:id="rId69"/>
    <p:sldLayoutId id="2147483731" r:id="rId70"/>
    <p:sldLayoutId id="2147483732" r:id="rId71"/>
    <p:sldLayoutId id="2147483734" r:id="rId72"/>
    <p:sldLayoutId id="2147483664" r:id="rId73"/>
    <p:sldLayoutId id="2147483724" r:id="rId7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microsoft.com/office/2018/10/relationships/comments" Target="../comments/modernComment_110_EB1370F7.xml"/><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microsoft.com/office/2018/10/relationships/comments" Target="../comments/modernComment_112_35B3FA21.xml"/><Relationship Id="rId2" Type="http://schemas.openxmlformats.org/officeDocument/2006/relationships/notesSlide" Target="../notesSlides/notesSlide21.xml"/><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2.xml"/><Relationship Id="rId1" Type="http://schemas.openxmlformats.org/officeDocument/2006/relationships/video" Target="https://www.youtube.com/embed/Wn2odA_QSxo?feature=oembed" TargetMode="External"/><Relationship Id="rId4" Type="http://schemas.openxmlformats.org/officeDocument/2006/relationships/image" Target="../media/image46.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microsoft.com/office/2018/10/relationships/comments" Target="../comments/modernComment_149_D9274D24.xml"/><Relationship Id="rId2" Type="http://schemas.openxmlformats.org/officeDocument/2006/relationships/notesSlide" Target="../notesSlides/notesSlide25.xml"/><Relationship Id="rId1" Type="http://schemas.openxmlformats.org/officeDocument/2006/relationships/slideLayout" Target="../slideLayouts/slideLayout2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8.xml"/></Relationships>
</file>

<file path=ppt/slides/_rels/slide29.xml.rels><?xml version="1.0" encoding="UTF-8" standalone="yes"?>
<Relationships xmlns="http://schemas.openxmlformats.org/package/2006/relationships"><Relationship Id="rId8" Type="http://schemas.microsoft.com/office/2018/10/relationships/comments" Target="../comments/modernComment_118_446A2443.xml"/><Relationship Id="rId3" Type="http://schemas.openxmlformats.org/officeDocument/2006/relationships/image" Target="../media/image47.emf"/><Relationship Id="rId7" Type="http://schemas.openxmlformats.org/officeDocument/2006/relationships/image" Target="../media/image51.emf"/><Relationship Id="rId2" Type="http://schemas.openxmlformats.org/officeDocument/2006/relationships/notesSlide" Target="../notesSlides/notesSlide29.xml"/><Relationship Id="rId1" Type="http://schemas.openxmlformats.org/officeDocument/2006/relationships/slideLayout" Target="../slideLayouts/slideLayout29.xml"/><Relationship Id="rId6" Type="http://schemas.openxmlformats.org/officeDocument/2006/relationships/image" Target="../media/image50.emf"/><Relationship Id="rId5" Type="http://schemas.openxmlformats.org/officeDocument/2006/relationships/image" Target="../media/image49.emf"/><Relationship Id="rId4" Type="http://schemas.openxmlformats.org/officeDocument/2006/relationships/image" Target="../media/image48.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32.xml"/><Relationship Id="rId1" Type="http://schemas.openxmlformats.org/officeDocument/2006/relationships/video" Target="https://www.youtube.com/embed/ATUpklvz3kE?feature=oembed" TargetMode="External"/><Relationship Id="rId4" Type="http://schemas.openxmlformats.org/officeDocument/2006/relationships/image" Target="../media/image52.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5.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9.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5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8.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9.xml"/></Relationships>
</file>

<file path=ppt/slides/_rels/slide5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9.xml"/><Relationship Id="rId1" Type="http://schemas.openxmlformats.org/officeDocument/2006/relationships/slideLayout" Target="../slideLayouts/slideLayout60.xml"/><Relationship Id="rId6" Type="http://schemas.microsoft.com/office/2007/relationships/hdphoto" Target="../media/hdphoto1.wdp"/><Relationship Id="rId5" Type="http://schemas.openxmlformats.org/officeDocument/2006/relationships/image" Target="../media/image55.png"/><Relationship Id="rId4" Type="http://schemas.openxmlformats.org/officeDocument/2006/relationships/image" Target="../media/image5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7.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8.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9.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7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1.xml"/></Relationships>
</file>

<file path=ppt/slides/_rels/slide71.xml.rels><?xml version="1.0" encoding="UTF-8" standalone="yes"?>
<Relationships xmlns="http://schemas.openxmlformats.org/package/2006/relationships"><Relationship Id="rId3" Type="http://schemas.microsoft.com/office/2018/10/relationships/comments" Target="../comments/modernComment_147_59CEC468.xml"/><Relationship Id="rId2" Type="http://schemas.openxmlformats.org/officeDocument/2006/relationships/notesSlide" Target="../notesSlides/notesSlide71.xml"/><Relationship Id="rId1" Type="http://schemas.openxmlformats.org/officeDocument/2006/relationships/slideLayout" Target="../slideLayouts/slideLayout7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227820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69071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47540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93179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8B453A2-FFC7-403F-B06D-AADFF45F6028}"/>
              </a:ext>
            </a:extLst>
          </p:cNvPr>
          <p:cNvSpPr>
            <a:spLocks noGrp="1"/>
          </p:cNvSpPr>
          <p:nvPr>
            <p:ph type="ctrTitle"/>
          </p:nvPr>
        </p:nvSpPr>
        <p:spPr>
          <a:xfrm>
            <a:off x="601663" y="4210050"/>
            <a:ext cx="9144000" cy="1670050"/>
          </a:xfrm>
        </p:spPr>
        <p:txBody>
          <a:bodyPr>
            <a:normAutofit/>
          </a:bodyPr>
          <a:lstStyle/>
          <a:p>
            <a:pPr algn="l"/>
            <a:br>
              <a:rPr lang="en-GB" sz="5400" b="1" dirty="0">
                <a:solidFill>
                  <a:schemeClr val="bg1"/>
                </a:solidFill>
                <a:latin typeface="Arial" panose="020B0604020202020204" pitchFamily="34" charset="0"/>
              </a:rPr>
            </a:br>
            <a:r>
              <a:rPr lang="en-GB" sz="5400" b="1" dirty="0">
                <a:solidFill>
                  <a:schemeClr val="bg1"/>
                </a:solidFill>
                <a:latin typeface="Arial" panose="020B0604020202020204" pitchFamily="34" charset="0"/>
              </a:rPr>
              <a:t>Unpacking Stigma</a:t>
            </a:r>
            <a:endParaRPr lang="en-US" sz="54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19794173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43280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63412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73385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4F31A96D-994C-4BFA-A46B-0099785B893F}"/>
              </a:ext>
            </a:extLst>
          </p:cNvPr>
          <p:cNvSpPr txBox="1"/>
          <p:nvPr/>
        </p:nvSpPr>
        <p:spPr>
          <a:xfrm>
            <a:off x="5819651" y="3209129"/>
            <a:ext cx="5455381" cy="1231106"/>
          </a:xfrm>
          <a:prstGeom prst="rect">
            <a:avLst/>
          </a:prstGeom>
          <a:noFill/>
        </p:spPr>
        <p:txBody>
          <a:bodyPr wrap="square" lIns="91440" tIns="45720" rIns="91440" bIns="45720" anchor="t">
            <a:spAutoFit/>
          </a:bodyPr>
          <a:lstStyle/>
          <a:p>
            <a:pPr>
              <a:spcBef>
                <a:spcPts val="1200"/>
              </a:spcBef>
              <a:spcAft>
                <a:spcPts val="1200"/>
              </a:spcAft>
            </a:pPr>
            <a:r>
              <a:rPr lang="fr-CA" dirty="0">
                <a:solidFill>
                  <a:schemeClr val="tx1">
                    <a:lumMod val="65000"/>
                    <a:lumOff val="35000"/>
                  </a:schemeClr>
                </a:solidFill>
                <a:latin typeface="Arial"/>
                <a:cs typeface="Arial"/>
              </a:rPr>
              <a:t>Click the </a:t>
            </a:r>
            <a:r>
              <a:rPr lang="fr-CA" err="1">
                <a:solidFill>
                  <a:schemeClr val="tx1">
                    <a:lumMod val="65000"/>
                    <a:lumOff val="35000"/>
                  </a:schemeClr>
                </a:solidFill>
                <a:latin typeface="Arial"/>
                <a:cs typeface="Arial"/>
              </a:rPr>
              <a:t>link</a:t>
            </a:r>
            <a:r>
              <a:rPr lang="fr-CA" dirty="0">
                <a:solidFill>
                  <a:schemeClr val="tx1">
                    <a:lumMod val="65000"/>
                    <a:lumOff val="35000"/>
                  </a:schemeClr>
                </a:solidFill>
                <a:latin typeface="Arial"/>
                <a:cs typeface="Arial"/>
              </a:rPr>
              <a:t> in the chat to go to </a:t>
            </a:r>
            <a:r>
              <a:rPr lang="fr-CA" err="1">
                <a:solidFill>
                  <a:schemeClr val="tx1">
                    <a:lumMod val="65000"/>
                    <a:lumOff val="35000"/>
                  </a:schemeClr>
                </a:solidFill>
                <a:highlight>
                  <a:srgbClr val="FFFF00"/>
                </a:highlight>
                <a:latin typeface="Arial"/>
                <a:cs typeface="Arial"/>
              </a:rPr>
              <a:t>Mentimeter</a:t>
            </a:r>
            <a:endParaRPr lang="en-US">
              <a:solidFill>
                <a:schemeClr val="tx1">
                  <a:lumMod val="65000"/>
                  <a:lumOff val="35000"/>
                </a:schemeClr>
              </a:solidFill>
              <a:highlight>
                <a:srgbClr val="FFFF00"/>
              </a:highlight>
              <a:latin typeface="Arial"/>
              <a:cs typeface="Arial"/>
            </a:endParaRPr>
          </a:p>
          <a:p>
            <a:pPr>
              <a:spcBef>
                <a:spcPts val="1200"/>
              </a:spcBef>
              <a:spcAft>
                <a:spcPts val="1200"/>
              </a:spcAft>
            </a:pPr>
            <a:r>
              <a:rPr lang="en-GB" dirty="0">
                <a:solidFill>
                  <a:schemeClr val="tx1">
                    <a:lumMod val="65000"/>
                    <a:lumOff val="35000"/>
                  </a:schemeClr>
                </a:solidFill>
                <a:latin typeface="Arial"/>
                <a:cs typeface="Arial"/>
              </a:rPr>
              <a:t>Enter 3 words that come to mind when you think of stigma</a:t>
            </a:r>
          </a:p>
        </p:txBody>
      </p:sp>
    </p:spTree>
    <p:extLst>
      <p:ext uri="{BB962C8B-B14F-4D97-AF65-F5344CB8AC3E}">
        <p14:creationId xmlns:p14="http://schemas.microsoft.com/office/powerpoint/2010/main" val="6278616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3919863"/>
      </p:ext>
    </p:extLst>
  </p:cSld>
  <p:clrMapOvr>
    <a:masterClrMapping/>
  </p:clrMapOvr>
  <p:extLst>
    <p:ext uri="{6950BFC3-D8DA-4A85-94F7-54DA5524770B}">
      <p188:commentRel xmlns:p188="http://schemas.microsoft.com/office/powerpoint/2018/8/main" xmlns="" r:id="rId3"/>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13981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BC603DC-3331-53D0-966B-296702F5BBA4}"/>
              </a:ext>
            </a:extLst>
          </p:cNvPr>
          <p:cNvSpPr txBox="1">
            <a:spLocks/>
          </p:cNvSpPr>
          <p:nvPr/>
        </p:nvSpPr>
        <p:spPr>
          <a:xfrm>
            <a:off x="945420" y="449305"/>
            <a:ext cx="4221600" cy="73432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rgbClr val="AC4C9D"/>
                </a:solidFill>
                <a:highlight>
                  <a:srgbClr val="FFFF00"/>
                </a:highlight>
                <a:latin typeface="Arial" panose="020B0604020202020204" pitchFamily="34" charset="0"/>
              </a:rPr>
              <a:t>Acknowledgement</a:t>
            </a:r>
            <a:r>
              <a:rPr lang="en-GB" sz="3200" b="1" dirty="0">
                <a:solidFill>
                  <a:srgbClr val="AC4C9D"/>
                </a:solidFill>
                <a:latin typeface="Arial" panose="020B0604020202020204" pitchFamily="34" charset="0"/>
              </a:rPr>
              <a:t> </a:t>
            </a:r>
            <a:endParaRPr lang="en-US" sz="3200" b="1" dirty="0">
              <a:solidFill>
                <a:srgbClr val="AC4C9D"/>
              </a:solidFill>
              <a:latin typeface="Arial" panose="020B0604020202020204" pitchFamily="34" charset="0"/>
            </a:endParaRPr>
          </a:p>
        </p:txBody>
      </p:sp>
      <p:sp>
        <p:nvSpPr>
          <p:cNvPr id="7" name="Google Shape;98;p15">
            <a:extLst>
              <a:ext uri="{FF2B5EF4-FFF2-40B4-BE49-F238E27FC236}">
                <a16:creationId xmlns:a16="http://schemas.microsoft.com/office/drawing/2014/main" id="{0B920E56-A695-0021-5D20-6E236C870A2C}"/>
              </a:ext>
            </a:extLst>
          </p:cNvPr>
          <p:cNvSpPr txBox="1">
            <a:spLocks/>
          </p:cNvSpPr>
          <p:nvPr/>
        </p:nvSpPr>
        <p:spPr>
          <a:xfrm>
            <a:off x="945420" y="1879122"/>
            <a:ext cx="10606500" cy="4064695"/>
          </a:xfrm>
          <a:prstGeom prst="rect">
            <a:avLst/>
          </a:prstGeom>
        </p:spPr>
        <p:txBody>
          <a:bodyPr spcFirstLastPara="1" vert="horz" wrap="square" lIns="91425" tIns="91425" rIns="91425" bIns="91425" rtlCol="0" anchor="t" anchorCtr="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70000"/>
              </a:lnSpc>
              <a:spcBef>
                <a:spcPts val="0"/>
              </a:spcBef>
              <a:buNone/>
            </a:pPr>
            <a:r>
              <a:rPr lang="en-US" sz="2400" b="1" dirty="0">
                <a:solidFill>
                  <a:schemeClr val="tx1">
                    <a:lumMod val="65000"/>
                    <a:lumOff val="35000"/>
                  </a:schemeClr>
                </a:solidFill>
              </a:rPr>
              <a:t>CPHA and CAPSA’s offices are located on the traditional and unceded territory of the Algonquin </a:t>
            </a:r>
            <a:r>
              <a:rPr lang="en-US" sz="2400" b="1" dirty="0" err="1">
                <a:solidFill>
                  <a:schemeClr val="tx1">
                    <a:lumMod val="65000"/>
                    <a:lumOff val="35000"/>
                  </a:schemeClr>
                </a:solidFill>
              </a:rPr>
              <a:t>Anishinaabeg</a:t>
            </a:r>
            <a:r>
              <a:rPr lang="en-US" sz="2400" b="1">
                <a:solidFill>
                  <a:schemeClr val="tx1">
                    <a:lumMod val="65000"/>
                    <a:lumOff val="35000"/>
                  </a:schemeClr>
                </a:solidFill>
              </a:rPr>
              <a:t> People. We are grateful to be able to live, work, and learn on these lands. Acknowledging the peoples who have traditionally inhabited the land you are on is a practice that respects and recognizes past and present Indigenous communities, reminds us of Canada’s history of colonialism and combats the erasure of Indigenous peoples from the land. </a:t>
            </a:r>
          </a:p>
          <a:p>
            <a:pPr marL="0" indent="0">
              <a:lnSpc>
                <a:spcPct val="170000"/>
              </a:lnSpc>
              <a:spcBef>
                <a:spcPts val="0"/>
              </a:spcBef>
              <a:buNone/>
            </a:pPr>
            <a:endParaRPr lang="en-US" sz="2400">
              <a:solidFill>
                <a:schemeClr val="tx1">
                  <a:lumMod val="65000"/>
                  <a:lumOff val="35000"/>
                </a:schemeClr>
              </a:solidFill>
            </a:endParaRPr>
          </a:p>
          <a:p>
            <a:pPr marL="0" indent="0">
              <a:lnSpc>
                <a:spcPct val="170000"/>
              </a:lnSpc>
              <a:spcBef>
                <a:spcPts val="0"/>
              </a:spcBef>
              <a:buNone/>
            </a:pPr>
            <a:r>
              <a:rPr lang="en-US" sz="2400">
                <a:solidFill>
                  <a:schemeClr val="tx1">
                    <a:lumMod val="65000"/>
                    <a:lumOff val="35000"/>
                  </a:schemeClr>
                </a:solidFill>
              </a:rPr>
              <a:t>We would also like to acknowledge the disproportionate impact that substance use stigma and criminalization have on Indigenous People in Canada and emphasize the need for culturally safe, trauma informed substance use health care.</a:t>
            </a:r>
          </a:p>
        </p:txBody>
      </p:sp>
    </p:spTree>
    <p:extLst>
      <p:ext uri="{BB962C8B-B14F-4D97-AF65-F5344CB8AC3E}">
        <p14:creationId xmlns:p14="http://schemas.microsoft.com/office/powerpoint/2010/main" val="21775429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4651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00987425"/>
      </p:ext>
    </p:extLst>
  </p:cSld>
  <p:clrMapOvr>
    <a:masterClrMapping/>
  </p:clrMapOvr>
  <p:extLst>
    <p:ext uri="{6950BFC3-D8DA-4A85-94F7-54DA5524770B}">
      <p188:commentRel xmlns:p188="http://schemas.microsoft.com/office/powerpoint/2018/8/main" xmlns="" r:id="rId3"/>
    </p:ext>
  </p:extLs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1" title="Stigma: Stories of Experience (UNITE Project - Video 1)">
            <a:hlinkClick r:id="" action="ppaction://media"/>
            <a:extLst>
              <a:ext uri="{FF2B5EF4-FFF2-40B4-BE49-F238E27FC236}">
                <a16:creationId xmlns:a16="http://schemas.microsoft.com/office/drawing/2014/main" id="{D6D19D3F-2389-4B16-B462-5DA01994F4E9}"/>
              </a:ext>
            </a:extLst>
          </p:cNvPr>
          <p:cNvPicPr>
            <a:picLocks noRot="1" noChangeAspect="1"/>
          </p:cNvPicPr>
          <p:nvPr>
            <a:videoFile r:link="rId1"/>
          </p:nvPr>
        </p:nvPicPr>
        <p:blipFill>
          <a:blip r:embed="rId4"/>
          <a:stretch>
            <a:fillRect/>
          </a:stretch>
        </p:blipFill>
        <p:spPr>
          <a:xfrm>
            <a:off x="3175" y="-4762"/>
            <a:ext cx="12187237" cy="6867524"/>
          </a:xfrm>
          <a:prstGeom prst="rect">
            <a:avLst/>
          </a:prstGeom>
        </p:spPr>
      </p:pic>
    </p:spTree>
    <p:extLst>
      <p:ext uri="{BB962C8B-B14F-4D97-AF65-F5344CB8AC3E}">
        <p14:creationId xmlns:p14="http://schemas.microsoft.com/office/powerpoint/2010/main" val="13056175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7449140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99644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3231524"/>
      </p:ext>
    </p:extLst>
  </p:cSld>
  <p:clrMapOvr>
    <a:masterClrMapping/>
  </p:clrMapOvr>
  <p:extLst>
    <p:ext uri="{6950BFC3-D8DA-4A85-94F7-54DA5524770B}">
      <p188:commentRel xmlns:p188="http://schemas.microsoft.com/office/powerpoint/2018/8/main" xmlns="" r:id="rId3"/>
    </p:ext>
  </p:extLs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24C3BC3-A6C8-41C9-B6D7-7AD875892DFA}"/>
              </a:ext>
            </a:extLst>
          </p:cNvPr>
          <p:cNvSpPr>
            <a:spLocks noGrp="1"/>
          </p:cNvSpPr>
          <p:nvPr>
            <p:ph type="ctrTitle"/>
          </p:nvPr>
        </p:nvSpPr>
        <p:spPr/>
        <p:txBody>
          <a:bodyPr>
            <a:normAutofit/>
          </a:bodyPr>
          <a:lstStyle/>
          <a:p>
            <a:pPr algn="l"/>
            <a:br>
              <a:rPr lang="en-GB" sz="5400" b="1" dirty="0">
                <a:solidFill>
                  <a:schemeClr val="bg1"/>
                </a:solidFill>
                <a:latin typeface="Arial" panose="020B0604020202020204" pitchFamily="34" charset="0"/>
              </a:rPr>
            </a:br>
            <a:r>
              <a:rPr lang="en-GB" sz="5400" b="1" dirty="0">
                <a:solidFill>
                  <a:schemeClr val="bg1"/>
                </a:solidFill>
                <a:latin typeface="Arial" panose="020B0604020202020204" pitchFamily="34" charset="0"/>
              </a:rPr>
              <a:t>Health Break</a:t>
            </a:r>
            <a:endParaRPr lang="en-US" sz="54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16268303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22753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49366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519C57A1-564D-4B29-B53A-0FF76F7B4A5F}"/>
              </a:ext>
            </a:extLst>
          </p:cNvPr>
          <p:cNvSpPr txBox="1">
            <a:spLocks/>
          </p:cNvSpPr>
          <p:nvPr/>
        </p:nvSpPr>
        <p:spPr>
          <a:xfrm>
            <a:off x="1176183" y="459185"/>
            <a:ext cx="6712819"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00B5D1"/>
                </a:solidFill>
                <a:highlight>
                  <a:srgbClr val="FFFF00"/>
                </a:highlight>
                <a:latin typeface="Arial"/>
                <a:cs typeface="Arial"/>
              </a:rPr>
              <a:t>Examples of Structural Stigma</a:t>
            </a:r>
            <a:endParaRPr lang="en-US" sz="3200" b="1">
              <a:solidFill>
                <a:srgbClr val="00B5D1"/>
              </a:solidFill>
              <a:highlight>
                <a:srgbClr val="FFFF00"/>
              </a:highlight>
              <a:latin typeface="Arial"/>
              <a:cs typeface="Arial"/>
            </a:endParaRPr>
          </a:p>
        </p:txBody>
      </p:sp>
      <p:sp>
        <p:nvSpPr>
          <p:cNvPr id="4" name="Google Shape;98;p15">
            <a:extLst>
              <a:ext uri="{FF2B5EF4-FFF2-40B4-BE49-F238E27FC236}">
                <a16:creationId xmlns:a16="http://schemas.microsoft.com/office/drawing/2014/main" id="{9E250FF4-5690-4524-9A99-C98C7DF43D30}"/>
              </a:ext>
            </a:extLst>
          </p:cNvPr>
          <p:cNvSpPr txBox="1">
            <a:spLocks/>
          </p:cNvSpPr>
          <p:nvPr/>
        </p:nvSpPr>
        <p:spPr>
          <a:xfrm>
            <a:off x="4909993" y="2876952"/>
            <a:ext cx="2786449" cy="1080000"/>
          </a:xfrm>
          <a:prstGeom prst="rect">
            <a:avLst/>
          </a:prstGeom>
        </p:spPr>
        <p:txBody>
          <a:bodyPr spcFirstLastPara="1" vert="horz" wrap="square" lIns="0" tIns="0" rIns="91425" bIns="91425" numCol="1" spcCol="3600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2400" indent="0">
              <a:lnSpc>
                <a:spcPct val="100000"/>
              </a:lnSpc>
              <a:spcBef>
                <a:spcPts val="0"/>
              </a:spcBef>
              <a:spcAft>
                <a:spcPts val="100"/>
              </a:spcAft>
              <a:buClr>
                <a:srgbClr val="00B5D1"/>
              </a:buClr>
              <a:buSzPts val="1200"/>
              <a:buNone/>
            </a:pPr>
            <a:r>
              <a:rPr lang="en-GB" sz="1600" b="1">
                <a:solidFill>
                  <a:schemeClr val="tx1">
                    <a:lumMod val="65000"/>
                    <a:lumOff val="35000"/>
                  </a:schemeClr>
                </a:solidFill>
                <a:latin typeface="Arial"/>
                <a:cs typeface="Arial"/>
              </a:rPr>
              <a:t>Lack of </a:t>
            </a:r>
            <a:r>
              <a:rPr lang="en-GB" sz="1600" b="1">
                <a:solidFill>
                  <a:schemeClr val="tx1">
                    <a:lumMod val="65000"/>
                    <a:lumOff val="35000"/>
                  </a:schemeClr>
                </a:solidFill>
                <a:latin typeface="Arial"/>
                <a:ea typeface="Arial"/>
                <a:cs typeface="Arial"/>
              </a:rPr>
              <a:t>harm reduction services</a:t>
            </a:r>
            <a:endParaRPr lang="en-US">
              <a:solidFill>
                <a:schemeClr val="tx1">
                  <a:lumMod val="65000"/>
                  <a:lumOff val="35000"/>
                </a:schemeClr>
              </a:solidFill>
              <a:latin typeface="Arial"/>
              <a:cs typeface="Arial" panose="020B0604020202020204" pitchFamily="34" charset="0"/>
            </a:endParaRPr>
          </a:p>
          <a:p>
            <a:pPr marL="152400" indent="0">
              <a:lnSpc>
                <a:spcPct val="100000"/>
              </a:lnSpc>
              <a:spcBef>
                <a:spcPts val="0"/>
              </a:spcBef>
              <a:spcAft>
                <a:spcPts val="100"/>
              </a:spcAft>
              <a:buSzPts val="1200"/>
              <a:buNone/>
            </a:pPr>
            <a:r>
              <a:rPr lang="en-GB" sz="1400" i="1">
                <a:solidFill>
                  <a:schemeClr val="tx1">
                    <a:lumMod val="65000"/>
                    <a:lumOff val="35000"/>
                  </a:schemeClr>
                </a:solidFill>
                <a:highlight>
                  <a:srgbClr val="FFFF00"/>
                </a:highlight>
                <a:latin typeface="Arial"/>
                <a:ea typeface="Arial"/>
                <a:cs typeface="Arial"/>
              </a:rPr>
              <a:t>e.g., </a:t>
            </a:r>
            <a:r>
              <a:rPr lang="en-GB" sz="1400" i="1">
                <a:solidFill>
                  <a:schemeClr val="tx1">
                    <a:lumMod val="65000"/>
                    <a:lumOff val="35000"/>
                  </a:schemeClr>
                </a:solidFill>
                <a:highlight>
                  <a:srgbClr val="FFFF00"/>
                </a:highlight>
                <a:latin typeface="Arial"/>
                <a:ea typeface="Arial"/>
                <a:cs typeface="Arial"/>
                <a:sym typeface="Arial"/>
              </a:rPr>
              <a:t>, abstinence requirements, lack of supervised consumption sites </a:t>
            </a:r>
            <a:endParaRPr lang="en-GB" sz="2400">
              <a:solidFill>
                <a:schemeClr val="tx1">
                  <a:lumMod val="65000"/>
                  <a:lumOff val="35000"/>
                </a:schemeClr>
              </a:solidFill>
              <a:highlight>
                <a:srgbClr val="FFFF00"/>
              </a:highlight>
              <a:latin typeface="Arial"/>
              <a:cs typeface="Arial" panose="020B0604020202020204" pitchFamily="34" charset="0"/>
            </a:endParaRPr>
          </a:p>
        </p:txBody>
      </p:sp>
      <p:pic>
        <p:nvPicPr>
          <p:cNvPr id="5" name="Picture 4">
            <a:extLst>
              <a:ext uri="{FF2B5EF4-FFF2-40B4-BE49-F238E27FC236}">
                <a16:creationId xmlns:a16="http://schemas.microsoft.com/office/drawing/2014/main" id="{EEA9B414-CEA7-4584-9022-F0873A254A66}"/>
              </a:ext>
            </a:extLst>
          </p:cNvPr>
          <p:cNvPicPr>
            <a:picLocks noChangeAspect="1"/>
          </p:cNvPicPr>
          <p:nvPr/>
        </p:nvPicPr>
        <p:blipFill>
          <a:blip r:embed="rId3"/>
          <a:stretch>
            <a:fillRect/>
          </a:stretch>
        </p:blipFill>
        <p:spPr>
          <a:xfrm>
            <a:off x="9520686" y="2068235"/>
            <a:ext cx="759132" cy="534863"/>
          </a:xfrm>
          <a:prstGeom prst="rect">
            <a:avLst/>
          </a:prstGeom>
        </p:spPr>
      </p:pic>
      <p:pic>
        <p:nvPicPr>
          <p:cNvPr id="6" name="Picture 5">
            <a:extLst>
              <a:ext uri="{FF2B5EF4-FFF2-40B4-BE49-F238E27FC236}">
                <a16:creationId xmlns:a16="http://schemas.microsoft.com/office/drawing/2014/main" id="{4AC09556-EAAD-4C08-A3D0-019D2FAC7368}"/>
              </a:ext>
            </a:extLst>
          </p:cNvPr>
          <p:cNvPicPr>
            <a:picLocks noChangeAspect="1"/>
          </p:cNvPicPr>
          <p:nvPr/>
        </p:nvPicPr>
        <p:blipFill>
          <a:blip r:embed="rId4"/>
          <a:stretch>
            <a:fillRect/>
          </a:stretch>
        </p:blipFill>
        <p:spPr>
          <a:xfrm>
            <a:off x="7800790" y="4548067"/>
            <a:ext cx="609180" cy="627308"/>
          </a:xfrm>
          <a:prstGeom prst="rect">
            <a:avLst/>
          </a:prstGeom>
        </p:spPr>
      </p:pic>
      <p:pic>
        <p:nvPicPr>
          <p:cNvPr id="7" name="Picture 6">
            <a:extLst>
              <a:ext uri="{FF2B5EF4-FFF2-40B4-BE49-F238E27FC236}">
                <a16:creationId xmlns:a16="http://schemas.microsoft.com/office/drawing/2014/main" id="{A3BE3A2D-DBAC-4822-8110-D705E956B73C}"/>
              </a:ext>
            </a:extLst>
          </p:cNvPr>
          <p:cNvPicPr>
            <a:picLocks noChangeAspect="1"/>
          </p:cNvPicPr>
          <p:nvPr/>
        </p:nvPicPr>
        <p:blipFill>
          <a:blip r:embed="rId5"/>
          <a:stretch>
            <a:fillRect/>
          </a:stretch>
        </p:blipFill>
        <p:spPr>
          <a:xfrm>
            <a:off x="4263198" y="4594289"/>
            <a:ext cx="607306" cy="534863"/>
          </a:xfrm>
          <a:prstGeom prst="rect">
            <a:avLst/>
          </a:prstGeom>
        </p:spPr>
      </p:pic>
      <p:pic>
        <p:nvPicPr>
          <p:cNvPr id="8" name="Picture 7">
            <a:extLst>
              <a:ext uri="{FF2B5EF4-FFF2-40B4-BE49-F238E27FC236}">
                <a16:creationId xmlns:a16="http://schemas.microsoft.com/office/drawing/2014/main" id="{5BFEECEF-013E-45E0-9D64-462C6323A0EC}"/>
              </a:ext>
            </a:extLst>
          </p:cNvPr>
          <p:cNvPicPr>
            <a:picLocks noChangeAspect="1"/>
          </p:cNvPicPr>
          <p:nvPr/>
        </p:nvPicPr>
        <p:blipFill>
          <a:blip r:embed="rId6"/>
          <a:stretch>
            <a:fillRect/>
          </a:stretch>
        </p:blipFill>
        <p:spPr>
          <a:xfrm>
            <a:off x="5969574" y="2041822"/>
            <a:ext cx="667286" cy="587689"/>
          </a:xfrm>
          <a:prstGeom prst="rect">
            <a:avLst/>
          </a:prstGeom>
        </p:spPr>
      </p:pic>
      <p:pic>
        <p:nvPicPr>
          <p:cNvPr id="9" name="Picture 8">
            <a:extLst>
              <a:ext uri="{FF2B5EF4-FFF2-40B4-BE49-F238E27FC236}">
                <a16:creationId xmlns:a16="http://schemas.microsoft.com/office/drawing/2014/main" id="{F58856CD-31D7-4A20-971E-63DD2555883D}"/>
              </a:ext>
            </a:extLst>
          </p:cNvPr>
          <p:cNvPicPr>
            <a:picLocks noChangeAspect="1"/>
          </p:cNvPicPr>
          <p:nvPr/>
        </p:nvPicPr>
        <p:blipFill>
          <a:blip r:embed="rId7"/>
          <a:stretch>
            <a:fillRect/>
          </a:stretch>
        </p:blipFill>
        <p:spPr>
          <a:xfrm>
            <a:off x="2250498" y="2030266"/>
            <a:ext cx="693529" cy="610801"/>
          </a:xfrm>
          <a:prstGeom prst="rect">
            <a:avLst/>
          </a:prstGeom>
        </p:spPr>
      </p:pic>
      <p:sp>
        <p:nvSpPr>
          <p:cNvPr id="10" name="Google Shape;98;p15">
            <a:extLst>
              <a:ext uri="{FF2B5EF4-FFF2-40B4-BE49-F238E27FC236}">
                <a16:creationId xmlns:a16="http://schemas.microsoft.com/office/drawing/2014/main" id="{0A0C3605-DDF4-457A-9990-EB5941771F2C}"/>
              </a:ext>
            </a:extLst>
          </p:cNvPr>
          <p:cNvSpPr txBox="1">
            <a:spLocks/>
          </p:cNvSpPr>
          <p:nvPr/>
        </p:nvSpPr>
        <p:spPr>
          <a:xfrm>
            <a:off x="6575380" y="5318815"/>
            <a:ext cx="3060000" cy="1080000"/>
          </a:xfrm>
          <a:prstGeom prst="rect">
            <a:avLst/>
          </a:prstGeom>
        </p:spPr>
        <p:txBody>
          <a:bodyPr spcFirstLastPara="1" vert="horz" wrap="square" lIns="0" tIns="0" rIns="91425" bIns="91425" numCol="1" spcCol="3600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2400" indent="0">
              <a:lnSpc>
                <a:spcPct val="100000"/>
              </a:lnSpc>
              <a:spcBef>
                <a:spcPts val="0"/>
              </a:spcBef>
              <a:spcAft>
                <a:spcPts val="100"/>
              </a:spcAft>
              <a:buClr>
                <a:srgbClr val="00B5D1"/>
              </a:buClr>
              <a:buSzPts val="1200"/>
              <a:buNone/>
            </a:pPr>
            <a:r>
              <a:rPr lang="en-GB" sz="1600" b="1">
                <a:solidFill>
                  <a:schemeClr val="tx1">
                    <a:lumMod val="65000"/>
                    <a:lumOff val="35000"/>
                  </a:schemeClr>
                </a:solidFill>
                <a:latin typeface="Arial"/>
                <a:cs typeface="Arial"/>
              </a:rPr>
              <a:t>Policies based on criminal or coercive principles</a:t>
            </a:r>
          </a:p>
          <a:p>
            <a:pPr marL="146050" indent="0">
              <a:lnSpc>
                <a:spcPct val="100000"/>
              </a:lnSpc>
              <a:spcBef>
                <a:spcPts val="0"/>
              </a:spcBef>
              <a:spcAft>
                <a:spcPts val="100"/>
              </a:spcAft>
              <a:buClr>
                <a:srgbClr val="00B5D1"/>
              </a:buClr>
              <a:buSzPts val="1300"/>
              <a:buNone/>
            </a:pPr>
            <a:r>
              <a:rPr lang="en-GB" sz="1400" i="1">
                <a:solidFill>
                  <a:schemeClr val="tx1">
                    <a:lumMod val="65000"/>
                    <a:lumOff val="35000"/>
                  </a:schemeClr>
                </a:solidFill>
                <a:highlight>
                  <a:srgbClr val="FFFF00"/>
                </a:highlight>
                <a:latin typeface="Arial"/>
                <a:cs typeface="Arial"/>
              </a:rPr>
              <a:t>e.g., Having police on site, compulsory treatments </a:t>
            </a:r>
          </a:p>
        </p:txBody>
      </p:sp>
      <p:sp>
        <p:nvSpPr>
          <p:cNvPr id="11" name="Google Shape;98;p15">
            <a:extLst>
              <a:ext uri="{FF2B5EF4-FFF2-40B4-BE49-F238E27FC236}">
                <a16:creationId xmlns:a16="http://schemas.microsoft.com/office/drawing/2014/main" id="{4E96659E-F88B-4F15-BDD3-3891DDAF432B}"/>
              </a:ext>
            </a:extLst>
          </p:cNvPr>
          <p:cNvSpPr txBox="1">
            <a:spLocks/>
          </p:cNvSpPr>
          <p:nvPr/>
        </p:nvSpPr>
        <p:spPr>
          <a:xfrm>
            <a:off x="3036851" y="5318815"/>
            <a:ext cx="3060000" cy="1080000"/>
          </a:xfrm>
          <a:prstGeom prst="rect">
            <a:avLst/>
          </a:prstGeom>
        </p:spPr>
        <p:txBody>
          <a:bodyPr spcFirstLastPara="1" vert="horz" wrap="square" lIns="0" tIns="0" rIns="91425" bIns="91425" numCol="1" spcCol="3600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2400" indent="0">
              <a:lnSpc>
                <a:spcPct val="100000"/>
              </a:lnSpc>
              <a:spcBef>
                <a:spcPts val="0"/>
              </a:spcBef>
              <a:spcAft>
                <a:spcPts val="100"/>
              </a:spcAft>
              <a:buNone/>
            </a:pPr>
            <a:r>
              <a:rPr lang="en-GB" sz="1600" b="1">
                <a:solidFill>
                  <a:schemeClr val="tx1">
                    <a:lumMod val="65000"/>
                    <a:lumOff val="35000"/>
                  </a:schemeClr>
                </a:solidFill>
                <a:latin typeface="Arial"/>
                <a:ea typeface="+mn-lt"/>
                <a:cs typeface="+mn-lt"/>
              </a:rPr>
              <a:t>Discriminatory practices</a:t>
            </a:r>
            <a:endParaRPr lang="en-US">
              <a:solidFill>
                <a:schemeClr val="tx1">
                  <a:lumMod val="65000"/>
                  <a:lumOff val="35000"/>
                </a:schemeClr>
              </a:solidFill>
              <a:latin typeface="Arial"/>
            </a:endParaRPr>
          </a:p>
          <a:p>
            <a:pPr marL="152400" indent="0">
              <a:lnSpc>
                <a:spcPct val="100000"/>
              </a:lnSpc>
              <a:spcBef>
                <a:spcPts val="0"/>
              </a:spcBef>
              <a:spcAft>
                <a:spcPts val="100"/>
              </a:spcAft>
              <a:buNone/>
            </a:pPr>
            <a:r>
              <a:rPr lang="en-GB" sz="1400" i="1">
                <a:solidFill>
                  <a:schemeClr val="tx1">
                    <a:lumMod val="65000"/>
                    <a:lumOff val="35000"/>
                  </a:schemeClr>
                </a:solidFill>
                <a:highlight>
                  <a:srgbClr val="FFFF00"/>
                </a:highlight>
                <a:latin typeface="Arial"/>
                <a:ea typeface="+mn-lt"/>
                <a:cs typeface="+mn-lt"/>
              </a:rPr>
              <a:t>e.g., Confiscating drug equipment, </a:t>
            </a:r>
            <a:r>
              <a:rPr lang="en-GB" sz="1400" i="1">
                <a:solidFill>
                  <a:schemeClr val="tx1">
                    <a:lumMod val="65000"/>
                    <a:lumOff val="35000"/>
                  </a:schemeClr>
                </a:solidFill>
                <a:highlight>
                  <a:srgbClr val="FFFF00"/>
                </a:highlight>
                <a:latin typeface="Arial"/>
                <a:cs typeface="Arial"/>
              </a:rPr>
              <a:t>restricting bathroom use </a:t>
            </a:r>
            <a:endParaRPr lang="en-GB" sz="1400" b="1">
              <a:solidFill>
                <a:schemeClr val="tx1">
                  <a:lumMod val="65000"/>
                  <a:lumOff val="35000"/>
                </a:schemeClr>
              </a:solidFill>
              <a:highlight>
                <a:srgbClr val="FFFF00"/>
              </a:highlight>
              <a:latin typeface="Arial"/>
              <a:cs typeface="Arial"/>
            </a:endParaRPr>
          </a:p>
          <a:p>
            <a:pPr marL="146050" indent="0">
              <a:lnSpc>
                <a:spcPct val="150000"/>
              </a:lnSpc>
              <a:spcBef>
                <a:spcPts val="0"/>
              </a:spcBef>
              <a:spcAft>
                <a:spcPts val="800"/>
              </a:spcAft>
              <a:buClr>
                <a:srgbClr val="00B5D1"/>
              </a:buClr>
              <a:buSzPts val="1300"/>
              <a:buNone/>
            </a:pPr>
            <a:endParaRPr lang="en-GB" sz="1600">
              <a:solidFill>
                <a:schemeClr val="tx1">
                  <a:lumMod val="65000"/>
                  <a:lumOff val="35000"/>
                </a:schemeClr>
              </a:solidFill>
              <a:latin typeface="Arial" panose="020B0604020202020204" pitchFamily="34" charset="0"/>
            </a:endParaRPr>
          </a:p>
        </p:txBody>
      </p:sp>
      <p:sp>
        <p:nvSpPr>
          <p:cNvPr id="12" name="Google Shape;98;p15">
            <a:extLst>
              <a:ext uri="{FF2B5EF4-FFF2-40B4-BE49-F238E27FC236}">
                <a16:creationId xmlns:a16="http://schemas.microsoft.com/office/drawing/2014/main" id="{915D1EB0-63E2-4152-9E3F-6B723AE10FDE}"/>
              </a:ext>
            </a:extLst>
          </p:cNvPr>
          <p:cNvSpPr txBox="1">
            <a:spLocks/>
          </p:cNvSpPr>
          <p:nvPr/>
        </p:nvSpPr>
        <p:spPr>
          <a:xfrm>
            <a:off x="1176183" y="2876952"/>
            <a:ext cx="3060000" cy="1080000"/>
          </a:xfrm>
          <a:prstGeom prst="rect">
            <a:avLst/>
          </a:prstGeom>
        </p:spPr>
        <p:txBody>
          <a:bodyPr spcFirstLastPara="1" vert="horz" wrap="square" lIns="0" tIns="0" rIns="91425" bIns="91425" numCol="1" spcCol="3600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2400" indent="0">
              <a:lnSpc>
                <a:spcPct val="100000"/>
              </a:lnSpc>
              <a:spcBef>
                <a:spcPts val="0"/>
              </a:spcBef>
              <a:spcAft>
                <a:spcPts val="100"/>
              </a:spcAft>
              <a:buSzPts val="1200"/>
              <a:buNone/>
            </a:pPr>
            <a:r>
              <a:rPr lang="en-GB" sz="1600" b="1">
                <a:solidFill>
                  <a:schemeClr val="tx1">
                    <a:lumMod val="65000"/>
                    <a:lumOff val="35000"/>
                  </a:schemeClr>
                </a:solidFill>
                <a:latin typeface="Arial"/>
                <a:ea typeface="+mn-lt"/>
                <a:cs typeface="+mn-lt"/>
              </a:rPr>
              <a:t>Lack of access to services </a:t>
            </a:r>
            <a:endParaRPr lang="en-GB" sz="1600" b="1">
              <a:solidFill>
                <a:schemeClr val="tx1">
                  <a:lumMod val="65000"/>
                  <a:lumOff val="35000"/>
                </a:schemeClr>
              </a:solidFill>
              <a:latin typeface="Arial"/>
              <a:cs typeface="Arial"/>
            </a:endParaRPr>
          </a:p>
          <a:p>
            <a:pPr marL="152400" indent="0">
              <a:lnSpc>
                <a:spcPct val="100000"/>
              </a:lnSpc>
              <a:spcBef>
                <a:spcPts val="0"/>
              </a:spcBef>
              <a:spcAft>
                <a:spcPts val="100"/>
              </a:spcAft>
              <a:buSzPts val="1200"/>
              <a:buNone/>
            </a:pPr>
            <a:r>
              <a:rPr lang="en-GB" sz="1400" i="1">
                <a:solidFill>
                  <a:schemeClr val="tx1">
                    <a:lumMod val="65000"/>
                    <a:lumOff val="35000"/>
                  </a:schemeClr>
                </a:solidFill>
                <a:highlight>
                  <a:srgbClr val="FFFF00"/>
                </a:highlight>
                <a:latin typeface="Arial"/>
                <a:cs typeface="Arial"/>
              </a:rPr>
              <a:t>e.g., Transportation costs, inaccessible hours of operation, requiring identification</a:t>
            </a:r>
            <a:endParaRPr lang="en-GB" sz="1400" b="1" i="1">
              <a:solidFill>
                <a:schemeClr val="tx1">
                  <a:lumMod val="65000"/>
                  <a:lumOff val="35000"/>
                </a:schemeClr>
              </a:solidFill>
              <a:highlight>
                <a:srgbClr val="FFFF00"/>
              </a:highlight>
              <a:latin typeface="Arial"/>
              <a:cs typeface="Arial"/>
            </a:endParaRPr>
          </a:p>
          <a:p>
            <a:pPr marL="146050" lvl="0" indent="0">
              <a:lnSpc>
                <a:spcPct val="100000"/>
              </a:lnSpc>
              <a:spcBef>
                <a:spcPts val="0"/>
              </a:spcBef>
              <a:spcAft>
                <a:spcPts val="100"/>
              </a:spcAft>
              <a:buSzPts val="1300"/>
              <a:buNone/>
            </a:pPr>
            <a:endParaRPr lang="en-GB" sz="1600" i="1">
              <a:solidFill>
                <a:schemeClr val="tx1">
                  <a:lumMod val="65000"/>
                  <a:lumOff val="35000"/>
                </a:schemeClr>
              </a:solidFill>
              <a:latin typeface="Arial" panose="020B0604020202020204" pitchFamily="34" charset="0"/>
            </a:endParaRPr>
          </a:p>
          <a:p>
            <a:pPr marL="146050" indent="0">
              <a:lnSpc>
                <a:spcPct val="150000"/>
              </a:lnSpc>
              <a:spcBef>
                <a:spcPts val="0"/>
              </a:spcBef>
              <a:spcAft>
                <a:spcPts val="800"/>
              </a:spcAft>
              <a:buClr>
                <a:srgbClr val="00B5D1"/>
              </a:buClr>
              <a:buSzPts val="1300"/>
              <a:buNone/>
            </a:pPr>
            <a:endParaRPr lang="en-GB" sz="1600">
              <a:solidFill>
                <a:schemeClr val="tx1">
                  <a:lumMod val="65000"/>
                  <a:lumOff val="35000"/>
                </a:schemeClr>
              </a:solidFill>
              <a:latin typeface="Arial" panose="020B0604020202020204" pitchFamily="34" charset="0"/>
            </a:endParaRPr>
          </a:p>
        </p:txBody>
      </p:sp>
      <p:sp>
        <p:nvSpPr>
          <p:cNvPr id="13" name="Google Shape;98;p15">
            <a:extLst>
              <a:ext uri="{FF2B5EF4-FFF2-40B4-BE49-F238E27FC236}">
                <a16:creationId xmlns:a16="http://schemas.microsoft.com/office/drawing/2014/main" id="{36D81270-0F97-4265-B9EB-E0BDDEDE5157}"/>
              </a:ext>
            </a:extLst>
          </p:cNvPr>
          <p:cNvSpPr txBox="1">
            <a:spLocks/>
          </p:cNvSpPr>
          <p:nvPr/>
        </p:nvSpPr>
        <p:spPr>
          <a:xfrm>
            <a:off x="8370252" y="2876952"/>
            <a:ext cx="3060000" cy="1080000"/>
          </a:xfrm>
          <a:prstGeom prst="rect">
            <a:avLst/>
          </a:prstGeom>
        </p:spPr>
        <p:txBody>
          <a:bodyPr spcFirstLastPara="1" vert="horz" wrap="square" lIns="0" tIns="0" rIns="91425" bIns="91425" numCol="1" spcCol="36000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52400" indent="0">
              <a:lnSpc>
                <a:spcPct val="100000"/>
              </a:lnSpc>
              <a:spcBef>
                <a:spcPts val="0"/>
              </a:spcBef>
              <a:spcAft>
                <a:spcPts val="100"/>
              </a:spcAft>
              <a:buNone/>
            </a:pPr>
            <a:r>
              <a:rPr lang="en-GB" sz="1600" b="1">
                <a:solidFill>
                  <a:schemeClr val="tx1">
                    <a:lumMod val="65000"/>
                    <a:lumOff val="35000"/>
                  </a:schemeClr>
                </a:solidFill>
                <a:latin typeface="Arial"/>
                <a:ea typeface="+mn-lt"/>
                <a:cs typeface="+mn-lt"/>
              </a:rPr>
              <a:t>Unclear referral pathways </a:t>
            </a:r>
            <a:endParaRPr lang="en-US">
              <a:solidFill>
                <a:schemeClr val="tx1">
                  <a:lumMod val="65000"/>
                  <a:lumOff val="35000"/>
                </a:schemeClr>
              </a:solidFill>
              <a:latin typeface="Arial"/>
            </a:endParaRPr>
          </a:p>
          <a:p>
            <a:pPr marL="152400" indent="0">
              <a:lnSpc>
                <a:spcPct val="100000"/>
              </a:lnSpc>
              <a:spcBef>
                <a:spcPts val="0"/>
              </a:spcBef>
              <a:spcAft>
                <a:spcPts val="100"/>
              </a:spcAft>
              <a:buNone/>
            </a:pPr>
            <a:r>
              <a:rPr lang="en-GB" sz="1400" i="1">
                <a:solidFill>
                  <a:schemeClr val="tx1">
                    <a:lumMod val="65000"/>
                    <a:lumOff val="35000"/>
                  </a:schemeClr>
                </a:solidFill>
                <a:highlight>
                  <a:srgbClr val="FFFF00"/>
                </a:highlight>
                <a:latin typeface="Arial"/>
                <a:ea typeface="+mn-lt"/>
                <a:cs typeface="+mn-lt"/>
              </a:rPr>
              <a:t>e.g., Inability to meet client needs, lack of provider knowledge, difficulty referring</a:t>
            </a:r>
            <a:r>
              <a:rPr lang="en-GB" sz="1400" i="1">
                <a:solidFill>
                  <a:schemeClr val="tx1">
                    <a:lumMod val="65000"/>
                    <a:lumOff val="35000"/>
                  </a:schemeClr>
                </a:solidFill>
                <a:highlight>
                  <a:srgbClr val="FFFF00"/>
                </a:highlight>
                <a:latin typeface="Arial"/>
                <a:cs typeface="Arial"/>
              </a:rPr>
              <a:t>/navigating</a:t>
            </a:r>
          </a:p>
          <a:p>
            <a:pPr marL="152400" indent="0">
              <a:lnSpc>
                <a:spcPct val="100000"/>
              </a:lnSpc>
              <a:spcBef>
                <a:spcPts val="0"/>
              </a:spcBef>
              <a:spcAft>
                <a:spcPts val="100"/>
              </a:spcAft>
              <a:buNone/>
            </a:pPr>
            <a:endParaRPr lang="en-GB" sz="1600" b="1">
              <a:solidFill>
                <a:schemeClr val="tx1">
                  <a:lumMod val="65000"/>
                  <a:lumOff val="35000"/>
                </a:schemeClr>
              </a:solidFill>
              <a:latin typeface="Arial" panose="020B0604020202020204" pitchFamily="34" charset="0"/>
              <a:ea typeface="+mn-lt"/>
              <a:cs typeface="+mn-lt"/>
            </a:endParaRPr>
          </a:p>
          <a:p>
            <a:pPr marL="152400" indent="0">
              <a:lnSpc>
                <a:spcPct val="100000"/>
              </a:lnSpc>
              <a:spcBef>
                <a:spcPts val="0"/>
              </a:spcBef>
              <a:spcAft>
                <a:spcPts val="100"/>
              </a:spcAft>
              <a:buSzPts val="1200"/>
              <a:buNone/>
            </a:pPr>
            <a:endParaRPr lang="en-GB" sz="1600" b="1">
              <a:solidFill>
                <a:schemeClr val="tx1">
                  <a:lumMod val="65000"/>
                  <a:lumOff val="35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7806787"/>
      </p:ext>
    </p:extLst>
  </p:cSld>
  <p:clrMapOvr>
    <a:masterClrMapping/>
  </p:clrMapOvr>
  <p:extLst>
    <p:ext uri="{6950BFC3-D8DA-4A85-94F7-54DA5524770B}">
      <p188:commentRel xmlns:p188="http://schemas.microsoft.com/office/powerpoint/2018/8/main" xmlns="" r:id="rId8"/>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923FF47-4178-4D2C-B00E-E65038933FBB}"/>
              </a:ext>
            </a:extLst>
          </p:cNvPr>
          <p:cNvSpPr txBox="1">
            <a:spLocks/>
          </p:cNvSpPr>
          <p:nvPr/>
        </p:nvSpPr>
        <p:spPr>
          <a:xfrm>
            <a:off x="1269662" y="1168307"/>
            <a:ext cx="4652662" cy="160524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200000"/>
              </a:lnSpc>
            </a:pPr>
            <a:r>
              <a:rPr lang="en-GB" sz="5400" b="1" dirty="0">
                <a:solidFill>
                  <a:schemeClr val="bg1"/>
                </a:solidFill>
                <a:highlight>
                  <a:srgbClr val="FFFF00"/>
                </a:highlight>
                <a:latin typeface="Arial"/>
                <a:cs typeface="Arial"/>
              </a:rPr>
              <a:t>Agenda</a:t>
            </a:r>
            <a:endParaRPr lang="en-US" sz="5400" b="1" dirty="0">
              <a:solidFill>
                <a:schemeClr val="bg1"/>
              </a:solidFill>
              <a:highlight>
                <a:srgbClr val="FFFF00"/>
              </a:highlight>
              <a:latin typeface="Arial"/>
              <a:cs typeface="Arial"/>
            </a:endParaRPr>
          </a:p>
        </p:txBody>
      </p:sp>
      <p:sp>
        <p:nvSpPr>
          <p:cNvPr id="4" name="Google Shape;98;p15">
            <a:extLst>
              <a:ext uri="{FF2B5EF4-FFF2-40B4-BE49-F238E27FC236}">
                <a16:creationId xmlns:a16="http://schemas.microsoft.com/office/drawing/2014/main" id="{FAE73B39-2CD4-4A97-97DD-C5F9B958593D}"/>
              </a:ext>
            </a:extLst>
          </p:cNvPr>
          <p:cNvSpPr txBox="1">
            <a:spLocks/>
          </p:cNvSpPr>
          <p:nvPr/>
        </p:nvSpPr>
        <p:spPr>
          <a:xfrm>
            <a:off x="1272954" y="3482270"/>
            <a:ext cx="4649370" cy="307093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buSzPct val="150000"/>
            </a:pPr>
            <a:r>
              <a:rPr lang="en-GB" sz="1600" dirty="0">
                <a:solidFill>
                  <a:schemeClr val="bg1"/>
                </a:solidFill>
                <a:sym typeface="Arial"/>
              </a:rPr>
              <a:t>Getting Started</a:t>
            </a:r>
            <a:endParaRPr lang="en-US" dirty="0">
              <a:solidFill>
                <a:schemeClr val="bg1"/>
              </a:solidFill>
            </a:endParaRPr>
          </a:p>
          <a:p>
            <a:pPr>
              <a:lnSpc>
                <a:spcPct val="150000"/>
              </a:lnSpc>
              <a:spcBef>
                <a:spcPts val="0"/>
              </a:spcBef>
              <a:buSzPct val="150000"/>
            </a:pPr>
            <a:r>
              <a:rPr lang="en-GB" sz="1600" dirty="0">
                <a:solidFill>
                  <a:schemeClr val="bg1"/>
                </a:solidFill>
                <a:sym typeface="Arial"/>
              </a:rPr>
              <a:t>Unpacking Stigma</a:t>
            </a:r>
            <a:endParaRPr lang="en-GB" sz="1600" dirty="0">
              <a:solidFill>
                <a:schemeClr val="bg1"/>
              </a:solidFill>
              <a:cs typeface="Arial" panose="020B0604020202020204"/>
            </a:endParaRPr>
          </a:p>
          <a:p>
            <a:pPr>
              <a:lnSpc>
                <a:spcPct val="150000"/>
              </a:lnSpc>
              <a:spcBef>
                <a:spcPts val="0"/>
              </a:spcBef>
              <a:buSzPct val="150000"/>
            </a:pPr>
            <a:r>
              <a:rPr lang="en-GB" sz="1600" dirty="0">
                <a:solidFill>
                  <a:schemeClr val="bg1"/>
                </a:solidFill>
                <a:sym typeface="Arial"/>
              </a:rPr>
              <a:t>Break </a:t>
            </a:r>
            <a:endParaRPr lang="en-GB" sz="1600" dirty="0">
              <a:solidFill>
                <a:schemeClr val="bg1"/>
              </a:solidFill>
              <a:cs typeface="Arial"/>
            </a:endParaRPr>
          </a:p>
          <a:p>
            <a:pPr>
              <a:lnSpc>
                <a:spcPct val="150000"/>
              </a:lnSpc>
              <a:spcBef>
                <a:spcPts val="0"/>
              </a:spcBef>
              <a:buSzPct val="150000"/>
            </a:pPr>
            <a:r>
              <a:rPr lang="en-GB" sz="1600" dirty="0">
                <a:solidFill>
                  <a:schemeClr val="bg1"/>
                </a:solidFill>
                <a:sym typeface="Arial"/>
              </a:rPr>
              <a:t>Unpacking Stigma (cont.)</a:t>
            </a:r>
            <a:endParaRPr lang="en-GB" sz="1600" dirty="0">
              <a:solidFill>
                <a:schemeClr val="bg1"/>
              </a:solidFill>
              <a:cs typeface="Arial"/>
            </a:endParaRPr>
          </a:p>
          <a:p>
            <a:pPr>
              <a:lnSpc>
                <a:spcPct val="150000"/>
              </a:lnSpc>
              <a:spcBef>
                <a:spcPts val="0"/>
              </a:spcBef>
              <a:buSzPct val="150000"/>
            </a:pPr>
            <a:r>
              <a:rPr lang="en-GB" sz="1600" dirty="0">
                <a:solidFill>
                  <a:schemeClr val="bg1"/>
                </a:solidFill>
                <a:sym typeface="Arial"/>
              </a:rPr>
              <a:t>Case Scenario</a:t>
            </a:r>
            <a:endParaRPr lang="en-GB" sz="1600" dirty="0">
              <a:solidFill>
                <a:schemeClr val="bg1"/>
              </a:solidFill>
              <a:cs typeface="Arial"/>
            </a:endParaRPr>
          </a:p>
          <a:p>
            <a:pPr>
              <a:lnSpc>
                <a:spcPct val="150000"/>
              </a:lnSpc>
              <a:spcBef>
                <a:spcPts val="0"/>
              </a:spcBef>
              <a:buSzPct val="150000"/>
            </a:pPr>
            <a:r>
              <a:rPr lang="en-GB" sz="1600" dirty="0">
                <a:solidFill>
                  <a:schemeClr val="bg1"/>
                </a:solidFill>
                <a:highlight>
                  <a:srgbClr val="FFFF00"/>
                </a:highlight>
                <a:sym typeface="Arial"/>
              </a:rPr>
              <a:t>End of Day 1 or Lunch </a:t>
            </a:r>
            <a:endParaRPr lang="en-GB" sz="1600" dirty="0">
              <a:solidFill>
                <a:schemeClr val="bg1"/>
              </a:solidFill>
              <a:highlight>
                <a:srgbClr val="FFFF00"/>
              </a:highlight>
              <a:cs typeface="Arial" panose="020B0604020202020204"/>
            </a:endParaRPr>
          </a:p>
        </p:txBody>
      </p:sp>
      <p:sp>
        <p:nvSpPr>
          <p:cNvPr id="5" name="Google Shape;98;p15">
            <a:extLst>
              <a:ext uri="{FF2B5EF4-FFF2-40B4-BE49-F238E27FC236}">
                <a16:creationId xmlns:a16="http://schemas.microsoft.com/office/drawing/2014/main" id="{CFE4ABCB-28E0-47BE-AE5E-F385B74CD640}"/>
              </a:ext>
            </a:extLst>
          </p:cNvPr>
          <p:cNvSpPr txBox="1">
            <a:spLocks/>
          </p:cNvSpPr>
          <p:nvPr/>
        </p:nvSpPr>
        <p:spPr>
          <a:xfrm>
            <a:off x="6537904" y="3482270"/>
            <a:ext cx="4649371" cy="314713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0"/>
              </a:spcBef>
              <a:buSzPct val="150000"/>
            </a:pPr>
            <a:r>
              <a:rPr lang="en-GB" sz="1600" dirty="0">
                <a:solidFill>
                  <a:schemeClr val="bg1"/>
                </a:solidFill>
                <a:sym typeface="Arial"/>
              </a:rPr>
              <a:t>Advocacy</a:t>
            </a:r>
            <a:endParaRPr lang="en-US" dirty="0">
              <a:solidFill>
                <a:schemeClr val="bg1"/>
              </a:solidFill>
              <a:cs typeface="Arial" panose="020B0604020202020204"/>
            </a:endParaRPr>
          </a:p>
          <a:p>
            <a:pPr>
              <a:lnSpc>
                <a:spcPct val="150000"/>
              </a:lnSpc>
              <a:spcBef>
                <a:spcPts val="0"/>
              </a:spcBef>
              <a:buSzPct val="150000"/>
            </a:pPr>
            <a:r>
              <a:rPr lang="en-GB" sz="1600" dirty="0">
                <a:solidFill>
                  <a:schemeClr val="bg1"/>
                </a:solidFill>
                <a:sym typeface="Arial"/>
              </a:rPr>
              <a:t>Case Scenario</a:t>
            </a:r>
            <a:endParaRPr lang="en-GB" dirty="0">
              <a:solidFill>
                <a:schemeClr val="bg1"/>
              </a:solidFill>
              <a:cs typeface="Arial" panose="020B0604020202020204"/>
            </a:endParaRPr>
          </a:p>
          <a:p>
            <a:pPr>
              <a:lnSpc>
                <a:spcPct val="150000"/>
              </a:lnSpc>
              <a:spcBef>
                <a:spcPts val="0"/>
              </a:spcBef>
              <a:buSzPct val="150000"/>
            </a:pPr>
            <a:r>
              <a:rPr lang="en-GB" sz="1600" dirty="0">
                <a:solidFill>
                  <a:schemeClr val="bg1"/>
                </a:solidFill>
                <a:sym typeface="Arial"/>
              </a:rPr>
              <a:t>Break</a:t>
            </a:r>
            <a:endParaRPr lang="en-GB" sz="1600" dirty="0">
              <a:solidFill>
                <a:schemeClr val="bg1"/>
              </a:solidFill>
              <a:cs typeface="Arial"/>
            </a:endParaRPr>
          </a:p>
          <a:p>
            <a:pPr>
              <a:lnSpc>
                <a:spcPct val="150000"/>
              </a:lnSpc>
              <a:spcBef>
                <a:spcPts val="0"/>
              </a:spcBef>
              <a:buSzPct val="150000"/>
            </a:pPr>
            <a:r>
              <a:rPr lang="en-GB" sz="1600" dirty="0">
                <a:solidFill>
                  <a:schemeClr val="bg1"/>
                </a:solidFill>
                <a:sym typeface="Arial"/>
              </a:rPr>
              <a:t>Meaningful Partnership</a:t>
            </a:r>
            <a:endParaRPr lang="en-GB" sz="1600" dirty="0">
              <a:solidFill>
                <a:schemeClr val="bg1"/>
              </a:solidFill>
              <a:cs typeface="Arial"/>
            </a:endParaRPr>
          </a:p>
          <a:p>
            <a:pPr>
              <a:lnSpc>
                <a:spcPct val="150000"/>
              </a:lnSpc>
              <a:spcBef>
                <a:spcPts val="0"/>
              </a:spcBef>
              <a:buSzPct val="150000"/>
            </a:pPr>
            <a:r>
              <a:rPr lang="en-GB" sz="1600" dirty="0">
                <a:solidFill>
                  <a:schemeClr val="bg1"/>
                </a:solidFill>
                <a:sym typeface="Arial"/>
              </a:rPr>
              <a:t>Case Scenario</a:t>
            </a:r>
            <a:endParaRPr lang="en-GB" sz="1600" dirty="0">
              <a:solidFill>
                <a:schemeClr val="bg1"/>
              </a:solidFill>
              <a:cs typeface="Arial"/>
            </a:endParaRPr>
          </a:p>
          <a:p>
            <a:pPr>
              <a:lnSpc>
                <a:spcPct val="150000"/>
              </a:lnSpc>
              <a:spcBef>
                <a:spcPts val="0"/>
              </a:spcBef>
              <a:buSzPct val="150000"/>
            </a:pPr>
            <a:r>
              <a:rPr lang="en-GB" sz="1600" dirty="0">
                <a:solidFill>
                  <a:schemeClr val="bg1"/>
                </a:solidFill>
                <a:sym typeface="Arial"/>
              </a:rPr>
              <a:t>Closing</a:t>
            </a:r>
            <a:endParaRPr lang="en-GB" sz="1600" dirty="0">
              <a:solidFill>
                <a:schemeClr val="bg1"/>
              </a:solidFill>
              <a:cs typeface="Arial" panose="020B0604020202020204"/>
            </a:endParaRPr>
          </a:p>
        </p:txBody>
      </p:sp>
      <p:sp>
        <p:nvSpPr>
          <p:cNvPr id="8" name="Rectangle 7">
            <a:extLst>
              <a:ext uri="{FF2B5EF4-FFF2-40B4-BE49-F238E27FC236}">
                <a16:creationId xmlns:a16="http://schemas.microsoft.com/office/drawing/2014/main" id="{0440765B-47B0-428D-A271-2EF625E46564}"/>
              </a:ext>
            </a:extLst>
          </p:cNvPr>
          <p:cNvSpPr/>
          <p:nvPr/>
        </p:nvSpPr>
        <p:spPr>
          <a:xfrm>
            <a:off x="1272954" y="3014854"/>
            <a:ext cx="1243551" cy="523220"/>
          </a:xfrm>
          <a:prstGeom prst="rect">
            <a:avLst/>
          </a:prstGeom>
        </p:spPr>
        <p:txBody>
          <a:bodyPr wrap="square">
            <a:spAutoFit/>
          </a:bodyPr>
          <a:lstStyle/>
          <a:p>
            <a:r>
              <a:rPr lang="en-GB" sz="2800" b="1" i="1">
                <a:solidFill>
                  <a:schemeClr val="bg1"/>
                </a:solidFill>
                <a:latin typeface="Arial" panose="020B0604020202020204" pitchFamily="34" charset="0"/>
              </a:rPr>
              <a:t>Day 1</a:t>
            </a:r>
            <a:endParaRPr lang="fr-CA" sz="2800" i="1">
              <a:solidFill>
                <a:schemeClr val="bg1"/>
              </a:solidFill>
            </a:endParaRPr>
          </a:p>
        </p:txBody>
      </p:sp>
      <p:sp>
        <p:nvSpPr>
          <p:cNvPr id="9" name="Rectangle 8">
            <a:extLst>
              <a:ext uri="{FF2B5EF4-FFF2-40B4-BE49-F238E27FC236}">
                <a16:creationId xmlns:a16="http://schemas.microsoft.com/office/drawing/2014/main" id="{8C41DD0D-048B-499D-BA5D-D8917C97CEF7}"/>
              </a:ext>
            </a:extLst>
          </p:cNvPr>
          <p:cNvSpPr/>
          <p:nvPr/>
        </p:nvSpPr>
        <p:spPr>
          <a:xfrm>
            <a:off x="6537904" y="3014854"/>
            <a:ext cx="1243551" cy="523220"/>
          </a:xfrm>
          <a:prstGeom prst="rect">
            <a:avLst/>
          </a:prstGeom>
        </p:spPr>
        <p:txBody>
          <a:bodyPr wrap="square">
            <a:spAutoFit/>
          </a:bodyPr>
          <a:lstStyle/>
          <a:p>
            <a:r>
              <a:rPr lang="en-GB" sz="2800" b="1" i="1">
                <a:solidFill>
                  <a:schemeClr val="bg1"/>
                </a:solidFill>
                <a:latin typeface="Arial" panose="020B0604020202020204" pitchFamily="34" charset="0"/>
              </a:rPr>
              <a:t>Day 2</a:t>
            </a:r>
            <a:endParaRPr lang="fr-CA" sz="2800" i="1">
              <a:solidFill>
                <a:schemeClr val="bg1"/>
              </a:solidFill>
            </a:endParaRPr>
          </a:p>
        </p:txBody>
      </p:sp>
    </p:spTree>
    <p:extLst>
      <p:ext uri="{BB962C8B-B14F-4D97-AF65-F5344CB8AC3E}">
        <p14:creationId xmlns:p14="http://schemas.microsoft.com/office/powerpoint/2010/main" val="327458407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10067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65830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6" title="&quot;Where Else Am I Supposed To Go?&quot; - A learning resource to counteract substance use stigma.">
            <a:hlinkClick r:id="" action="ppaction://media"/>
            <a:extLst>
              <a:ext uri="{FF2B5EF4-FFF2-40B4-BE49-F238E27FC236}">
                <a16:creationId xmlns:a16="http://schemas.microsoft.com/office/drawing/2014/main" id="{4209A520-C686-4DD4-81FA-6B1AFBEF9CFE}"/>
              </a:ext>
            </a:extLst>
          </p:cNvPr>
          <p:cNvPicPr>
            <a:picLocks noRot="1" noChangeAspect="1"/>
          </p:cNvPicPr>
          <p:nvPr>
            <a:videoFile r:link="rId1"/>
          </p:nvPr>
        </p:nvPicPr>
        <p:blipFill>
          <a:blip r:embed="rId4"/>
          <a:stretch>
            <a:fillRect/>
          </a:stretch>
        </p:blipFill>
        <p:spPr>
          <a:xfrm>
            <a:off x="-29029" y="-358321"/>
            <a:ext cx="12239171" cy="7498442"/>
          </a:xfrm>
          <a:prstGeom prst="rect">
            <a:avLst/>
          </a:prstGeom>
        </p:spPr>
      </p:pic>
    </p:spTree>
    <p:extLst>
      <p:ext uri="{BB962C8B-B14F-4D97-AF65-F5344CB8AC3E}">
        <p14:creationId xmlns:p14="http://schemas.microsoft.com/office/powerpoint/2010/main" val="19581185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64356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21193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86585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26697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99B9BA-8CAB-4864-99A7-B96EC877F6FD}"/>
              </a:ext>
            </a:extLst>
          </p:cNvPr>
          <p:cNvSpPr>
            <a:spLocks noGrp="1"/>
          </p:cNvSpPr>
          <p:nvPr>
            <p:ph type="ctrTitle"/>
          </p:nvPr>
        </p:nvSpPr>
        <p:spPr/>
        <p:txBody>
          <a:bodyPr>
            <a:noAutofit/>
          </a:bodyPr>
          <a:lstStyle/>
          <a:p>
            <a:br>
              <a:rPr lang="fr-CA" sz="5400" dirty="0"/>
            </a:br>
            <a:r>
              <a:rPr lang="en-GB" sz="5400" b="1" dirty="0">
                <a:solidFill>
                  <a:schemeClr val="bg1"/>
                </a:solidFill>
                <a:latin typeface="Arial" panose="020B0604020202020204" pitchFamily="34" charset="0"/>
              </a:rPr>
              <a:t>Case Scenario </a:t>
            </a:r>
            <a:r>
              <a:rPr lang="en-GB" sz="5400" dirty="0">
                <a:solidFill>
                  <a:schemeClr val="bg1"/>
                </a:solidFill>
                <a:latin typeface="Arial" panose="020B0604020202020204" pitchFamily="34" charset="0"/>
              </a:rPr>
              <a:t>01</a:t>
            </a:r>
            <a:endParaRPr lang="fr-CA" sz="5400" dirty="0"/>
          </a:p>
        </p:txBody>
      </p:sp>
    </p:spTree>
    <p:extLst>
      <p:ext uri="{BB962C8B-B14F-4D97-AF65-F5344CB8AC3E}">
        <p14:creationId xmlns:p14="http://schemas.microsoft.com/office/powerpoint/2010/main" val="30708549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588429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239270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7FC7D-7C8A-4C07-8101-2C76BE87ED0C}"/>
              </a:ext>
            </a:extLst>
          </p:cNvPr>
          <p:cNvSpPr txBox="1">
            <a:spLocks/>
          </p:cNvSpPr>
          <p:nvPr/>
        </p:nvSpPr>
        <p:spPr>
          <a:xfrm>
            <a:off x="952400" y="460880"/>
            <a:ext cx="5653292" cy="748699"/>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highlight>
                  <a:srgbClr val="FFFF00"/>
                </a:highlight>
                <a:latin typeface="Arial"/>
                <a:cs typeface="Arial"/>
              </a:rPr>
              <a:t>Zoom Instructions</a:t>
            </a:r>
            <a:endParaRPr lang="en-US" sz="3200" b="1">
              <a:solidFill>
                <a:srgbClr val="AC4C9D"/>
              </a:solidFill>
              <a:highlight>
                <a:srgbClr val="FFFF00"/>
              </a:highlight>
              <a:latin typeface="Arial"/>
              <a:cs typeface="Arial"/>
            </a:endParaRPr>
          </a:p>
        </p:txBody>
      </p:sp>
      <p:sp>
        <p:nvSpPr>
          <p:cNvPr id="3" name="Google Shape;98;p15">
            <a:extLst>
              <a:ext uri="{FF2B5EF4-FFF2-40B4-BE49-F238E27FC236}">
                <a16:creationId xmlns:a16="http://schemas.microsoft.com/office/drawing/2014/main" id="{35305BEF-5A6C-4035-9D72-483D4935D78E}"/>
              </a:ext>
            </a:extLst>
          </p:cNvPr>
          <p:cNvSpPr txBox="1">
            <a:spLocks/>
          </p:cNvSpPr>
          <p:nvPr/>
        </p:nvSpPr>
        <p:spPr>
          <a:xfrm>
            <a:off x="4572000" y="2394500"/>
            <a:ext cx="6520065" cy="2639859"/>
          </a:xfrm>
          <a:prstGeom prst="rect">
            <a:avLst/>
          </a:prstGeom>
        </p:spPr>
        <p:txBody>
          <a:bodyPr spcFirstLastPara="1" vert="horz" wrap="square" lIns="91425" tIns="91425" rIns="91425" bIns="91425" rtlCol="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27000" indent="0">
              <a:lnSpc>
                <a:spcPct val="100000"/>
              </a:lnSpc>
              <a:spcBef>
                <a:spcPts val="0"/>
              </a:spcBef>
              <a:buSzPts val="1600"/>
              <a:buNone/>
            </a:pPr>
            <a:endParaRPr lang="en-GB" sz="1400">
              <a:solidFill>
                <a:schemeClr val="tx1">
                  <a:lumMod val="65000"/>
                  <a:lumOff val="35000"/>
                </a:schemeClr>
              </a:solidFill>
              <a:latin typeface="Arial" panose="020B0604020202020204" pitchFamily="34" charset="0"/>
            </a:endParaRPr>
          </a:p>
          <a:p>
            <a:pPr marL="469900" indent="-342900">
              <a:lnSpc>
                <a:spcPct val="100000"/>
              </a:lnSpc>
              <a:spcBef>
                <a:spcPts val="0"/>
              </a:spcBef>
              <a:buSzPts val="1600"/>
            </a:pPr>
            <a:r>
              <a:rPr lang="en-US" sz="1800">
                <a:solidFill>
                  <a:schemeClr val="tx1">
                    <a:lumMod val="65000"/>
                    <a:lumOff val="35000"/>
                  </a:schemeClr>
                </a:solidFill>
                <a:latin typeface="Arial" panose="020B0604020202020204" pitchFamily="34" charset="0"/>
              </a:rPr>
              <a:t>Video can be on or off </a:t>
            </a:r>
          </a:p>
          <a:p>
            <a:pPr marL="127000" indent="0">
              <a:lnSpc>
                <a:spcPct val="100000"/>
              </a:lnSpc>
              <a:spcBef>
                <a:spcPts val="0"/>
              </a:spcBef>
              <a:buSzPts val="1600"/>
              <a:buNone/>
            </a:pPr>
            <a:endParaRPr lang="en-US" sz="1800">
              <a:solidFill>
                <a:schemeClr val="tx1">
                  <a:lumMod val="65000"/>
                  <a:lumOff val="35000"/>
                </a:schemeClr>
              </a:solidFill>
              <a:latin typeface="Arial" panose="020B0604020202020204" pitchFamily="34" charset="0"/>
            </a:endParaRPr>
          </a:p>
          <a:p>
            <a:pPr marL="469900" indent="-342900">
              <a:lnSpc>
                <a:spcPct val="100000"/>
              </a:lnSpc>
              <a:spcBef>
                <a:spcPts val="0"/>
              </a:spcBef>
              <a:buSzPts val="1600"/>
            </a:pPr>
            <a:r>
              <a:rPr lang="en-US" sz="1800">
                <a:solidFill>
                  <a:schemeClr val="tx1">
                    <a:lumMod val="65000"/>
                    <a:lumOff val="35000"/>
                  </a:schemeClr>
                </a:solidFill>
                <a:latin typeface="Arial" panose="020B0604020202020204" pitchFamily="34" charset="0"/>
              </a:rPr>
              <a:t>Use the chat and reactions throughout the day</a:t>
            </a:r>
          </a:p>
          <a:p>
            <a:pPr marL="469900" indent="-342900">
              <a:lnSpc>
                <a:spcPct val="100000"/>
              </a:lnSpc>
              <a:spcBef>
                <a:spcPts val="0"/>
              </a:spcBef>
              <a:buSzPts val="1600"/>
            </a:pPr>
            <a:endParaRPr lang="en-US" sz="1800">
              <a:solidFill>
                <a:schemeClr val="tx1">
                  <a:lumMod val="65000"/>
                  <a:lumOff val="35000"/>
                </a:schemeClr>
              </a:solidFill>
              <a:latin typeface="Arial" panose="020B0604020202020204" pitchFamily="34" charset="0"/>
            </a:endParaRPr>
          </a:p>
          <a:p>
            <a:pPr marL="469900" indent="-342900">
              <a:lnSpc>
                <a:spcPct val="100000"/>
              </a:lnSpc>
              <a:spcBef>
                <a:spcPts val="0"/>
              </a:spcBef>
              <a:buSzPts val="1600"/>
            </a:pPr>
            <a:r>
              <a:rPr lang="en-US" sz="1800">
                <a:solidFill>
                  <a:schemeClr val="tx1">
                    <a:lumMod val="65000"/>
                    <a:lumOff val="35000"/>
                  </a:schemeClr>
                </a:solidFill>
                <a:latin typeface="Arial" panose="020B0604020202020204" pitchFamily="34" charset="0"/>
              </a:rPr>
              <a:t>Please raise your hand before unmuting</a:t>
            </a:r>
          </a:p>
          <a:p>
            <a:pPr marL="127000" indent="0">
              <a:lnSpc>
                <a:spcPct val="100000"/>
              </a:lnSpc>
              <a:spcBef>
                <a:spcPts val="0"/>
              </a:spcBef>
              <a:buSzPts val="1600"/>
              <a:buNone/>
            </a:pPr>
            <a:endParaRPr lang="en-US" sz="1800">
              <a:solidFill>
                <a:schemeClr val="tx1">
                  <a:lumMod val="65000"/>
                  <a:lumOff val="35000"/>
                </a:schemeClr>
              </a:solidFill>
              <a:latin typeface="Arial" panose="020B0604020202020204" pitchFamily="34" charset="0"/>
            </a:endParaRPr>
          </a:p>
          <a:p>
            <a:pPr marL="469900" indent="-342900">
              <a:lnSpc>
                <a:spcPct val="100000"/>
              </a:lnSpc>
              <a:spcBef>
                <a:spcPts val="0"/>
              </a:spcBef>
              <a:buSzPts val="1600"/>
            </a:pPr>
            <a:r>
              <a:rPr lang="en-US" sz="1800">
                <a:solidFill>
                  <a:schemeClr val="tx1">
                    <a:lumMod val="65000"/>
                    <a:lumOff val="35000"/>
                  </a:schemeClr>
                </a:solidFill>
                <a:latin typeface="Arial" panose="020B0604020202020204" pitchFamily="34" charset="0"/>
              </a:rPr>
              <a:t>Breakout Rooms will be used for case scenarios </a:t>
            </a:r>
            <a:endParaRPr lang="en-GB" sz="1800">
              <a:solidFill>
                <a:schemeClr val="tx1">
                  <a:lumMod val="65000"/>
                  <a:lumOff val="35000"/>
                </a:schemeClr>
              </a:solidFill>
              <a:latin typeface="Arial" panose="020B0604020202020204" pitchFamily="34" charset="0"/>
            </a:endParaRPr>
          </a:p>
        </p:txBody>
      </p:sp>
      <p:pic>
        <p:nvPicPr>
          <p:cNvPr id="10" name="Picture 9">
            <a:extLst>
              <a:ext uri="{FF2B5EF4-FFF2-40B4-BE49-F238E27FC236}">
                <a16:creationId xmlns:a16="http://schemas.microsoft.com/office/drawing/2014/main" id="{902B4E92-5C7F-4566-B209-71395FFC8008}"/>
              </a:ext>
            </a:extLst>
          </p:cNvPr>
          <p:cNvPicPr>
            <a:picLocks noChangeAspect="1"/>
          </p:cNvPicPr>
          <p:nvPr/>
        </p:nvPicPr>
        <p:blipFill>
          <a:blip r:embed="rId3"/>
          <a:srcRect/>
          <a:stretch>
            <a:fillRect/>
          </a:stretch>
        </p:blipFill>
        <p:spPr>
          <a:xfrm rot="445497" flipH="1">
            <a:off x="881713" y="2091350"/>
            <a:ext cx="3495194" cy="3246161"/>
          </a:xfrm>
          <a:prstGeom prst="rect">
            <a:avLst/>
          </a:prstGeom>
          <a:ln>
            <a:noFill/>
          </a:ln>
          <a:effectLst>
            <a:outerShdw blurRad="50800" dist="38100" dir="10800000" algn="r" rotWithShape="0">
              <a:prstClr val="black">
                <a:alpha val="40000"/>
              </a:prstClr>
            </a:outerShdw>
          </a:effectLst>
        </p:spPr>
      </p:pic>
    </p:spTree>
    <p:extLst>
      <p:ext uri="{BB962C8B-B14F-4D97-AF65-F5344CB8AC3E}">
        <p14:creationId xmlns:p14="http://schemas.microsoft.com/office/powerpoint/2010/main" val="6445190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0D558BF7-925D-43DD-CD64-A485AE1D9A07}"/>
              </a:ext>
            </a:extLst>
          </p:cNvPr>
          <p:cNvSpPr txBox="1">
            <a:spLocks/>
          </p:cNvSpPr>
          <p:nvPr/>
        </p:nvSpPr>
        <p:spPr>
          <a:xfrm>
            <a:off x="618148" y="4413804"/>
            <a:ext cx="10955702" cy="16694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endParaRPr lang="en-GB" b="1" dirty="0">
              <a:solidFill>
                <a:schemeClr val="bg1"/>
              </a:solidFill>
              <a:latin typeface="Arial" panose="020B0604020202020204" pitchFamily="34" charset="0"/>
            </a:endParaRPr>
          </a:p>
          <a:p>
            <a:pPr algn="l"/>
            <a:r>
              <a:rPr lang="en-GB" sz="2800" b="1" dirty="0">
                <a:solidFill>
                  <a:schemeClr val="bg1"/>
                </a:solidFill>
                <a:latin typeface="Arial" panose="020B0604020202020204" pitchFamily="34" charset="0"/>
              </a:rPr>
              <a:t>See you</a:t>
            </a:r>
            <a:r>
              <a:rPr lang="en-GB" sz="2800" b="1" dirty="0">
                <a:solidFill>
                  <a:schemeClr val="bg1"/>
                </a:solidFill>
                <a:highlight>
                  <a:srgbClr val="FFFF00"/>
                </a:highlight>
                <a:latin typeface="Arial" panose="020B0604020202020204" pitchFamily="34" charset="0"/>
              </a:rPr>
              <a:t> </a:t>
            </a:r>
            <a:r>
              <a:rPr lang="en-GB" sz="2800" b="1" dirty="0">
                <a:solidFill>
                  <a:srgbClr val="00B5D1"/>
                </a:solidFill>
                <a:highlight>
                  <a:srgbClr val="FFFF00"/>
                </a:highlight>
                <a:latin typeface="Arial" panose="020B0604020202020204" pitchFamily="34" charset="0"/>
              </a:rPr>
              <a:t>tomorrow/after lunch </a:t>
            </a:r>
            <a:r>
              <a:rPr lang="en-GB" sz="2800" b="1" dirty="0">
                <a:solidFill>
                  <a:schemeClr val="bg1"/>
                </a:solidFill>
                <a:latin typeface="Arial" panose="020B0604020202020204" pitchFamily="34" charset="0"/>
              </a:rPr>
              <a:t>at </a:t>
            </a:r>
            <a:r>
              <a:rPr lang="en-GB" sz="2800" b="1" dirty="0">
                <a:solidFill>
                  <a:srgbClr val="00B5D1"/>
                </a:solidFill>
                <a:highlight>
                  <a:srgbClr val="FFFF00"/>
                </a:highlight>
                <a:latin typeface="Arial" panose="020B0604020202020204" pitchFamily="34" charset="0"/>
              </a:rPr>
              <a:t>10 AM PDT | 1 PM (EDT)</a:t>
            </a:r>
            <a:endParaRPr lang="en-GB" sz="2800" b="1" dirty="0">
              <a:solidFill>
                <a:schemeClr val="bg1"/>
              </a:solidFill>
              <a:latin typeface="Arial" panose="020B0604020202020204" pitchFamily="34" charset="0"/>
            </a:endParaRPr>
          </a:p>
        </p:txBody>
      </p:sp>
      <p:sp>
        <p:nvSpPr>
          <p:cNvPr id="8" name="Rectangle 7">
            <a:extLst>
              <a:ext uri="{FF2B5EF4-FFF2-40B4-BE49-F238E27FC236}">
                <a16:creationId xmlns:a16="http://schemas.microsoft.com/office/drawing/2014/main" id="{86E7F33D-1AA1-4995-A5FD-3098D3DC07E1}"/>
              </a:ext>
            </a:extLst>
          </p:cNvPr>
          <p:cNvSpPr/>
          <p:nvPr/>
        </p:nvSpPr>
        <p:spPr>
          <a:xfrm>
            <a:off x="618149" y="3144514"/>
            <a:ext cx="10955701" cy="1107996"/>
          </a:xfrm>
          <a:prstGeom prst="rect">
            <a:avLst/>
          </a:prstGeom>
        </p:spPr>
        <p:txBody>
          <a:bodyPr wrap="square">
            <a:spAutoFit/>
          </a:bodyPr>
          <a:lstStyle/>
          <a:p>
            <a:r>
              <a:rPr lang="en-GB" sz="6600" b="1" dirty="0">
                <a:solidFill>
                  <a:schemeClr val="bg1"/>
                </a:solidFill>
                <a:highlight>
                  <a:srgbClr val="FFFF00"/>
                </a:highlight>
                <a:latin typeface="Arial" panose="020B0604020202020204" pitchFamily="34" charset="0"/>
              </a:rPr>
              <a:t>Lunch or End of Day 1</a:t>
            </a:r>
            <a:endParaRPr lang="en-GB" b="1" dirty="0">
              <a:solidFill>
                <a:schemeClr val="bg1"/>
              </a:solidFill>
              <a:highlight>
                <a:srgbClr val="FFFF00"/>
              </a:highlight>
              <a:latin typeface="Arial" panose="020B0604020202020204" pitchFamily="34" charset="0"/>
            </a:endParaRPr>
          </a:p>
        </p:txBody>
      </p:sp>
      <p:sp>
        <p:nvSpPr>
          <p:cNvPr id="2" name="Rectangle 1">
            <a:extLst>
              <a:ext uri="{FF2B5EF4-FFF2-40B4-BE49-F238E27FC236}">
                <a16:creationId xmlns:a16="http://schemas.microsoft.com/office/drawing/2014/main" id="{122ABFC0-8B3B-4BC0-B653-C354DA839352}"/>
              </a:ext>
            </a:extLst>
          </p:cNvPr>
          <p:cNvSpPr/>
          <p:nvPr/>
        </p:nvSpPr>
        <p:spPr>
          <a:xfrm>
            <a:off x="618147" y="4413804"/>
            <a:ext cx="9241204" cy="400110"/>
          </a:xfrm>
          <a:prstGeom prst="rect">
            <a:avLst/>
          </a:prstGeom>
        </p:spPr>
        <p:txBody>
          <a:bodyPr wrap="square">
            <a:spAutoFit/>
          </a:bodyPr>
          <a:lstStyle/>
          <a:p>
            <a:r>
              <a:rPr lang="en-GB" sz="2000" b="1" dirty="0">
                <a:solidFill>
                  <a:schemeClr val="bg1"/>
                </a:solidFill>
                <a:latin typeface="Arial" panose="020B0604020202020204" pitchFamily="34" charset="0"/>
              </a:rPr>
              <a:t>What are you leaving with today? What are you hoping to learn tomorrow? </a:t>
            </a:r>
          </a:p>
        </p:txBody>
      </p:sp>
    </p:spTree>
    <p:extLst>
      <p:ext uri="{BB962C8B-B14F-4D97-AF65-F5344CB8AC3E}">
        <p14:creationId xmlns:p14="http://schemas.microsoft.com/office/powerpoint/2010/main" val="12674798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2691DE00-8D2C-EA8F-1D61-F880FCFB1A0B}"/>
              </a:ext>
            </a:extLst>
          </p:cNvPr>
          <p:cNvSpPr txBox="1">
            <a:spLocks/>
          </p:cNvSpPr>
          <p:nvPr/>
        </p:nvSpPr>
        <p:spPr>
          <a:xfrm>
            <a:off x="683849" y="958497"/>
            <a:ext cx="8214824" cy="288816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b="1" dirty="0">
                <a:solidFill>
                  <a:schemeClr val="bg1"/>
                </a:solidFill>
                <a:latin typeface="Arial" panose="020B0604020202020204" pitchFamily="34" charset="0"/>
              </a:rPr>
              <a:t>Welcome Back!</a:t>
            </a:r>
          </a:p>
        </p:txBody>
      </p:sp>
      <p:sp>
        <p:nvSpPr>
          <p:cNvPr id="8" name="Rectangle 7">
            <a:extLst>
              <a:ext uri="{FF2B5EF4-FFF2-40B4-BE49-F238E27FC236}">
                <a16:creationId xmlns:a16="http://schemas.microsoft.com/office/drawing/2014/main" id="{D6E702E7-5F01-4943-9848-65F7ED75A917}"/>
              </a:ext>
            </a:extLst>
          </p:cNvPr>
          <p:cNvSpPr/>
          <p:nvPr/>
        </p:nvSpPr>
        <p:spPr>
          <a:xfrm>
            <a:off x="798493" y="3886854"/>
            <a:ext cx="6854163" cy="2308324"/>
          </a:xfrm>
          <a:prstGeom prst="rect">
            <a:avLst/>
          </a:prstGeom>
        </p:spPr>
        <p:txBody>
          <a:bodyPr wrap="square">
            <a:spAutoFit/>
          </a:bodyPr>
          <a:lstStyle/>
          <a:p>
            <a:r>
              <a:rPr lang="en-GB" sz="2400" b="1" dirty="0">
                <a:solidFill>
                  <a:schemeClr val="bg1"/>
                </a:solidFill>
                <a:latin typeface="Arial" panose="020B0604020202020204" pitchFamily="34" charset="0"/>
              </a:rPr>
              <a:t>Agenda:</a:t>
            </a:r>
          </a:p>
          <a:p>
            <a:pPr marL="285750" indent="-285750">
              <a:buFont typeface="Arial" panose="020B0604020202020204" pitchFamily="34" charset="0"/>
              <a:buChar char="•"/>
            </a:pPr>
            <a:r>
              <a:rPr lang="en-GB" sz="2000" b="1" dirty="0">
                <a:solidFill>
                  <a:schemeClr val="bg1"/>
                </a:solidFill>
                <a:latin typeface="Arial" panose="020B0604020202020204" pitchFamily="34" charset="0"/>
              </a:rPr>
              <a:t>Advocacy </a:t>
            </a:r>
          </a:p>
          <a:p>
            <a:pPr marL="285750" indent="-285750">
              <a:buFont typeface="Arial" panose="020B0604020202020204" pitchFamily="34" charset="0"/>
              <a:buChar char="•"/>
            </a:pPr>
            <a:r>
              <a:rPr lang="en-GB" sz="2000" b="1" dirty="0">
                <a:solidFill>
                  <a:schemeClr val="bg1"/>
                </a:solidFill>
                <a:latin typeface="Arial" panose="020B0604020202020204" pitchFamily="34" charset="0"/>
              </a:rPr>
              <a:t>Case scenario</a:t>
            </a:r>
          </a:p>
          <a:p>
            <a:pPr marL="285750" indent="-285750">
              <a:buFont typeface="Arial" panose="020B0604020202020204" pitchFamily="34" charset="0"/>
              <a:buChar char="•"/>
            </a:pPr>
            <a:r>
              <a:rPr lang="en-GB" sz="2000" b="1" dirty="0">
                <a:solidFill>
                  <a:schemeClr val="bg1"/>
                </a:solidFill>
                <a:latin typeface="Arial" panose="020B0604020202020204" pitchFamily="34" charset="0"/>
              </a:rPr>
              <a:t>Break  </a:t>
            </a:r>
          </a:p>
          <a:p>
            <a:pPr marL="285750" indent="-285750">
              <a:buFont typeface="Arial" panose="020B0604020202020204" pitchFamily="34" charset="0"/>
              <a:buChar char="•"/>
            </a:pPr>
            <a:r>
              <a:rPr lang="en-GB" sz="2000" b="1" dirty="0">
                <a:solidFill>
                  <a:schemeClr val="bg1"/>
                </a:solidFill>
                <a:latin typeface="Arial" panose="020B0604020202020204" pitchFamily="34" charset="0"/>
              </a:rPr>
              <a:t>Meaningful Partnership</a:t>
            </a:r>
          </a:p>
          <a:p>
            <a:pPr marL="285750" indent="-285750">
              <a:buFont typeface="Arial" panose="020B0604020202020204" pitchFamily="34" charset="0"/>
              <a:buChar char="•"/>
            </a:pPr>
            <a:r>
              <a:rPr lang="en-GB" sz="2000" b="1" dirty="0">
                <a:solidFill>
                  <a:schemeClr val="bg1"/>
                </a:solidFill>
                <a:latin typeface="Arial" panose="020B0604020202020204" pitchFamily="34" charset="0"/>
              </a:rPr>
              <a:t>Case scenario</a:t>
            </a:r>
          </a:p>
          <a:p>
            <a:pPr marL="285750" indent="-285750">
              <a:buFont typeface="Arial" panose="020B0604020202020204" pitchFamily="34" charset="0"/>
              <a:buChar char="•"/>
            </a:pPr>
            <a:r>
              <a:rPr lang="en-GB" sz="2000" b="1" dirty="0">
                <a:solidFill>
                  <a:schemeClr val="bg1"/>
                </a:solidFill>
                <a:latin typeface="Arial" panose="020B0604020202020204" pitchFamily="34" charset="0"/>
              </a:rPr>
              <a:t>Closing </a:t>
            </a:r>
            <a:endParaRPr lang="en-US" sz="20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346178171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78666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9009002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C30D4D9-5665-42EB-A92C-4628389DE2BC}"/>
              </a:ext>
            </a:extLst>
          </p:cNvPr>
          <p:cNvSpPr/>
          <p:nvPr/>
        </p:nvSpPr>
        <p:spPr>
          <a:xfrm>
            <a:off x="6089606" y="1935781"/>
            <a:ext cx="5040000" cy="2565198"/>
          </a:xfrm>
          <a:prstGeom prst="rect">
            <a:avLst/>
          </a:prstGeom>
          <a:noFill/>
          <a:ln w="6350">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59A7D320-30B9-4B29-B582-B5D7C34A1C52}"/>
              </a:ext>
            </a:extLst>
          </p:cNvPr>
          <p:cNvSpPr txBox="1"/>
          <p:nvPr/>
        </p:nvSpPr>
        <p:spPr>
          <a:xfrm>
            <a:off x="938439" y="1935781"/>
            <a:ext cx="4743345" cy="2457276"/>
          </a:xfrm>
          <a:prstGeom prst="rect">
            <a:avLst/>
          </a:prstGeom>
          <a:noFill/>
        </p:spPr>
        <p:txBody>
          <a:bodyPr wrap="square" lIns="91440" tIns="45720" rIns="91440" bIns="45720" anchor="t">
            <a:spAutoFit/>
          </a:bodyPr>
          <a:lstStyle/>
          <a:p>
            <a:pPr marL="0" lvl="0" indent="0" algn="l" rtl="0">
              <a:lnSpc>
                <a:spcPts val="2000"/>
              </a:lnSpc>
              <a:spcBef>
                <a:spcPts val="0"/>
              </a:spcBef>
              <a:buNone/>
            </a:pPr>
            <a:r>
              <a:rPr lang="en-GB" b="1">
                <a:solidFill>
                  <a:srgbClr val="AC4C9D"/>
                </a:solidFill>
                <a:latin typeface="Arial" panose="020B0604020202020204" pitchFamily="34" charset="0"/>
              </a:rPr>
              <a:t>Examples</a:t>
            </a:r>
          </a:p>
          <a:p>
            <a:pPr marL="0" lvl="0" indent="0" algn="l" rtl="0">
              <a:lnSpc>
                <a:spcPts val="2000"/>
              </a:lnSpc>
              <a:spcBef>
                <a:spcPts val="0"/>
              </a:spcBef>
              <a:spcAft>
                <a:spcPts val="600"/>
              </a:spcAft>
              <a:buNone/>
            </a:pPr>
            <a:endParaRPr lang="en-GB" b="1">
              <a:solidFill>
                <a:srgbClr val="AC4C9D"/>
              </a:solidFill>
              <a:latin typeface="Arial" panose="020B0604020202020204" pitchFamily="34" charset="0"/>
            </a:endParaRPr>
          </a:p>
          <a:p>
            <a:pPr marL="431800" lvl="0" indent="-285750" algn="l" rtl="0">
              <a:lnSpc>
                <a:spcPts val="2000"/>
              </a:lnSpc>
              <a:spcBef>
                <a:spcPts val="0"/>
              </a:spcBef>
              <a:spcAft>
                <a:spcPts val="0"/>
              </a:spcAft>
              <a:buSzPts val="13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Correcting a colleague who is using stigmatizing language</a:t>
            </a:r>
          </a:p>
          <a:p>
            <a:pPr marL="431800" lvl="0" indent="-285750" algn="l" rtl="0">
              <a:lnSpc>
                <a:spcPts val="2000"/>
              </a:lnSpc>
              <a:spcBef>
                <a:spcPts val="0"/>
              </a:spcBef>
              <a:spcAft>
                <a:spcPts val="0"/>
              </a:spcAft>
              <a:buSzPts val="1300"/>
              <a:buFont typeface="Arial" panose="020B0604020202020204" pitchFamily="34" charset="0"/>
              <a:buChar char="•"/>
            </a:pPr>
            <a:endParaRPr lang="en-GB" sz="1500">
              <a:solidFill>
                <a:schemeClr val="tx1">
                  <a:lumMod val="65000"/>
                  <a:lumOff val="35000"/>
                </a:schemeClr>
              </a:solidFill>
              <a:latin typeface="Arial" panose="020B0604020202020204" pitchFamily="34" charset="0"/>
            </a:endParaRPr>
          </a:p>
          <a:p>
            <a:pPr marL="431800" indent="-285750">
              <a:lnSpc>
                <a:spcPts val="2000"/>
              </a:lnSpc>
              <a:buSzPts val="13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Helping a PWLLE navigate the housing system</a:t>
            </a:r>
          </a:p>
          <a:p>
            <a:pPr marL="431800" lvl="0" indent="-285750" algn="l" rtl="0">
              <a:lnSpc>
                <a:spcPts val="2000"/>
              </a:lnSpc>
              <a:spcBef>
                <a:spcPts val="0"/>
              </a:spcBef>
              <a:spcAft>
                <a:spcPts val="0"/>
              </a:spcAft>
              <a:buSzPts val="1300"/>
              <a:buFont typeface="Arial" panose="020B0604020202020204" pitchFamily="34" charset="0"/>
              <a:buChar char="•"/>
            </a:pPr>
            <a:endParaRPr lang="en-GB" sz="1500">
              <a:solidFill>
                <a:schemeClr val="tx1">
                  <a:lumMod val="65000"/>
                  <a:lumOff val="35000"/>
                </a:schemeClr>
              </a:solidFill>
              <a:latin typeface="Arial" panose="020B0604020202020204" pitchFamily="34" charset="0"/>
            </a:endParaRPr>
          </a:p>
          <a:p>
            <a:pPr marL="431800" indent="-285750">
              <a:lnSpc>
                <a:spcPts val="2000"/>
              </a:lnSpc>
              <a:buSzPts val="13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Incorporating the perspectives of PWUD into a care plan, rather than assuming what they need</a:t>
            </a:r>
          </a:p>
        </p:txBody>
      </p:sp>
      <p:sp>
        <p:nvSpPr>
          <p:cNvPr id="6" name="TextBox 5">
            <a:extLst>
              <a:ext uri="{FF2B5EF4-FFF2-40B4-BE49-F238E27FC236}">
                <a16:creationId xmlns:a16="http://schemas.microsoft.com/office/drawing/2014/main" id="{DA477C94-FF91-4071-AEE7-5AFC4A50DCFD}"/>
              </a:ext>
            </a:extLst>
          </p:cNvPr>
          <p:cNvSpPr txBox="1"/>
          <p:nvPr/>
        </p:nvSpPr>
        <p:spPr>
          <a:xfrm>
            <a:off x="6449606" y="2295781"/>
            <a:ext cx="4320000" cy="1610890"/>
          </a:xfrm>
          <a:prstGeom prst="rect">
            <a:avLst/>
          </a:prstGeom>
          <a:noFill/>
        </p:spPr>
        <p:txBody>
          <a:bodyPr wrap="square" lIns="91440" tIns="45720" rIns="91440" bIns="45720" anchor="t">
            <a:spAutoFit/>
          </a:bodyPr>
          <a:lstStyle/>
          <a:p>
            <a:pPr marL="0" lvl="0" indent="0" algn="l" rtl="0">
              <a:lnSpc>
                <a:spcPts val="2000"/>
              </a:lnSpc>
              <a:spcBef>
                <a:spcPts val="0"/>
              </a:spcBef>
              <a:buNone/>
            </a:pPr>
            <a:r>
              <a:rPr lang="en-GB" b="1">
                <a:solidFill>
                  <a:srgbClr val="AC4C9D"/>
                </a:solidFill>
                <a:highlight>
                  <a:srgbClr val="FFFF00"/>
                </a:highlight>
                <a:latin typeface="Arial"/>
                <a:cs typeface="Arial"/>
              </a:rPr>
              <a:t>Real World Applications</a:t>
            </a:r>
          </a:p>
          <a:p>
            <a:pPr marL="146050" lvl="0" indent="0" algn="l" rtl="0">
              <a:lnSpc>
                <a:spcPts val="2000"/>
              </a:lnSpc>
              <a:spcBef>
                <a:spcPts val="0"/>
              </a:spcBef>
              <a:spcAft>
                <a:spcPts val="0"/>
              </a:spcAft>
              <a:buSzPts val="1300"/>
              <a:buFont typeface="Arial" panose="020B0604020202020204" pitchFamily="34" charset="0"/>
              <a:buNone/>
            </a:pPr>
            <a:endParaRPr lang="en-GB" sz="1500">
              <a:solidFill>
                <a:srgbClr val="AC4C9D"/>
              </a:solidFill>
              <a:highlight>
                <a:srgbClr val="FFFF00"/>
              </a:highlight>
              <a:latin typeface="Arial" panose="020B0604020202020204" pitchFamily="34" charset="0"/>
              <a:cs typeface="Arial"/>
            </a:endParaRPr>
          </a:p>
          <a:p>
            <a:pPr marL="146050">
              <a:lnSpc>
                <a:spcPts val="2000"/>
              </a:lnSpc>
              <a:buSzPts val="1300"/>
            </a:pPr>
            <a:r>
              <a:rPr lang="en-GB" sz="1500" b="1">
                <a:solidFill>
                  <a:srgbClr val="AC4C9D"/>
                </a:solidFill>
                <a:highlight>
                  <a:srgbClr val="FFFF00"/>
                </a:highlight>
                <a:latin typeface="Arial"/>
                <a:cs typeface="Arial"/>
              </a:rPr>
              <a:t>A police officer is called to help a PWUD</a:t>
            </a:r>
          </a:p>
          <a:p>
            <a:pPr marL="431800" lvl="0" indent="-285750" algn="l">
              <a:lnSpc>
                <a:spcPts val="2000"/>
              </a:lnSpc>
              <a:spcBef>
                <a:spcPts val="0"/>
              </a:spcBef>
              <a:spcAft>
                <a:spcPts val="0"/>
              </a:spcAft>
              <a:buSzPts val="1300"/>
              <a:buFont typeface="Arial"/>
              <a:buChar char="•"/>
            </a:pPr>
            <a:r>
              <a:rPr lang="en-GB" sz="1500">
                <a:solidFill>
                  <a:srgbClr val="AC4C9D"/>
                </a:solidFill>
                <a:highlight>
                  <a:srgbClr val="FFFF00"/>
                </a:highlight>
                <a:latin typeface="Arial"/>
                <a:cs typeface="Arial"/>
              </a:rPr>
              <a:t>Rather than being aggressive or punitive, they say “We're here to help you tonight. What do you need?”</a:t>
            </a:r>
            <a:endParaRPr lang="en-GB">
              <a:highlight>
                <a:srgbClr val="FFFF00"/>
              </a:highlight>
              <a:latin typeface="Arial"/>
              <a:cs typeface="Arial"/>
            </a:endParaRPr>
          </a:p>
        </p:txBody>
      </p:sp>
    </p:spTree>
    <p:extLst>
      <p:ext uri="{BB962C8B-B14F-4D97-AF65-F5344CB8AC3E}">
        <p14:creationId xmlns:p14="http://schemas.microsoft.com/office/powerpoint/2010/main" val="2884831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600"/>
                                        <p:tgtEl>
                                          <p:spTgt spid="6"/>
                                        </p:tgtEl>
                                      </p:cBhvr>
                                    </p:animEffect>
                                    <p:anim calcmode="lin" valueType="num">
                                      <p:cBhvr>
                                        <p:cTn id="8" dur="600" fill="hold"/>
                                        <p:tgtEl>
                                          <p:spTgt spid="6"/>
                                        </p:tgtEl>
                                        <p:attrNameLst>
                                          <p:attrName>ppt_x</p:attrName>
                                        </p:attrNameLst>
                                      </p:cBhvr>
                                      <p:tavLst>
                                        <p:tav tm="0">
                                          <p:val>
                                            <p:strVal val="#ppt_x"/>
                                          </p:val>
                                        </p:tav>
                                        <p:tav tm="100000">
                                          <p:val>
                                            <p:strVal val="#ppt_x"/>
                                          </p:val>
                                        </p:tav>
                                      </p:tavLst>
                                    </p:anim>
                                    <p:anim calcmode="lin" valueType="num">
                                      <p:cBhvr>
                                        <p:cTn id="9" dur="6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600"/>
                                        <p:tgtEl>
                                          <p:spTgt spid="2"/>
                                        </p:tgtEl>
                                      </p:cBhvr>
                                    </p:animEffect>
                                    <p:anim calcmode="lin" valueType="num">
                                      <p:cBhvr>
                                        <p:cTn id="13" dur="600" fill="hold"/>
                                        <p:tgtEl>
                                          <p:spTgt spid="2"/>
                                        </p:tgtEl>
                                        <p:attrNameLst>
                                          <p:attrName>ppt_x</p:attrName>
                                        </p:attrNameLst>
                                      </p:cBhvr>
                                      <p:tavLst>
                                        <p:tav tm="0">
                                          <p:val>
                                            <p:strVal val="#ppt_x"/>
                                          </p:val>
                                        </p:tav>
                                        <p:tav tm="100000">
                                          <p:val>
                                            <p:strVal val="#ppt_x"/>
                                          </p:val>
                                        </p:tav>
                                      </p:tavLst>
                                    </p:anim>
                                    <p:anim calcmode="lin" valueType="num">
                                      <p:cBhvr>
                                        <p:cTn id="14" dur="600" fill="hold"/>
                                        <p:tgtEl>
                                          <p:spTgt spid="2"/>
                                        </p:tgtEl>
                                        <p:attrNameLst>
                                          <p:attrName>ppt_y</p:attrName>
                                        </p:attrNameLst>
                                      </p:cBhvr>
                                      <p:tavLst>
                                        <p:tav tm="0">
                                          <p:val>
                                            <p:strVal val="#ppt_y+.1"/>
                                          </p:val>
                                        </p:tav>
                                        <p:tav tm="100000">
                                          <p:val>
                                            <p:strVal val="#ppt_y"/>
                                          </p:val>
                                        </p:tav>
                                      </p:tavLst>
                                    </p:anim>
                                  </p:childTnLst>
                                </p:cTn>
                              </p:par>
                              <p:par>
                                <p:cTn id="15" presetID="9" presetClass="emph" presetSubtype="0" grpId="0" nodeType="withEffect">
                                  <p:stCondLst>
                                    <p:cond delay="0"/>
                                  </p:stCondLst>
                                  <p:childTnLst>
                                    <p:set>
                                      <p:cBhvr>
                                        <p:cTn id="16" dur="indefinite"/>
                                        <p:tgtEl>
                                          <p:spTgt spid="5"/>
                                        </p:tgtEl>
                                        <p:attrNameLst>
                                          <p:attrName>style.opacity</p:attrName>
                                        </p:attrNameLst>
                                      </p:cBhvr>
                                      <p:to>
                                        <p:strVal val="0.25"/>
                                      </p:to>
                                    </p:set>
                                    <p:animEffect filter="image" prLst="opacity: 0.25">
                                      <p:cBhvr rctx="IE">
                                        <p:cTn id="17" dur="indefinite"/>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96F200D-63C3-450A-999A-0DA2E02F6B15}"/>
              </a:ext>
            </a:extLst>
          </p:cNvPr>
          <p:cNvSpPr txBox="1"/>
          <p:nvPr/>
        </p:nvSpPr>
        <p:spPr>
          <a:xfrm>
            <a:off x="938439" y="1941869"/>
            <a:ext cx="4743345" cy="1951303"/>
          </a:xfrm>
          <a:prstGeom prst="rect">
            <a:avLst/>
          </a:prstGeom>
          <a:noFill/>
        </p:spPr>
        <p:txBody>
          <a:bodyPr wrap="square" lIns="91440" tIns="45720" rIns="91440" bIns="45720" anchor="t">
            <a:spAutoFit/>
          </a:bodyPr>
          <a:lstStyle/>
          <a:p>
            <a:pPr marL="0" lvl="0" indent="0" algn="l" rtl="0">
              <a:lnSpc>
                <a:spcPts val="2000"/>
              </a:lnSpc>
              <a:spcBef>
                <a:spcPts val="0"/>
              </a:spcBef>
              <a:buNone/>
            </a:pPr>
            <a:r>
              <a:rPr lang="en-GB" b="1">
                <a:solidFill>
                  <a:srgbClr val="AC4C9D"/>
                </a:solidFill>
                <a:latin typeface="Arial" panose="020B0604020202020204" pitchFamily="34" charset="0"/>
              </a:rPr>
              <a:t>Examples</a:t>
            </a:r>
          </a:p>
          <a:p>
            <a:pPr marL="0" lvl="0" indent="0" algn="l" rtl="0">
              <a:lnSpc>
                <a:spcPts val="2000"/>
              </a:lnSpc>
              <a:spcBef>
                <a:spcPts val="0"/>
              </a:spcBef>
              <a:spcAft>
                <a:spcPts val="600"/>
              </a:spcAft>
              <a:buNone/>
            </a:pPr>
            <a:endParaRPr lang="en-GB" b="1">
              <a:solidFill>
                <a:srgbClr val="AC4C9D"/>
              </a:solidFill>
              <a:latin typeface="Arial" panose="020B0604020202020204" pitchFamily="34" charset="0"/>
            </a:endParaRPr>
          </a:p>
          <a:p>
            <a:pPr marL="457200" indent="-304165">
              <a:lnSpc>
                <a:spcPts val="2000"/>
              </a:lnSpc>
              <a:buSzPct val="1000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Ensuring that PWLE are included in  program development and policy decisions</a:t>
            </a:r>
          </a:p>
          <a:p>
            <a:pPr marL="457200" lvl="0" indent="-304165" algn="l" rtl="0">
              <a:lnSpc>
                <a:spcPts val="2000"/>
              </a:lnSpc>
              <a:spcBef>
                <a:spcPts val="0"/>
              </a:spcBef>
              <a:spcAft>
                <a:spcPts val="0"/>
              </a:spcAft>
              <a:buSzPct val="100000"/>
              <a:buFont typeface="Arial" panose="020B0604020202020204" pitchFamily="34" charset="0"/>
              <a:buChar char="•"/>
            </a:pPr>
            <a:endParaRPr lang="en-GB" sz="1500">
              <a:solidFill>
                <a:schemeClr val="tx1">
                  <a:lumMod val="65000"/>
                  <a:lumOff val="35000"/>
                </a:schemeClr>
              </a:solidFill>
              <a:latin typeface="Arial" panose="020B0604020202020204" pitchFamily="34" charset="0"/>
            </a:endParaRPr>
          </a:p>
          <a:p>
            <a:pPr marL="457200" indent="-304165">
              <a:lnSpc>
                <a:spcPts val="2000"/>
              </a:lnSpc>
              <a:buSzPct val="1000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Having peer support roles in hospitals and other health care facilities </a:t>
            </a:r>
          </a:p>
        </p:txBody>
      </p:sp>
      <p:sp>
        <p:nvSpPr>
          <p:cNvPr id="4" name="TextBox 3">
            <a:extLst>
              <a:ext uri="{FF2B5EF4-FFF2-40B4-BE49-F238E27FC236}">
                <a16:creationId xmlns:a16="http://schemas.microsoft.com/office/drawing/2014/main" id="{069A64BF-7D03-42A1-B5E8-D38AF2B008AD}"/>
              </a:ext>
            </a:extLst>
          </p:cNvPr>
          <p:cNvSpPr txBox="1"/>
          <p:nvPr/>
        </p:nvSpPr>
        <p:spPr>
          <a:xfrm>
            <a:off x="6456000" y="2166982"/>
            <a:ext cx="4320000" cy="3149773"/>
          </a:xfrm>
          <a:prstGeom prst="rect">
            <a:avLst/>
          </a:prstGeom>
          <a:noFill/>
        </p:spPr>
        <p:txBody>
          <a:bodyPr wrap="square" lIns="144000" tIns="45720" rIns="91440" bIns="45720" anchor="t">
            <a:spAutoFit/>
          </a:bodyPr>
          <a:lstStyle/>
          <a:p>
            <a:pPr marL="0" lvl="0" indent="0" algn="l" rtl="0">
              <a:lnSpc>
                <a:spcPts val="2000"/>
              </a:lnSpc>
              <a:spcBef>
                <a:spcPts val="0"/>
              </a:spcBef>
              <a:buNone/>
            </a:pPr>
            <a:r>
              <a:rPr lang="en-GB" b="1" dirty="0">
                <a:solidFill>
                  <a:srgbClr val="AC4C9D"/>
                </a:solidFill>
                <a:highlight>
                  <a:srgbClr val="FFFF00"/>
                </a:highlight>
                <a:latin typeface="Arial"/>
                <a:cs typeface="Arial"/>
              </a:rPr>
              <a:t>Real World Applications</a:t>
            </a:r>
          </a:p>
          <a:p>
            <a:pPr>
              <a:lnSpc>
                <a:spcPts val="2000"/>
              </a:lnSpc>
            </a:pPr>
            <a:endParaRPr lang="en-GB" b="1">
              <a:solidFill>
                <a:srgbClr val="AC4C9D"/>
              </a:solidFill>
              <a:highlight>
                <a:srgbClr val="FFFF00"/>
              </a:highlight>
              <a:latin typeface="Arial" panose="020B0604020202020204" pitchFamily="34" charset="0"/>
              <a:cs typeface="Arial"/>
            </a:endParaRPr>
          </a:p>
          <a:p>
            <a:pPr marL="153035">
              <a:lnSpc>
                <a:spcPts val="2000"/>
              </a:lnSpc>
              <a:buSzPct val="100000"/>
            </a:pPr>
            <a:r>
              <a:rPr lang="en-GB" sz="1500" b="1" dirty="0">
                <a:solidFill>
                  <a:srgbClr val="AC4C9D"/>
                </a:solidFill>
                <a:highlight>
                  <a:srgbClr val="FFFF00"/>
                </a:highlight>
                <a:latin typeface="Arial"/>
                <a:cs typeface="Arial"/>
              </a:rPr>
              <a:t>Addiction Recovery and Community Health (ARCH) Program, Alberta Health Services, since 2014</a:t>
            </a:r>
          </a:p>
          <a:p>
            <a:pPr marL="153035">
              <a:lnSpc>
                <a:spcPts val="2000"/>
              </a:lnSpc>
              <a:buSzPct val="100000"/>
            </a:pPr>
            <a:endParaRPr lang="en-GB" sz="1500">
              <a:solidFill>
                <a:srgbClr val="AC4C9D"/>
              </a:solidFill>
              <a:highlight>
                <a:srgbClr val="FFFF00"/>
              </a:highlight>
              <a:latin typeface="Arial" panose="020B0604020202020204" pitchFamily="34" charset="0"/>
              <a:cs typeface="Arial"/>
            </a:endParaRPr>
          </a:p>
          <a:p>
            <a:pPr marL="457200" indent="-304165" algn="l" rtl="0">
              <a:lnSpc>
                <a:spcPts val="2000"/>
              </a:lnSpc>
              <a:spcBef>
                <a:spcPts val="0"/>
              </a:spcBef>
              <a:spcAft>
                <a:spcPts val="0"/>
              </a:spcAft>
              <a:buSzPct val="100000"/>
              <a:buFont typeface="Arial" panose="020B0604020202020204" pitchFamily="34" charset="0"/>
              <a:buChar char="•"/>
            </a:pPr>
            <a:r>
              <a:rPr lang="en-GB" sz="1500" dirty="0">
                <a:solidFill>
                  <a:srgbClr val="AC4C9D"/>
                </a:solidFill>
                <a:highlight>
                  <a:srgbClr val="FFFF00"/>
                </a:highlight>
                <a:latin typeface="Arial"/>
                <a:cs typeface="Arial"/>
              </a:rPr>
              <a:t>Has a community advisory group of PWLLE that provides ongoing feedback</a:t>
            </a:r>
          </a:p>
          <a:p>
            <a:pPr marL="153035" indent="0" algn="l" rtl="0">
              <a:lnSpc>
                <a:spcPts val="2000"/>
              </a:lnSpc>
              <a:spcBef>
                <a:spcPts val="0"/>
              </a:spcBef>
              <a:spcAft>
                <a:spcPts val="0"/>
              </a:spcAft>
              <a:buSzPct val="100000"/>
              <a:buFont typeface="Arial" panose="020B0604020202020204" pitchFamily="34" charset="0"/>
              <a:buNone/>
            </a:pPr>
            <a:endParaRPr lang="en-US" sz="1500">
              <a:solidFill>
                <a:srgbClr val="000000"/>
              </a:solidFill>
              <a:highlight>
                <a:srgbClr val="FFFF00"/>
              </a:highlight>
              <a:latin typeface="Arial" panose="020B0604020202020204" pitchFamily="34" charset="0"/>
              <a:cs typeface="Arial" panose="020B0604020202020204" pitchFamily="34" charset="0"/>
            </a:endParaRPr>
          </a:p>
          <a:p>
            <a:pPr marL="457200" indent="-304165">
              <a:lnSpc>
                <a:spcPts val="2000"/>
              </a:lnSpc>
              <a:buSzPct val="100000"/>
              <a:buFont typeface="Arial" panose="020B0604020202020204" pitchFamily="34" charset="0"/>
              <a:buChar char="•"/>
            </a:pPr>
            <a:r>
              <a:rPr lang="en-US" sz="1500" dirty="0">
                <a:solidFill>
                  <a:srgbClr val="AC4C9D"/>
                </a:solidFill>
                <a:highlight>
                  <a:srgbClr val="FFFF00"/>
                </a:highlight>
                <a:latin typeface="Arial"/>
                <a:cs typeface="Arial"/>
              </a:rPr>
              <a:t>Provides</a:t>
            </a:r>
            <a:r>
              <a:rPr lang="en-US" sz="1500" baseline="0" dirty="0">
                <a:solidFill>
                  <a:srgbClr val="AC4C9D"/>
                </a:solidFill>
                <a:highlight>
                  <a:srgbClr val="FFFF00"/>
                </a:highlight>
                <a:latin typeface="Arial"/>
                <a:cs typeface="Arial"/>
              </a:rPr>
              <a:t> services </a:t>
            </a:r>
            <a:r>
              <a:rPr lang="en-US" sz="1500" dirty="0">
                <a:solidFill>
                  <a:srgbClr val="AC4C9D"/>
                </a:solidFill>
                <a:highlight>
                  <a:srgbClr val="FFFF00"/>
                </a:highlight>
                <a:latin typeface="Arial"/>
                <a:cs typeface="Arial"/>
              </a:rPr>
              <a:t>to meet a spectrum of needs (e.g., housing, income supports)</a:t>
            </a:r>
            <a:endParaRPr lang="en-US" sz="1500" dirty="0">
              <a:highlight>
                <a:srgbClr val="FFFF00"/>
              </a:highlight>
              <a:latin typeface="Arial"/>
              <a:ea typeface="+mn-lt"/>
              <a:cs typeface="Arial"/>
            </a:endParaRPr>
          </a:p>
          <a:p>
            <a:pPr marL="914400" lvl="1" indent="-304165">
              <a:lnSpc>
                <a:spcPts val="2000"/>
              </a:lnSpc>
              <a:buSzPct val="100000"/>
              <a:buFont typeface="Arial" panose="020B0604020202020204" pitchFamily="34" charset="0"/>
              <a:buChar char="•"/>
            </a:pPr>
            <a:endParaRPr lang="en-GB" sz="1500">
              <a:solidFill>
                <a:srgbClr val="AC4C9D"/>
              </a:solidFill>
              <a:latin typeface="Arial" panose="020B0604020202020204" pitchFamily="34" charset="0"/>
            </a:endParaRPr>
          </a:p>
        </p:txBody>
      </p:sp>
      <p:sp>
        <p:nvSpPr>
          <p:cNvPr id="6" name="Rectangle 5">
            <a:extLst>
              <a:ext uri="{FF2B5EF4-FFF2-40B4-BE49-F238E27FC236}">
                <a16:creationId xmlns:a16="http://schemas.microsoft.com/office/drawing/2014/main" id="{3254E7D6-C819-48E0-81EE-F4C5902AC0E6}"/>
              </a:ext>
            </a:extLst>
          </p:cNvPr>
          <p:cNvSpPr/>
          <p:nvPr/>
        </p:nvSpPr>
        <p:spPr>
          <a:xfrm>
            <a:off x="6096000" y="1941868"/>
            <a:ext cx="5040000" cy="3340345"/>
          </a:xfrm>
          <a:prstGeom prst="rect">
            <a:avLst/>
          </a:prstGeom>
          <a:noFill/>
          <a:ln w="6350">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99353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600"/>
                                        <p:tgtEl>
                                          <p:spTgt spid="4"/>
                                        </p:tgtEl>
                                      </p:cBhvr>
                                    </p:animEffect>
                                    <p:anim calcmode="lin" valueType="num">
                                      <p:cBhvr>
                                        <p:cTn id="8" dur="600" fill="hold"/>
                                        <p:tgtEl>
                                          <p:spTgt spid="4"/>
                                        </p:tgtEl>
                                        <p:attrNameLst>
                                          <p:attrName>ppt_x</p:attrName>
                                        </p:attrNameLst>
                                      </p:cBhvr>
                                      <p:tavLst>
                                        <p:tav tm="0">
                                          <p:val>
                                            <p:strVal val="#ppt_x"/>
                                          </p:val>
                                        </p:tav>
                                        <p:tav tm="100000">
                                          <p:val>
                                            <p:strVal val="#ppt_x"/>
                                          </p:val>
                                        </p:tav>
                                      </p:tavLst>
                                    </p:anim>
                                    <p:anim calcmode="lin" valueType="num">
                                      <p:cBhvr>
                                        <p:cTn id="9" dur="6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600"/>
                                        <p:tgtEl>
                                          <p:spTgt spid="6"/>
                                        </p:tgtEl>
                                      </p:cBhvr>
                                    </p:animEffect>
                                    <p:anim calcmode="lin" valueType="num">
                                      <p:cBhvr>
                                        <p:cTn id="13" dur="600" fill="hold"/>
                                        <p:tgtEl>
                                          <p:spTgt spid="6"/>
                                        </p:tgtEl>
                                        <p:attrNameLst>
                                          <p:attrName>ppt_x</p:attrName>
                                        </p:attrNameLst>
                                      </p:cBhvr>
                                      <p:tavLst>
                                        <p:tav tm="0">
                                          <p:val>
                                            <p:strVal val="#ppt_x"/>
                                          </p:val>
                                        </p:tav>
                                        <p:tav tm="100000">
                                          <p:val>
                                            <p:strVal val="#ppt_x"/>
                                          </p:val>
                                        </p:tav>
                                      </p:tavLst>
                                    </p:anim>
                                    <p:anim calcmode="lin" valueType="num">
                                      <p:cBhvr>
                                        <p:cTn id="14" dur="600" fill="hold"/>
                                        <p:tgtEl>
                                          <p:spTgt spid="6"/>
                                        </p:tgtEl>
                                        <p:attrNameLst>
                                          <p:attrName>ppt_y</p:attrName>
                                        </p:attrNameLst>
                                      </p:cBhvr>
                                      <p:tavLst>
                                        <p:tav tm="0">
                                          <p:val>
                                            <p:strVal val="#ppt_y+.1"/>
                                          </p:val>
                                        </p:tav>
                                        <p:tav tm="100000">
                                          <p:val>
                                            <p:strVal val="#ppt_y"/>
                                          </p:val>
                                        </p:tav>
                                      </p:tavLst>
                                    </p:anim>
                                  </p:childTnLst>
                                </p:cTn>
                              </p:par>
                              <p:par>
                                <p:cTn id="15" presetID="9" presetClass="emph" presetSubtype="0" grpId="0" nodeType="withEffect">
                                  <p:stCondLst>
                                    <p:cond delay="0"/>
                                  </p:stCondLst>
                                  <p:childTnLst>
                                    <p:set>
                                      <p:cBhvr>
                                        <p:cTn id="16" dur="indefinite"/>
                                        <p:tgtEl>
                                          <p:spTgt spid="3"/>
                                        </p:tgtEl>
                                        <p:attrNameLst>
                                          <p:attrName>style.opacity</p:attrName>
                                        </p:attrNameLst>
                                      </p:cBhvr>
                                      <p:to>
                                        <p:strVal val="0.25"/>
                                      </p:to>
                                    </p:set>
                                    <p:animEffect filter="image" prLst="opacity: 0.25">
                                      <p:cBhvr rctx="IE">
                                        <p:cTn id="17" dur="indefinite"/>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C182D55-D4FB-4366-9539-BD4B7D2C0D2A}"/>
              </a:ext>
            </a:extLst>
          </p:cNvPr>
          <p:cNvSpPr txBox="1"/>
          <p:nvPr/>
        </p:nvSpPr>
        <p:spPr>
          <a:xfrm>
            <a:off x="1004883" y="1934926"/>
            <a:ext cx="4680000" cy="2460995"/>
          </a:xfrm>
          <a:prstGeom prst="rect">
            <a:avLst/>
          </a:prstGeom>
          <a:noFill/>
        </p:spPr>
        <p:txBody>
          <a:bodyPr wrap="square" lIns="91440" tIns="45720" rIns="91440" bIns="45720" anchor="t">
            <a:spAutoFit/>
          </a:bodyPr>
          <a:lstStyle/>
          <a:p>
            <a:pPr marL="0" lvl="0" indent="0" algn="l" rtl="0">
              <a:lnSpc>
                <a:spcPts val="2000"/>
              </a:lnSpc>
              <a:spcBef>
                <a:spcPts val="0"/>
              </a:spcBef>
              <a:buNone/>
            </a:pPr>
            <a:r>
              <a:rPr lang="en-GB" b="1">
                <a:solidFill>
                  <a:srgbClr val="AC4C9D"/>
                </a:solidFill>
                <a:latin typeface="Arial" panose="020B0604020202020204" pitchFamily="34" charset="0"/>
              </a:rPr>
              <a:t>Examples</a:t>
            </a:r>
          </a:p>
          <a:p>
            <a:pPr marL="0" lvl="0" indent="0" algn="l" rtl="0">
              <a:lnSpc>
                <a:spcPts val="2000"/>
              </a:lnSpc>
              <a:spcBef>
                <a:spcPts val="0"/>
              </a:spcBef>
              <a:spcAft>
                <a:spcPts val="600"/>
              </a:spcAft>
              <a:buNone/>
            </a:pPr>
            <a:endParaRPr lang="en-GB" b="1">
              <a:solidFill>
                <a:srgbClr val="AC4C9D"/>
              </a:solidFill>
              <a:latin typeface="Arial" panose="020B0604020202020204" pitchFamily="34" charset="0"/>
            </a:endParaRPr>
          </a:p>
          <a:p>
            <a:pPr marL="457200" indent="-304165">
              <a:lnSpc>
                <a:spcPts val="2000"/>
              </a:lnSpc>
              <a:buSzPct val="1000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Helping community members identify and address unmet needs </a:t>
            </a:r>
          </a:p>
          <a:p>
            <a:pPr marL="457200" indent="-304165">
              <a:lnSpc>
                <a:spcPts val="2000"/>
              </a:lnSpc>
              <a:buSzPct val="100000"/>
              <a:buFont typeface="Arial" panose="020B0604020202020204" pitchFamily="34" charset="0"/>
              <a:buChar char="•"/>
            </a:pPr>
            <a:endParaRPr lang="en-GB" sz="1500">
              <a:solidFill>
                <a:schemeClr val="tx1">
                  <a:lumMod val="65000"/>
                  <a:lumOff val="35000"/>
                </a:schemeClr>
              </a:solidFill>
              <a:latin typeface="Arial" panose="020B0604020202020204" pitchFamily="34" charset="0"/>
            </a:endParaRPr>
          </a:p>
          <a:p>
            <a:pPr marL="457200" indent="-304165">
              <a:lnSpc>
                <a:spcPts val="2000"/>
              </a:lnSpc>
              <a:buSzPct val="1000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Contacting local officials regarding policies or programs that impact PWUD</a:t>
            </a:r>
            <a:br>
              <a:rPr lang="en-GB" sz="1500">
                <a:solidFill>
                  <a:schemeClr val="tx1">
                    <a:lumMod val="65000"/>
                    <a:lumOff val="35000"/>
                  </a:schemeClr>
                </a:solidFill>
                <a:latin typeface="Arial" panose="020B0604020202020204" pitchFamily="34" charset="0"/>
              </a:rPr>
            </a:br>
            <a:endParaRPr lang="en-GB" sz="1500">
              <a:solidFill>
                <a:schemeClr val="tx1">
                  <a:lumMod val="65000"/>
                  <a:lumOff val="35000"/>
                </a:schemeClr>
              </a:solidFill>
              <a:latin typeface="Arial" panose="020B0604020202020204" pitchFamily="34" charset="0"/>
            </a:endParaRPr>
          </a:p>
          <a:p>
            <a:pPr marL="457200" indent="-304165">
              <a:lnSpc>
                <a:spcPts val="2000"/>
              </a:lnSpc>
              <a:buSzPct val="100000"/>
              <a:buFont typeface="Arial" panose="020B0604020202020204" pitchFamily="34" charset="0"/>
              <a:buChar char="•"/>
            </a:pPr>
            <a:r>
              <a:rPr lang="en-GB" sz="1500">
                <a:solidFill>
                  <a:schemeClr val="tx1">
                    <a:lumMod val="65000"/>
                    <a:lumOff val="35000"/>
                  </a:schemeClr>
                </a:solidFill>
                <a:latin typeface="Arial" panose="020B0604020202020204" pitchFamily="34" charset="0"/>
              </a:rPr>
              <a:t>Participating in community coalitions</a:t>
            </a:r>
          </a:p>
        </p:txBody>
      </p:sp>
      <p:sp>
        <p:nvSpPr>
          <p:cNvPr id="5" name="TextBox 4">
            <a:extLst>
              <a:ext uri="{FF2B5EF4-FFF2-40B4-BE49-F238E27FC236}">
                <a16:creationId xmlns:a16="http://schemas.microsoft.com/office/drawing/2014/main" id="{9A0DEC79-A7B2-4AF8-A734-7B431A1F0C44}"/>
              </a:ext>
            </a:extLst>
          </p:cNvPr>
          <p:cNvSpPr txBox="1"/>
          <p:nvPr/>
        </p:nvSpPr>
        <p:spPr>
          <a:xfrm>
            <a:off x="6456000" y="2123569"/>
            <a:ext cx="4320000" cy="2067233"/>
          </a:xfrm>
          <a:prstGeom prst="rect">
            <a:avLst/>
          </a:prstGeom>
          <a:noFill/>
        </p:spPr>
        <p:txBody>
          <a:bodyPr wrap="square" lIns="144000" tIns="45720" rIns="91440" bIns="45720" anchor="t">
            <a:spAutoFit/>
          </a:bodyPr>
          <a:lstStyle/>
          <a:p>
            <a:pPr marL="0" lvl="0" indent="0" algn="l" rtl="0">
              <a:lnSpc>
                <a:spcPts val="2000"/>
              </a:lnSpc>
              <a:spcBef>
                <a:spcPts val="0"/>
              </a:spcBef>
              <a:buNone/>
            </a:pPr>
            <a:r>
              <a:rPr lang="en-GB" b="1" dirty="0">
                <a:solidFill>
                  <a:srgbClr val="AC4C9D"/>
                </a:solidFill>
                <a:highlight>
                  <a:srgbClr val="FFFF00"/>
                </a:highlight>
                <a:latin typeface="Arial"/>
                <a:cs typeface="Arial"/>
              </a:rPr>
              <a:t>Real World Applications</a:t>
            </a:r>
          </a:p>
          <a:p>
            <a:pPr marL="0" lvl="0" indent="0" algn="l" rtl="0">
              <a:lnSpc>
                <a:spcPts val="2000"/>
              </a:lnSpc>
              <a:spcBef>
                <a:spcPts val="0"/>
              </a:spcBef>
              <a:spcAft>
                <a:spcPts val="600"/>
              </a:spcAft>
              <a:buNone/>
            </a:pPr>
            <a:endParaRPr lang="en-GB" sz="1500" b="1">
              <a:solidFill>
                <a:srgbClr val="AC4C9D"/>
              </a:solidFill>
              <a:highlight>
                <a:srgbClr val="FFFF00"/>
              </a:highlight>
              <a:latin typeface="Arial" panose="020B0604020202020204" pitchFamily="34" charset="0"/>
              <a:cs typeface="Arial"/>
            </a:endParaRPr>
          </a:p>
          <a:p>
            <a:pPr marL="153035">
              <a:buSzPct val="100000"/>
            </a:pPr>
            <a:r>
              <a:rPr lang="en-GB" sz="1500" b="1" dirty="0">
                <a:solidFill>
                  <a:srgbClr val="AC4C9D"/>
                </a:solidFill>
                <a:highlight>
                  <a:srgbClr val="FFFF00"/>
                </a:highlight>
                <a:latin typeface="Arial"/>
                <a:cs typeface="Arial"/>
              </a:rPr>
              <a:t>Manitoba Harm Reduction Network pop-up overdose prevention sites, 2021</a:t>
            </a:r>
          </a:p>
          <a:p>
            <a:pPr marL="153035"/>
            <a:endParaRPr lang="en-GB" sz="1500" b="1">
              <a:solidFill>
                <a:srgbClr val="AC4C9D"/>
              </a:solidFill>
              <a:highlight>
                <a:srgbClr val="FFFF00"/>
              </a:highlight>
              <a:latin typeface="Arial" panose="020B0604020202020204" pitchFamily="34" charset="0"/>
              <a:cs typeface="Arial"/>
            </a:endParaRPr>
          </a:p>
          <a:p>
            <a:pPr marL="438785" lvl="0" indent="-285750" algn="l">
              <a:spcBef>
                <a:spcPts val="0"/>
              </a:spcBef>
              <a:spcAft>
                <a:spcPts val="0"/>
              </a:spcAft>
              <a:buFont typeface="Arial"/>
              <a:buChar char="•"/>
            </a:pPr>
            <a:r>
              <a:rPr lang="en-GB" sz="1500" dirty="0">
                <a:solidFill>
                  <a:srgbClr val="AC4C9D"/>
                </a:solidFill>
                <a:highlight>
                  <a:srgbClr val="FFFF00"/>
                </a:highlight>
                <a:latin typeface="Arial"/>
                <a:cs typeface="Arial"/>
              </a:rPr>
              <a:t>Many health and social service providers volunteered their time for this community initiative despite lack of provincial support.</a:t>
            </a:r>
            <a:endParaRPr lang="en-GB" dirty="0">
              <a:highlight>
                <a:srgbClr val="FFFF00"/>
              </a:highlight>
              <a:latin typeface="Arial"/>
              <a:cs typeface="Arial"/>
            </a:endParaRPr>
          </a:p>
        </p:txBody>
      </p:sp>
      <p:sp>
        <p:nvSpPr>
          <p:cNvPr id="6" name="Rectangle 5">
            <a:extLst>
              <a:ext uri="{FF2B5EF4-FFF2-40B4-BE49-F238E27FC236}">
                <a16:creationId xmlns:a16="http://schemas.microsoft.com/office/drawing/2014/main" id="{F0C73EC7-EADF-4870-A643-7602AAF4F907}"/>
              </a:ext>
            </a:extLst>
          </p:cNvPr>
          <p:cNvSpPr/>
          <p:nvPr/>
        </p:nvSpPr>
        <p:spPr>
          <a:xfrm>
            <a:off x="6096000" y="1943569"/>
            <a:ext cx="5040000" cy="2880000"/>
          </a:xfrm>
          <a:prstGeom prst="rect">
            <a:avLst/>
          </a:prstGeom>
          <a:noFill/>
          <a:ln w="6350">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147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anim calcmode="lin" valueType="num">
                                      <p:cBhvr>
                                        <p:cTn id="8" dur="600" fill="hold"/>
                                        <p:tgtEl>
                                          <p:spTgt spid="5"/>
                                        </p:tgtEl>
                                        <p:attrNameLst>
                                          <p:attrName>ppt_x</p:attrName>
                                        </p:attrNameLst>
                                      </p:cBhvr>
                                      <p:tavLst>
                                        <p:tav tm="0">
                                          <p:val>
                                            <p:strVal val="#ppt_x"/>
                                          </p:val>
                                        </p:tav>
                                        <p:tav tm="100000">
                                          <p:val>
                                            <p:strVal val="#ppt_x"/>
                                          </p:val>
                                        </p:tav>
                                      </p:tavLst>
                                    </p:anim>
                                    <p:anim calcmode="lin" valueType="num">
                                      <p:cBhvr>
                                        <p:cTn id="9" dur="6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600"/>
                                        <p:tgtEl>
                                          <p:spTgt spid="6"/>
                                        </p:tgtEl>
                                      </p:cBhvr>
                                    </p:animEffect>
                                    <p:anim calcmode="lin" valueType="num">
                                      <p:cBhvr>
                                        <p:cTn id="13" dur="600" fill="hold"/>
                                        <p:tgtEl>
                                          <p:spTgt spid="6"/>
                                        </p:tgtEl>
                                        <p:attrNameLst>
                                          <p:attrName>ppt_x</p:attrName>
                                        </p:attrNameLst>
                                      </p:cBhvr>
                                      <p:tavLst>
                                        <p:tav tm="0">
                                          <p:val>
                                            <p:strVal val="#ppt_x"/>
                                          </p:val>
                                        </p:tav>
                                        <p:tav tm="100000">
                                          <p:val>
                                            <p:strVal val="#ppt_x"/>
                                          </p:val>
                                        </p:tav>
                                      </p:tavLst>
                                    </p:anim>
                                    <p:anim calcmode="lin" valueType="num">
                                      <p:cBhvr>
                                        <p:cTn id="14" dur="600" fill="hold"/>
                                        <p:tgtEl>
                                          <p:spTgt spid="6"/>
                                        </p:tgtEl>
                                        <p:attrNameLst>
                                          <p:attrName>ppt_y</p:attrName>
                                        </p:attrNameLst>
                                      </p:cBhvr>
                                      <p:tavLst>
                                        <p:tav tm="0">
                                          <p:val>
                                            <p:strVal val="#ppt_y+.1"/>
                                          </p:val>
                                        </p:tav>
                                        <p:tav tm="100000">
                                          <p:val>
                                            <p:strVal val="#ppt_y"/>
                                          </p:val>
                                        </p:tav>
                                      </p:tavLst>
                                    </p:anim>
                                  </p:childTnLst>
                                </p:cTn>
                              </p:par>
                              <p:par>
                                <p:cTn id="15" presetID="9" presetClass="emph" presetSubtype="0" grpId="0" nodeType="withEffect">
                                  <p:stCondLst>
                                    <p:cond delay="0"/>
                                  </p:stCondLst>
                                  <p:childTnLst>
                                    <p:set>
                                      <p:cBhvr>
                                        <p:cTn id="16" dur="indefinite"/>
                                        <p:tgtEl>
                                          <p:spTgt spid="4"/>
                                        </p:tgtEl>
                                        <p:attrNameLst>
                                          <p:attrName>style.opacity</p:attrName>
                                        </p:attrNameLst>
                                      </p:cBhvr>
                                      <p:to>
                                        <p:strVal val="0.25"/>
                                      </p:to>
                                    </p:set>
                                    <p:animEffect filter="image" prLst="opacity: 0.25">
                                      <p:cBhvr rctx="IE">
                                        <p:cTn id="17" dur="indefinite"/>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41BA5B4-F71E-407E-8436-DEB432FA76CA}"/>
              </a:ext>
            </a:extLst>
          </p:cNvPr>
          <p:cNvSpPr txBox="1"/>
          <p:nvPr/>
        </p:nvSpPr>
        <p:spPr>
          <a:xfrm>
            <a:off x="938439" y="1935781"/>
            <a:ext cx="4743345" cy="2948308"/>
          </a:xfrm>
          <a:prstGeom prst="rect">
            <a:avLst/>
          </a:prstGeom>
          <a:noFill/>
        </p:spPr>
        <p:txBody>
          <a:bodyPr wrap="square" lIns="91440" tIns="45720" rIns="91440" bIns="45720" anchor="t">
            <a:spAutoFit/>
          </a:bodyPr>
          <a:lstStyle/>
          <a:p>
            <a:pPr marL="0" lvl="0" indent="0" algn="l" rtl="0">
              <a:lnSpc>
                <a:spcPts val="2000"/>
              </a:lnSpc>
              <a:spcBef>
                <a:spcPts val="0"/>
              </a:spcBef>
              <a:buNone/>
            </a:pPr>
            <a:r>
              <a:rPr lang="en-GB" b="1" dirty="0">
                <a:solidFill>
                  <a:srgbClr val="AC4C9D"/>
                </a:solidFill>
                <a:latin typeface="Arial" panose="020B0604020202020204" pitchFamily="34" charset="0"/>
              </a:rPr>
              <a:t>Examples</a:t>
            </a:r>
          </a:p>
          <a:p>
            <a:pPr marL="0" lvl="0" indent="0" algn="l" rtl="0">
              <a:lnSpc>
                <a:spcPts val="2000"/>
              </a:lnSpc>
              <a:spcBef>
                <a:spcPts val="0"/>
              </a:spcBef>
              <a:spcAft>
                <a:spcPts val="600"/>
              </a:spcAft>
              <a:buNone/>
            </a:pPr>
            <a:endParaRPr lang="en-GB" b="1" dirty="0">
              <a:solidFill>
                <a:srgbClr val="AC4C9D"/>
              </a:solidFill>
              <a:latin typeface="Arial" panose="020B0604020202020204" pitchFamily="34" charset="0"/>
            </a:endParaRPr>
          </a:p>
          <a:p>
            <a:pPr marL="438785" indent="-285750">
              <a:lnSpc>
                <a:spcPts val="2000"/>
              </a:lnSpc>
              <a:buSzPts val="1185"/>
              <a:buFont typeface="Arial" panose="020B0604020202020204" pitchFamily="34" charset="0"/>
              <a:buChar char="•"/>
            </a:pPr>
            <a:r>
              <a:rPr lang="en-GB" sz="1500" dirty="0">
                <a:solidFill>
                  <a:schemeClr val="tx1">
                    <a:lumMod val="65000"/>
                    <a:lumOff val="35000"/>
                  </a:schemeClr>
                </a:solidFill>
                <a:latin typeface="Arial" panose="020B0604020202020204" pitchFamily="34" charset="0"/>
                <a:ea typeface="+mn-lt"/>
                <a:cs typeface="+mn-lt"/>
              </a:rPr>
              <a:t>Building an alliance of community members, professionals, and other parties to influence policy change</a:t>
            </a:r>
            <a:br>
              <a:rPr lang="en-GB" sz="1500" dirty="0">
                <a:latin typeface="Arial" panose="020B0604020202020204" pitchFamily="34" charset="0"/>
                <a:ea typeface="+mn-lt"/>
                <a:cs typeface="+mn-lt"/>
              </a:rPr>
            </a:br>
            <a:endParaRPr lang="en-GB" sz="1500" dirty="0">
              <a:solidFill>
                <a:schemeClr val="tx1">
                  <a:lumMod val="65000"/>
                  <a:lumOff val="35000"/>
                </a:schemeClr>
              </a:solidFill>
              <a:latin typeface="Arial" panose="020B0604020202020204" pitchFamily="34" charset="0"/>
              <a:ea typeface="+mn-lt"/>
              <a:cs typeface="+mn-lt"/>
            </a:endParaRPr>
          </a:p>
          <a:p>
            <a:pPr marL="438785" indent="-285750">
              <a:lnSpc>
                <a:spcPts val="2000"/>
              </a:lnSpc>
              <a:buSzPts val="1185"/>
              <a:buFont typeface="Arial" panose="020B0604020202020204" pitchFamily="34" charset="0"/>
              <a:buChar char="•"/>
            </a:pPr>
            <a:r>
              <a:rPr lang="en-GB" sz="1500" dirty="0">
                <a:solidFill>
                  <a:schemeClr val="tx1">
                    <a:lumMod val="65000"/>
                    <a:lumOff val="35000"/>
                  </a:schemeClr>
                </a:solidFill>
                <a:latin typeface="Arial" panose="020B0604020202020204" pitchFamily="34" charset="0"/>
                <a:ea typeface="+mn-lt"/>
                <a:cs typeface="+mn-lt"/>
              </a:rPr>
              <a:t>Using the political and legal systems to bring about systemic change</a:t>
            </a:r>
            <a:br>
              <a:rPr lang="en-GB" sz="1500" dirty="0">
                <a:latin typeface="Arial" panose="020B0604020202020204" pitchFamily="34" charset="0"/>
                <a:ea typeface="+mn-lt"/>
                <a:cs typeface="+mn-lt"/>
              </a:rPr>
            </a:br>
            <a:endParaRPr lang="en-GB" sz="1500" dirty="0">
              <a:solidFill>
                <a:schemeClr val="tx1">
                  <a:lumMod val="65000"/>
                  <a:lumOff val="35000"/>
                </a:schemeClr>
              </a:solidFill>
              <a:latin typeface="Arial" panose="020B0604020202020204" pitchFamily="34" charset="0"/>
              <a:ea typeface="+mn-lt"/>
              <a:cs typeface="+mn-lt"/>
            </a:endParaRPr>
          </a:p>
          <a:p>
            <a:pPr>
              <a:buSzPts val="1185"/>
            </a:pPr>
            <a:endParaRPr lang="en-GB" sz="1500" dirty="0">
              <a:cs typeface="Arial" panose="020B0604020202020204" pitchFamily="34" charset="0"/>
            </a:endParaRPr>
          </a:p>
          <a:p>
            <a:pPr marL="438785" indent="-285750">
              <a:lnSpc>
                <a:spcPts val="2000"/>
              </a:lnSpc>
              <a:buSzPts val="1185"/>
              <a:buFont typeface="Arial" panose="020B0604020202020204" pitchFamily="34" charset="0"/>
              <a:buChar char="•"/>
            </a:pPr>
            <a:endParaRPr lang="en-GB" sz="15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7FD88C43-B503-4AAF-8EBA-109CA5700DC6}"/>
              </a:ext>
            </a:extLst>
          </p:cNvPr>
          <p:cNvSpPr txBox="1"/>
          <p:nvPr/>
        </p:nvSpPr>
        <p:spPr>
          <a:xfrm>
            <a:off x="6269073" y="2115781"/>
            <a:ext cx="4680000" cy="3000693"/>
          </a:xfrm>
          <a:prstGeom prst="rect">
            <a:avLst/>
          </a:prstGeom>
          <a:noFill/>
        </p:spPr>
        <p:txBody>
          <a:bodyPr wrap="square" lIns="144000" tIns="45720" rIns="91440" bIns="45720" anchor="t">
            <a:spAutoFit/>
          </a:bodyPr>
          <a:lstStyle/>
          <a:p>
            <a:pPr marL="0" lvl="0" indent="0" algn="l" rtl="0">
              <a:lnSpc>
                <a:spcPts val="2000"/>
              </a:lnSpc>
              <a:spcBef>
                <a:spcPts val="0"/>
              </a:spcBef>
              <a:buNone/>
            </a:pPr>
            <a:r>
              <a:rPr lang="en-GB" b="1" dirty="0">
                <a:solidFill>
                  <a:srgbClr val="AC4C9D"/>
                </a:solidFill>
                <a:highlight>
                  <a:srgbClr val="FFFF00"/>
                </a:highlight>
                <a:latin typeface="Arial"/>
                <a:cs typeface="Arial"/>
              </a:rPr>
              <a:t>Real World Applications</a:t>
            </a:r>
          </a:p>
          <a:p>
            <a:pPr marL="0" lvl="0" indent="0" algn="l" rtl="0">
              <a:lnSpc>
                <a:spcPts val="2000"/>
              </a:lnSpc>
              <a:spcBef>
                <a:spcPts val="0"/>
              </a:spcBef>
              <a:spcAft>
                <a:spcPts val="600"/>
              </a:spcAft>
              <a:buNone/>
            </a:pPr>
            <a:endParaRPr lang="en-GB" sz="1500" b="1" dirty="0">
              <a:solidFill>
                <a:srgbClr val="AC4C9D"/>
              </a:solidFill>
              <a:highlight>
                <a:srgbClr val="FFFF00"/>
              </a:highlight>
              <a:latin typeface="Arial" panose="020B0604020202020204" pitchFamily="34" charset="0"/>
              <a:cs typeface="Arial"/>
            </a:endParaRPr>
          </a:p>
          <a:p>
            <a:pPr marL="153035">
              <a:lnSpc>
                <a:spcPct val="105000"/>
              </a:lnSpc>
              <a:spcAft>
                <a:spcPts val="600"/>
              </a:spcAft>
              <a:buSzPts val="1185"/>
            </a:pPr>
            <a:r>
              <a:rPr lang="en-GB" sz="1500" b="1" dirty="0">
                <a:solidFill>
                  <a:srgbClr val="AC4C9D"/>
                </a:solidFill>
                <a:highlight>
                  <a:srgbClr val="FFFF00"/>
                </a:highlight>
                <a:latin typeface="Arial"/>
                <a:cs typeface="Arial"/>
              </a:rPr>
              <a:t>BC Decriminalization, January 2023</a:t>
            </a:r>
          </a:p>
          <a:p>
            <a:pPr marL="438785" indent="-285750">
              <a:lnSpc>
                <a:spcPct val="105000"/>
              </a:lnSpc>
              <a:buSzPts val="1185"/>
              <a:buFont typeface="Arial" panose="020B0604020202020204" pitchFamily="34" charset="0"/>
              <a:buChar char="•"/>
            </a:pPr>
            <a:r>
              <a:rPr lang="en-GB" sz="1500" dirty="0">
                <a:solidFill>
                  <a:srgbClr val="AC4C9D"/>
                </a:solidFill>
                <a:highlight>
                  <a:srgbClr val="FFFF00"/>
                </a:highlight>
                <a:latin typeface="Arial"/>
                <a:cs typeface="Arial"/>
              </a:rPr>
              <a:t>Community and system level advocacy for decriminalization of simple possession</a:t>
            </a:r>
            <a:br>
              <a:rPr lang="en-GB" sz="1500" dirty="0">
                <a:highlight>
                  <a:srgbClr val="FFFF00"/>
                </a:highlight>
                <a:latin typeface="Arial" panose="020B0604020202020204" pitchFamily="34" charset="0"/>
              </a:rPr>
            </a:br>
            <a:endParaRPr lang="en-GB" sz="1500" dirty="0">
              <a:solidFill>
                <a:srgbClr val="AC4C9D"/>
              </a:solidFill>
              <a:highlight>
                <a:srgbClr val="FFFF00"/>
              </a:highlight>
              <a:latin typeface="Arial" panose="020B0604020202020204" pitchFamily="34" charset="0"/>
              <a:cs typeface="Arial"/>
            </a:endParaRPr>
          </a:p>
          <a:p>
            <a:pPr marL="153035" lvl="0" algn="l" rtl="0">
              <a:lnSpc>
                <a:spcPct val="105000"/>
              </a:lnSpc>
              <a:spcBef>
                <a:spcPts val="0"/>
              </a:spcBef>
              <a:spcAft>
                <a:spcPts val="600"/>
              </a:spcAft>
              <a:buSzPts val="1185"/>
            </a:pPr>
            <a:r>
              <a:rPr lang="en-GB" sz="1500" b="1" dirty="0">
                <a:solidFill>
                  <a:srgbClr val="AC4C9D"/>
                </a:solidFill>
                <a:highlight>
                  <a:srgbClr val="FFFF00"/>
                </a:highlight>
                <a:latin typeface="Arial"/>
                <a:cs typeface="Arial"/>
              </a:rPr>
              <a:t>Substance Use Health</a:t>
            </a:r>
          </a:p>
          <a:p>
            <a:pPr marL="438785" indent="-285750" algn="l" rtl="0">
              <a:lnSpc>
                <a:spcPct val="105000"/>
              </a:lnSpc>
              <a:spcBef>
                <a:spcPts val="0"/>
              </a:spcBef>
              <a:spcAft>
                <a:spcPts val="0"/>
              </a:spcAft>
              <a:buSzPts val="1185"/>
              <a:buFont typeface="Arial" panose="020B0604020202020204" pitchFamily="34" charset="0"/>
              <a:buChar char="•"/>
            </a:pPr>
            <a:r>
              <a:rPr lang="en-GB" sz="1500" dirty="0">
                <a:solidFill>
                  <a:srgbClr val="AC4C9D"/>
                </a:solidFill>
                <a:highlight>
                  <a:srgbClr val="FFFF00"/>
                </a:highlight>
                <a:latin typeface="Arial"/>
                <a:cs typeface="Arial"/>
              </a:rPr>
              <a:t>CAPSA coined the term Substance Use Health</a:t>
            </a:r>
          </a:p>
          <a:p>
            <a:pPr marL="153035" indent="0" algn="l" rtl="0">
              <a:lnSpc>
                <a:spcPct val="105000"/>
              </a:lnSpc>
              <a:spcBef>
                <a:spcPts val="0"/>
              </a:spcBef>
              <a:spcAft>
                <a:spcPts val="0"/>
              </a:spcAft>
              <a:buSzPts val="1185"/>
              <a:buFont typeface="Arial" panose="020B0604020202020204" pitchFamily="34" charset="0"/>
              <a:buNone/>
            </a:pPr>
            <a:endParaRPr lang="en-GB" sz="1500" dirty="0">
              <a:solidFill>
                <a:srgbClr val="AC4C9D"/>
              </a:solidFill>
              <a:highlight>
                <a:srgbClr val="FFFF00"/>
              </a:highlight>
              <a:latin typeface="Arial" panose="020B0604020202020204" pitchFamily="34" charset="0"/>
              <a:cs typeface="Arial"/>
            </a:endParaRPr>
          </a:p>
          <a:p>
            <a:pPr marL="438785" indent="-285750" algn="l" rtl="0">
              <a:lnSpc>
                <a:spcPct val="105000"/>
              </a:lnSpc>
              <a:spcBef>
                <a:spcPts val="0"/>
              </a:spcBef>
              <a:spcAft>
                <a:spcPts val="0"/>
              </a:spcAft>
              <a:buSzPts val="1185"/>
              <a:buFont typeface="Arial" panose="020B0604020202020204" pitchFamily="34" charset="0"/>
              <a:buChar char="•"/>
            </a:pPr>
            <a:r>
              <a:rPr lang="en-GB" sz="1500" dirty="0">
                <a:solidFill>
                  <a:srgbClr val="AC4C9D"/>
                </a:solidFill>
                <a:highlight>
                  <a:srgbClr val="FFFF00"/>
                </a:highlight>
                <a:latin typeface="Arial"/>
                <a:cs typeface="Arial"/>
              </a:rPr>
              <a:t>This approach can be integrated into various public health policies and programs</a:t>
            </a:r>
            <a:endParaRPr lang="en-US" sz="1500" dirty="0">
              <a:solidFill>
                <a:srgbClr val="AC4C9D"/>
              </a:solidFill>
              <a:highlight>
                <a:srgbClr val="FFFF00"/>
              </a:highlight>
              <a:latin typeface="Arial"/>
              <a:ea typeface="+mn-lt"/>
              <a:cs typeface="Arial"/>
            </a:endParaRPr>
          </a:p>
        </p:txBody>
      </p:sp>
      <p:sp>
        <p:nvSpPr>
          <p:cNvPr id="6" name="Rectangle 5">
            <a:extLst>
              <a:ext uri="{FF2B5EF4-FFF2-40B4-BE49-F238E27FC236}">
                <a16:creationId xmlns:a16="http://schemas.microsoft.com/office/drawing/2014/main" id="{4AEF6BFD-CF29-487B-8477-2868C010822B}"/>
              </a:ext>
            </a:extLst>
          </p:cNvPr>
          <p:cNvSpPr/>
          <p:nvPr/>
        </p:nvSpPr>
        <p:spPr>
          <a:xfrm>
            <a:off x="6089073" y="1935781"/>
            <a:ext cx="5040000" cy="3408576"/>
          </a:xfrm>
          <a:prstGeom prst="rect">
            <a:avLst/>
          </a:prstGeom>
          <a:noFill/>
          <a:ln w="6350">
            <a:solidFill>
              <a:srgbClr val="AC4C9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7074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600"/>
                                        <p:tgtEl>
                                          <p:spTgt spid="5"/>
                                        </p:tgtEl>
                                      </p:cBhvr>
                                    </p:animEffect>
                                    <p:anim calcmode="lin" valueType="num">
                                      <p:cBhvr>
                                        <p:cTn id="8" dur="600" fill="hold"/>
                                        <p:tgtEl>
                                          <p:spTgt spid="5"/>
                                        </p:tgtEl>
                                        <p:attrNameLst>
                                          <p:attrName>ppt_x</p:attrName>
                                        </p:attrNameLst>
                                      </p:cBhvr>
                                      <p:tavLst>
                                        <p:tav tm="0">
                                          <p:val>
                                            <p:strVal val="#ppt_x"/>
                                          </p:val>
                                        </p:tav>
                                        <p:tav tm="100000">
                                          <p:val>
                                            <p:strVal val="#ppt_x"/>
                                          </p:val>
                                        </p:tav>
                                      </p:tavLst>
                                    </p:anim>
                                    <p:anim calcmode="lin" valueType="num">
                                      <p:cBhvr>
                                        <p:cTn id="9" dur="6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600"/>
                                        <p:tgtEl>
                                          <p:spTgt spid="6"/>
                                        </p:tgtEl>
                                      </p:cBhvr>
                                    </p:animEffect>
                                    <p:anim calcmode="lin" valueType="num">
                                      <p:cBhvr>
                                        <p:cTn id="13" dur="600" fill="hold"/>
                                        <p:tgtEl>
                                          <p:spTgt spid="6"/>
                                        </p:tgtEl>
                                        <p:attrNameLst>
                                          <p:attrName>ppt_x</p:attrName>
                                        </p:attrNameLst>
                                      </p:cBhvr>
                                      <p:tavLst>
                                        <p:tav tm="0">
                                          <p:val>
                                            <p:strVal val="#ppt_x"/>
                                          </p:val>
                                        </p:tav>
                                        <p:tav tm="100000">
                                          <p:val>
                                            <p:strVal val="#ppt_x"/>
                                          </p:val>
                                        </p:tav>
                                      </p:tavLst>
                                    </p:anim>
                                    <p:anim calcmode="lin" valueType="num">
                                      <p:cBhvr>
                                        <p:cTn id="14" dur="600" fill="hold"/>
                                        <p:tgtEl>
                                          <p:spTgt spid="6"/>
                                        </p:tgtEl>
                                        <p:attrNameLst>
                                          <p:attrName>ppt_y</p:attrName>
                                        </p:attrNameLst>
                                      </p:cBhvr>
                                      <p:tavLst>
                                        <p:tav tm="0">
                                          <p:val>
                                            <p:strVal val="#ppt_y+.1"/>
                                          </p:val>
                                        </p:tav>
                                        <p:tav tm="100000">
                                          <p:val>
                                            <p:strVal val="#ppt_y"/>
                                          </p:val>
                                        </p:tav>
                                      </p:tavLst>
                                    </p:anim>
                                  </p:childTnLst>
                                </p:cTn>
                              </p:par>
                              <p:par>
                                <p:cTn id="15" presetID="9" presetClass="emph" presetSubtype="0" grpId="0" nodeType="withEffect">
                                  <p:stCondLst>
                                    <p:cond delay="0"/>
                                  </p:stCondLst>
                                  <p:childTnLst>
                                    <p:set>
                                      <p:cBhvr>
                                        <p:cTn id="16" dur="indefinite"/>
                                        <p:tgtEl>
                                          <p:spTgt spid="4"/>
                                        </p:tgtEl>
                                        <p:attrNameLst>
                                          <p:attrName>style.opacity</p:attrName>
                                        </p:attrNameLst>
                                      </p:cBhvr>
                                      <p:to>
                                        <p:strVal val="0.25"/>
                                      </p:to>
                                    </p:set>
                                    <p:animEffect filter="image" prLst="opacity: 0.25">
                                      <p:cBhvr rctx="IE">
                                        <p:cTn id="17" dur="indefinite"/>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89268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36178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403818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5330787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619577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342128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07181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15973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642342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FFD414AE-804D-47C0-9266-9615184D99A3}"/>
              </a:ext>
            </a:extLst>
          </p:cNvPr>
          <p:cNvSpPr txBox="1">
            <a:spLocks/>
          </p:cNvSpPr>
          <p:nvPr/>
        </p:nvSpPr>
        <p:spPr>
          <a:xfrm>
            <a:off x="754800" y="4464604"/>
            <a:ext cx="7994523" cy="1669400"/>
          </a:xfrm>
          <a:prstGeom prst="rect">
            <a:avLst/>
          </a:prstGeom>
        </p:spPr>
        <p:txBody>
          <a:bodyP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GB" sz="54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316610985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921885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636796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937B19-B65A-4908-A800-FD5D12D26792}"/>
              </a:ext>
            </a:extLst>
          </p:cNvPr>
          <p:cNvSpPr txBox="1">
            <a:spLocks/>
          </p:cNvSpPr>
          <p:nvPr/>
        </p:nvSpPr>
        <p:spPr>
          <a:xfrm>
            <a:off x="938439" y="460880"/>
            <a:ext cx="8213375"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dirty="0">
                <a:solidFill>
                  <a:srgbClr val="AC4C9D"/>
                </a:solidFill>
                <a:highlight>
                  <a:srgbClr val="FFFF00"/>
                </a:highlight>
                <a:latin typeface="Arial"/>
                <a:cs typeface="Arial"/>
              </a:rPr>
              <a:t>Examples of Meaningful Partnership</a:t>
            </a:r>
            <a:endParaRPr lang="en-US" sz="3200" dirty="0">
              <a:solidFill>
                <a:srgbClr val="AC4C9D"/>
              </a:solidFill>
              <a:highlight>
                <a:srgbClr val="FFFF00"/>
              </a:highlight>
              <a:latin typeface="Arial"/>
              <a:cs typeface="Arial"/>
            </a:endParaRPr>
          </a:p>
        </p:txBody>
      </p:sp>
      <p:sp>
        <p:nvSpPr>
          <p:cNvPr id="4" name="TextBox 3">
            <a:extLst>
              <a:ext uri="{FF2B5EF4-FFF2-40B4-BE49-F238E27FC236}">
                <a16:creationId xmlns:a16="http://schemas.microsoft.com/office/drawing/2014/main" id="{E9335DE3-9627-4DE3-AF26-52F6F9287FD9}"/>
              </a:ext>
            </a:extLst>
          </p:cNvPr>
          <p:cNvSpPr txBox="1"/>
          <p:nvPr/>
        </p:nvSpPr>
        <p:spPr>
          <a:xfrm>
            <a:off x="316133" y="3603047"/>
            <a:ext cx="4048574" cy="1338828"/>
          </a:xfrm>
          <a:prstGeom prst="rect">
            <a:avLst/>
          </a:prstGeom>
          <a:noFill/>
        </p:spPr>
        <p:txBody>
          <a:bodyPr wrap="square" lIns="91440" tIns="45720" rIns="91440" bIns="45720" anchor="t">
            <a:spAutoFit/>
          </a:bodyPr>
          <a:lstStyle/>
          <a:p>
            <a:pPr marL="163195" algn="ctr">
              <a:spcBef>
                <a:spcPts val="1200"/>
              </a:spcBef>
              <a:buClr>
                <a:srgbClr val="000000"/>
              </a:buClr>
              <a:buSzPct val="100000"/>
            </a:pPr>
            <a:r>
              <a:rPr lang="en-GB" sz="1500" b="1" strike="noStrike" dirty="0">
                <a:solidFill>
                  <a:srgbClr val="AC4C9D"/>
                </a:solidFill>
                <a:latin typeface="Arial" panose="020B0604020202020204" pitchFamily="34" charset="0"/>
              </a:rPr>
              <a:t>Health Justice</a:t>
            </a:r>
          </a:p>
          <a:p>
            <a:pPr marL="163195" algn="ctr">
              <a:spcBef>
                <a:spcPts val="1200"/>
              </a:spcBef>
              <a:buClr>
                <a:srgbClr val="000000"/>
              </a:buClr>
              <a:buSzPct val="100000"/>
            </a:pPr>
            <a:r>
              <a:rPr lang="en-US" sz="1400" strike="noStrike" dirty="0">
                <a:solidFill>
                  <a:schemeClr val="tx1">
                    <a:lumMod val="65000"/>
                    <a:lumOff val="35000"/>
                  </a:schemeClr>
                </a:solidFill>
                <a:latin typeface="Arial" panose="020B0604020202020204" pitchFamily="34" charset="0"/>
                <a:ea typeface="Arial"/>
                <a:cs typeface="Arial"/>
              </a:rPr>
              <a:t>Uses participatory engagement governance model where decision making power is shared between the board of directors and PWLLE having experienced involuntary treatment</a:t>
            </a:r>
            <a:endParaRPr lang="en-GB" sz="1400" strike="noStrike" dirty="0">
              <a:solidFill>
                <a:schemeClr val="tx1">
                  <a:lumMod val="65000"/>
                  <a:lumOff val="35000"/>
                </a:schemeClr>
              </a:solidFill>
              <a:latin typeface="Arial" panose="020B0604020202020204" pitchFamily="34" charset="0"/>
              <a:ea typeface="Arial"/>
              <a:cs typeface="Arial"/>
            </a:endParaRPr>
          </a:p>
        </p:txBody>
      </p:sp>
      <p:sp>
        <p:nvSpPr>
          <p:cNvPr id="5" name="TextBox 4">
            <a:extLst>
              <a:ext uri="{FF2B5EF4-FFF2-40B4-BE49-F238E27FC236}">
                <a16:creationId xmlns:a16="http://schemas.microsoft.com/office/drawing/2014/main" id="{006E6148-10DB-42EA-8446-F0A9956BB94E}"/>
              </a:ext>
            </a:extLst>
          </p:cNvPr>
          <p:cNvSpPr txBox="1"/>
          <p:nvPr/>
        </p:nvSpPr>
        <p:spPr>
          <a:xfrm>
            <a:off x="4472372" y="3603047"/>
            <a:ext cx="3659265" cy="1123384"/>
          </a:xfrm>
          <a:prstGeom prst="rect">
            <a:avLst/>
          </a:prstGeom>
          <a:noFill/>
        </p:spPr>
        <p:txBody>
          <a:bodyPr wrap="square" lIns="91440" tIns="45720" rIns="91440" bIns="45720" anchor="t">
            <a:spAutoFit/>
          </a:bodyPr>
          <a:lstStyle/>
          <a:p>
            <a:pPr marL="163195" algn="ctr">
              <a:spcBef>
                <a:spcPts val="1200"/>
              </a:spcBef>
              <a:buClr>
                <a:srgbClr val="000000"/>
              </a:buClr>
              <a:buSzPct val="100000"/>
            </a:pPr>
            <a:r>
              <a:rPr lang="en-GB" sz="1500" b="1" dirty="0">
                <a:solidFill>
                  <a:srgbClr val="AC4C9D"/>
                </a:solidFill>
                <a:latin typeface="Arial" panose="020B0604020202020204" pitchFamily="34" charset="0"/>
              </a:rPr>
              <a:t>Health Canada Funding</a:t>
            </a:r>
            <a:endParaRPr lang="en-US" dirty="0">
              <a:latin typeface="Arial" panose="020B0604020202020204" pitchFamily="34" charset="0"/>
            </a:endParaRPr>
          </a:p>
          <a:p>
            <a:pPr marL="163195" lvl="0" indent="0" algn="ctr">
              <a:lnSpc>
                <a:spcPct val="100000"/>
              </a:lnSpc>
              <a:spcBef>
                <a:spcPts val="1200"/>
              </a:spcBef>
              <a:spcAft>
                <a:spcPts val="0"/>
              </a:spcAft>
              <a:buNone/>
            </a:pPr>
            <a:r>
              <a:rPr lang="en-GB" sz="1400" dirty="0">
                <a:solidFill>
                  <a:schemeClr val="tx1">
                    <a:lumMod val="65000"/>
                    <a:lumOff val="35000"/>
                  </a:schemeClr>
                </a:solidFill>
                <a:latin typeface="Arial" panose="020B0604020202020204" pitchFamily="34" charset="0"/>
              </a:rPr>
              <a:t>PWLLE from Canadian organizations were asked to review proposals under the Substance Use and Addictions Program</a:t>
            </a:r>
            <a:endParaRPr lang="en-GB" sz="1400" dirty="0">
              <a:solidFill>
                <a:schemeClr val="tx1">
                  <a:lumMod val="65000"/>
                  <a:lumOff val="35000"/>
                </a:schemeClr>
              </a:solidFill>
              <a:latin typeface="Arial" panose="020B0604020202020204" pitchFamily="34" charset="0"/>
              <a:ea typeface="Arial"/>
              <a:cs typeface="Arial"/>
            </a:endParaRPr>
          </a:p>
        </p:txBody>
      </p:sp>
      <p:sp>
        <p:nvSpPr>
          <p:cNvPr id="6" name="Rectangle 5">
            <a:extLst>
              <a:ext uri="{FF2B5EF4-FFF2-40B4-BE49-F238E27FC236}">
                <a16:creationId xmlns:a16="http://schemas.microsoft.com/office/drawing/2014/main" id="{72063150-FB17-4049-899D-C5D1C724C34E}"/>
              </a:ext>
            </a:extLst>
          </p:cNvPr>
          <p:cNvSpPr/>
          <p:nvPr/>
        </p:nvSpPr>
        <p:spPr>
          <a:xfrm>
            <a:off x="8329684" y="3603047"/>
            <a:ext cx="3330802" cy="1123384"/>
          </a:xfrm>
          <a:prstGeom prst="rect">
            <a:avLst/>
          </a:prstGeom>
        </p:spPr>
        <p:txBody>
          <a:bodyPr wrap="square" lIns="91440" tIns="45720" rIns="91440" bIns="45720" anchor="t">
            <a:spAutoFit/>
          </a:bodyPr>
          <a:lstStyle/>
          <a:p>
            <a:pPr marL="163195" algn="ctr">
              <a:spcBef>
                <a:spcPts val="1200"/>
              </a:spcBef>
              <a:buClr>
                <a:srgbClr val="000000"/>
              </a:buClr>
              <a:buSzPct val="100000"/>
            </a:pPr>
            <a:r>
              <a:rPr lang="en-GB" sz="1500" b="1" dirty="0" err="1">
                <a:solidFill>
                  <a:srgbClr val="AC4C9D"/>
                </a:solidFill>
                <a:latin typeface="Arial" panose="020B0604020202020204" pitchFamily="34" charset="0"/>
              </a:rPr>
              <a:t>CaRMS</a:t>
            </a:r>
            <a:r>
              <a:rPr lang="en-GB" sz="1500" b="1" dirty="0">
                <a:solidFill>
                  <a:srgbClr val="AC4C9D"/>
                </a:solidFill>
                <a:latin typeface="Arial" panose="020B0604020202020204" pitchFamily="34" charset="0"/>
              </a:rPr>
              <a:t> Service User Committee</a:t>
            </a:r>
            <a:endParaRPr lang="en-US" dirty="0">
              <a:latin typeface="Arial" panose="020B0604020202020204" pitchFamily="34" charset="0"/>
            </a:endParaRPr>
          </a:p>
          <a:p>
            <a:pPr marL="163195" algn="ctr">
              <a:spcBef>
                <a:spcPts val="1200"/>
              </a:spcBef>
              <a:buClr>
                <a:srgbClr val="000000"/>
              </a:buClr>
              <a:buSzPct val="100000"/>
            </a:pPr>
            <a:r>
              <a:rPr lang="en-GB" sz="1400" dirty="0">
                <a:solidFill>
                  <a:schemeClr val="tx1">
                    <a:lumMod val="65000"/>
                    <a:lumOff val="35000"/>
                  </a:schemeClr>
                </a:solidFill>
                <a:latin typeface="Arial" panose="020B0604020202020204" pitchFamily="34" charset="0"/>
              </a:rPr>
              <a:t>Committee of PWLE who gave input during the admissions process for the University of Toronto Medical School</a:t>
            </a:r>
          </a:p>
        </p:txBody>
      </p:sp>
      <p:pic>
        <p:nvPicPr>
          <p:cNvPr id="7" name="Picture 6" descr="https://nmc-mic.ca/wp-content/uploads/2018/08/web_health_canada.jpg">
            <a:extLst>
              <a:ext uri="{FF2B5EF4-FFF2-40B4-BE49-F238E27FC236}">
                <a16:creationId xmlns:a16="http://schemas.microsoft.com/office/drawing/2014/main" id="{C47FAF97-DB70-401E-B570-393403CCF02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647" t="31514" r="6255" b="34757"/>
          <a:stretch/>
        </p:blipFill>
        <p:spPr bwMode="auto">
          <a:xfrm>
            <a:off x="5042004" y="2838581"/>
            <a:ext cx="2520000" cy="54269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A82961BE-55BF-4F60-92B0-01849BF332D1}"/>
              </a:ext>
            </a:extLst>
          </p:cNvPr>
          <p:cNvPicPr>
            <a:picLocks noChangeAspect="1"/>
          </p:cNvPicPr>
          <p:nvPr/>
        </p:nvPicPr>
        <p:blipFill>
          <a:blip r:embed="rId4"/>
          <a:stretch>
            <a:fillRect/>
          </a:stretch>
        </p:blipFill>
        <p:spPr>
          <a:xfrm>
            <a:off x="8735085" y="2735091"/>
            <a:ext cx="2520000" cy="749677"/>
          </a:xfrm>
          <a:prstGeom prst="rect">
            <a:avLst/>
          </a:prstGeom>
        </p:spPr>
      </p:pic>
      <p:pic>
        <p:nvPicPr>
          <p:cNvPr id="11" name="Picture 10">
            <a:extLst>
              <a:ext uri="{FF2B5EF4-FFF2-40B4-BE49-F238E27FC236}">
                <a16:creationId xmlns:a16="http://schemas.microsoft.com/office/drawing/2014/main" id="{E7DE54D8-388A-4150-8F09-C239C20F4A12}"/>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40000" contrast="-40000"/>
                    </a14:imgEffect>
                  </a14:imgLayer>
                </a14:imgProps>
              </a:ext>
            </a:extLst>
          </a:blip>
          <a:stretch>
            <a:fillRect/>
          </a:stretch>
        </p:blipFill>
        <p:spPr>
          <a:xfrm>
            <a:off x="1970602" y="2616812"/>
            <a:ext cx="1555576" cy="986235"/>
          </a:xfrm>
          <a:prstGeom prst="rect">
            <a:avLst/>
          </a:prstGeom>
          <a:noFill/>
        </p:spPr>
      </p:pic>
    </p:spTree>
    <p:extLst>
      <p:ext uri="{BB962C8B-B14F-4D97-AF65-F5344CB8AC3E}">
        <p14:creationId xmlns:p14="http://schemas.microsoft.com/office/powerpoint/2010/main" val="3505919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14812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923007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162790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76765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463205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99AB171-2998-46AC-B41B-9E52B70A5807}"/>
              </a:ext>
            </a:extLst>
          </p:cNvPr>
          <p:cNvSpPr>
            <a:spLocks noGrp="1"/>
          </p:cNvSpPr>
          <p:nvPr>
            <p:ph type="ctrTitle"/>
          </p:nvPr>
        </p:nvSpPr>
        <p:spPr>
          <a:xfrm>
            <a:off x="875092" y="3272602"/>
            <a:ext cx="5606870" cy="2786993"/>
          </a:xfrm>
          <a:prstGeom prst="rect">
            <a:avLst/>
          </a:prstGeom>
        </p:spPr>
        <p:txBody>
          <a:bodyPr>
            <a:normAutofit fontScale="90000"/>
          </a:bodyPr>
          <a:lstStyle/>
          <a:p>
            <a:pPr algn="l"/>
            <a:br>
              <a:rPr lang="en-GB" sz="5400" b="1" dirty="0">
                <a:solidFill>
                  <a:schemeClr val="bg1"/>
                </a:solidFill>
                <a:latin typeface="Arial" panose="020B0604020202020204" pitchFamily="34" charset="0"/>
              </a:rPr>
            </a:br>
            <a:r>
              <a:rPr lang="en-GB" sz="5400" b="1" dirty="0">
                <a:solidFill>
                  <a:schemeClr val="bg1"/>
                </a:solidFill>
                <a:latin typeface="Arial" panose="020B0604020202020204" pitchFamily="34" charset="0"/>
              </a:rPr>
              <a:t>Any questions or additional tools to share? </a:t>
            </a:r>
            <a:endParaRPr lang="en-US" sz="5400" b="1" dirty="0">
              <a:solidFill>
                <a:schemeClr val="bg1"/>
              </a:solidFill>
              <a:latin typeface="Arial" panose="020B0604020202020204" pitchFamily="34" charset="0"/>
            </a:endParaRPr>
          </a:p>
        </p:txBody>
      </p:sp>
    </p:spTree>
    <p:extLst>
      <p:ext uri="{BB962C8B-B14F-4D97-AF65-F5344CB8AC3E}">
        <p14:creationId xmlns:p14="http://schemas.microsoft.com/office/powerpoint/2010/main" val="59096855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84355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657643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46193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555687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26541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BC603DC-3331-53D0-966B-296702F5BBA4}"/>
              </a:ext>
            </a:extLst>
          </p:cNvPr>
          <p:cNvSpPr txBox="1">
            <a:spLocks/>
          </p:cNvSpPr>
          <p:nvPr/>
        </p:nvSpPr>
        <p:spPr>
          <a:xfrm>
            <a:off x="952400" y="460880"/>
            <a:ext cx="5755200"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highlight>
                  <a:srgbClr val="FFFF00"/>
                </a:highlight>
                <a:latin typeface="Arial" panose="020B0604020202020204" pitchFamily="34" charset="0"/>
              </a:rPr>
              <a:t>Facilitator Introductions </a:t>
            </a:r>
            <a:endParaRPr lang="en-US" sz="3200" b="1">
              <a:solidFill>
                <a:srgbClr val="AC4C9D"/>
              </a:solidFill>
              <a:highlight>
                <a:srgbClr val="FFFF00"/>
              </a:highlight>
              <a:latin typeface="Arial" panose="020B0604020202020204" pitchFamily="34" charset="0"/>
            </a:endParaRPr>
          </a:p>
        </p:txBody>
      </p:sp>
      <p:sp>
        <p:nvSpPr>
          <p:cNvPr id="7" name="Google Shape;98;p15">
            <a:extLst>
              <a:ext uri="{FF2B5EF4-FFF2-40B4-BE49-F238E27FC236}">
                <a16:creationId xmlns:a16="http://schemas.microsoft.com/office/drawing/2014/main" id="{0B920E56-A695-0021-5D20-6E236C870A2C}"/>
              </a:ext>
            </a:extLst>
          </p:cNvPr>
          <p:cNvSpPr txBox="1">
            <a:spLocks/>
          </p:cNvSpPr>
          <p:nvPr/>
        </p:nvSpPr>
        <p:spPr>
          <a:xfrm>
            <a:off x="952400" y="2338757"/>
            <a:ext cx="10171075" cy="2340820"/>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None/>
            </a:pPr>
            <a:r>
              <a:rPr lang="en-GB" sz="2000">
                <a:solidFill>
                  <a:schemeClr val="tx1">
                    <a:lumMod val="65000"/>
                    <a:lumOff val="35000"/>
                  </a:schemeClr>
                </a:solidFill>
                <a:latin typeface="Arial" panose="020B0604020202020204" pitchFamily="34" charset="0"/>
              </a:rPr>
              <a:t>Name of facilitator 1 (pronouns) </a:t>
            </a:r>
          </a:p>
          <a:p>
            <a:pPr marL="0" indent="0">
              <a:lnSpc>
                <a:spcPct val="100000"/>
              </a:lnSpc>
              <a:spcBef>
                <a:spcPts val="0"/>
              </a:spcBef>
              <a:buNone/>
            </a:pPr>
            <a:r>
              <a:rPr lang="en-GB" sz="2000" b="1" i="1">
                <a:solidFill>
                  <a:schemeClr val="tx1">
                    <a:lumMod val="65000"/>
                    <a:lumOff val="35000"/>
                  </a:schemeClr>
                </a:solidFill>
                <a:latin typeface="Arial" panose="020B0604020202020204" pitchFamily="34" charset="0"/>
              </a:rPr>
              <a:t>     Job Title, Organization </a:t>
            </a:r>
          </a:p>
          <a:p>
            <a:pPr marL="0" indent="0">
              <a:lnSpc>
                <a:spcPct val="100000"/>
              </a:lnSpc>
              <a:spcBef>
                <a:spcPts val="0"/>
              </a:spcBef>
              <a:buNone/>
            </a:pPr>
            <a:endParaRPr lang="en-GB" sz="2000">
              <a:solidFill>
                <a:schemeClr val="tx1">
                  <a:lumMod val="65000"/>
                  <a:lumOff val="35000"/>
                </a:schemeClr>
              </a:solidFill>
              <a:latin typeface="Arial" panose="020B0604020202020204" pitchFamily="34" charset="0"/>
            </a:endParaRPr>
          </a:p>
          <a:p>
            <a:pPr marL="0" indent="0">
              <a:lnSpc>
                <a:spcPct val="100000"/>
              </a:lnSpc>
              <a:spcBef>
                <a:spcPts val="0"/>
              </a:spcBef>
              <a:buNone/>
            </a:pPr>
            <a:endParaRPr lang="en-GB" sz="2000">
              <a:solidFill>
                <a:schemeClr val="tx1">
                  <a:lumMod val="65000"/>
                  <a:lumOff val="35000"/>
                </a:schemeClr>
              </a:solidFill>
              <a:latin typeface="Arial" panose="020B0604020202020204" pitchFamily="34" charset="0"/>
            </a:endParaRPr>
          </a:p>
          <a:p>
            <a:pPr marL="0" indent="0">
              <a:lnSpc>
                <a:spcPct val="100000"/>
              </a:lnSpc>
              <a:spcBef>
                <a:spcPts val="1200"/>
              </a:spcBef>
              <a:spcAft>
                <a:spcPts val="1200"/>
              </a:spcAft>
              <a:buNone/>
            </a:pPr>
            <a:r>
              <a:rPr lang="en-GB" sz="2000">
                <a:solidFill>
                  <a:schemeClr val="tx1">
                    <a:lumMod val="65000"/>
                    <a:lumOff val="35000"/>
                  </a:schemeClr>
                </a:solidFill>
                <a:latin typeface="Arial" panose="020B0604020202020204" pitchFamily="34" charset="0"/>
              </a:rPr>
              <a:t>Name of facilitator 2 </a:t>
            </a:r>
            <a:r>
              <a:rPr lang="en-GB" sz="2000">
                <a:solidFill>
                  <a:schemeClr val="tx1">
                    <a:lumMod val="65000"/>
                    <a:lumOff val="35000"/>
                  </a:schemeClr>
                </a:solidFill>
                <a:latin typeface="Arial" panose="020B0604020202020204" pitchFamily="34" charset="0"/>
                <a:ea typeface="+mn-lt"/>
                <a:cs typeface="+mn-lt"/>
              </a:rPr>
              <a:t>(pronouns)</a:t>
            </a:r>
            <a:br>
              <a:rPr lang="en-GB" sz="2000">
                <a:solidFill>
                  <a:schemeClr val="tx1">
                    <a:lumMod val="65000"/>
                    <a:lumOff val="35000"/>
                  </a:schemeClr>
                </a:solidFill>
                <a:latin typeface="Arial" panose="020B0604020202020204" pitchFamily="34" charset="0"/>
                <a:ea typeface="+mn-lt"/>
                <a:cs typeface="+mn-lt"/>
              </a:rPr>
            </a:br>
            <a:r>
              <a:rPr lang="en-GB" sz="2000" b="1" i="1">
                <a:solidFill>
                  <a:schemeClr val="tx1">
                    <a:lumMod val="65000"/>
                    <a:lumOff val="35000"/>
                  </a:schemeClr>
                </a:solidFill>
                <a:latin typeface="Arial" panose="020B0604020202020204" pitchFamily="34" charset="0"/>
                <a:ea typeface="+mn-lt"/>
                <a:cs typeface="+mn-lt"/>
              </a:rPr>
              <a:t>    Job Title, Organization </a:t>
            </a:r>
          </a:p>
        </p:txBody>
      </p:sp>
    </p:spTree>
    <p:extLst>
      <p:ext uri="{BB962C8B-B14F-4D97-AF65-F5344CB8AC3E}">
        <p14:creationId xmlns:p14="http://schemas.microsoft.com/office/powerpoint/2010/main" val="12762662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3677692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6722920"/>
      </p:ext>
    </p:extLst>
  </p:cSld>
  <p:clrMapOvr>
    <a:masterClrMapping/>
  </p:clrMapOvr>
  <p:extLst>
    <p:ext uri="{6950BFC3-D8DA-4A85-94F7-54DA5524770B}">
      <p188:commentRel xmlns:p188="http://schemas.microsoft.com/office/powerpoint/2018/8/main" xmlns="" r:id="rId3"/>
    </p:ext>
  </p:extLs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98;p15">
            <a:extLst>
              <a:ext uri="{FF2B5EF4-FFF2-40B4-BE49-F238E27FC236}">
                <a16:creationId xmlns:a16="http://schemas.microsoft.com/office/drawing/2014/main" id="{0B920E56-A695-0021-5D20-6E236C870A2C}"/>
              </a:ext>
            </a:extLst>
          </p:cNvPr>
          <p:cNvSpPr txBox="1">
            <a:spLocks/>
          </p:cNvSpPr>
          <p:nvPr/>
        </p:nvSpPr>
        <p:spPr>
          <a:xfrm>
            <a:off x="936622" y="2493193"/>
            <a:ext cx="5004000" cy="2587708"/>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spcAft>
                <a:spcPts val="1200"/>
              </a:spcAft>
              <a:buNone/>
            </a:pPr>
            <a:r>
              <a:rPr lang="en-GB" sz="2000">
                <a:solidFill>
                  <a:schemeClr val="tx1">
                    <a:lumMod val="65000"/>
                    <a:lumOff val="35000"/>
                  </a:schemeClr>
                </a:solidFill>
                <a:latin typeface="Arial" panose="020B0604020202020204" pitchFamily="34" charset="0"/>
              </a:rPr>
              <a:t>Insert your organization’s overview and/or mission statement</a:t>
            </a:r>
          </a:p>
        </p:txBody>
      </p:sp>
      <p:sp>
        <p:nvSpPr>
          <p:cNvPr id="3" name="Google Shape;98;p15">
            <a:extLst>
              <a:ext uri="{FF2B5EF4-FFF2-40B4-BE49-F238E27FC236}">
                <a16:creationId xmlns:a16="http://schemas.microsoft.com/office/drawing/2014/main" id="{1887FF24-E665-6BA1-5A11-D541D560B8DF}"/>
              </a:ext>
            </a:extLst>
          </p:cNvPr>
          <p:cNvSpPr txBox="1">
            <a:spLocks/>
          </p:cNvSpPr>
          <p:nvPr/>
        </p:nvSpPr>
        <p:spPr>
          <a:xfrm>
            <a:off x="6654958" y="2493193"/>
            <a:ext cx="4987693" cy="2420369"/>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17500" indent="-171450">
              <a:lnSpc>
                <a:spcPct val="100000"/>
              </a:lnSpc>
              <a:spcBef>
                <a:spcPts val="0"/>
              </a:spcBef>
              <a:buSzPct val="115000"/>
            </a:pPr>
            <a:r>
              <a:rPr lang="en-GB" sz="1400">
                <a:solidFill>
                  <a:schemeClr val="tx1">
                    <a:lumMod val="65000"/>
                    <a:lumOff val="35000"/>
                  </a:schemeClr>
                </a:solidFill>
                <a:highlight>
                  <a:srgbClr val="FFFF00"/>
                </a:highlight>
                <a:latin typeface="Arial"/>
                <a:cs typeface="Arial"/>
              </a:rPr>
              <a:t>Overview of organization's work</a:t>
            </a:r>
          </a:p>
          <a:p>
            <a:pPr marL="317500" indent="-171450">
              <a:lnSpc>
                <a:spcPct val="100000"/>
              </a:lnSpc>
              <a:spcBef>
                <a:spcPts val="0"/>
              </a:spcBef>
              <a:buSzPct val="114999"/>
            </a:pPr>
            <a:r>
              <a:rPr lang="en-GB" sz="1400">
                <a:solidFill>
                  <a:schemeClr val="tx1">
                    <a:lumMod val="65000"/>
                    <a:lumOff val="35000"/>
                  </a:schemeClr>
                </a:solidFill>
                <a:highlight>
                  <a:srgbClr val="FFFF00"/>
                </a:highlight>
                <a:latin typeface="Arial"/>
                <a:cs typeface="Arial"/>
              </a:rPr>
              <a:t>Connection to CPHA and/or objectives in facilitating this workshop </a:t>
            </a:r>
          </a:p>
          <a:p>
            <a:pPr marL="146050" indent="0">
              <a:lnSpc>
                <a:spcPct val="100000"/>
              </a:lnSpc>
              <a:spcBef>
                <a:spcPts val="0"/>
              </a:spcBef>
              <a:buSzPct val="115000"/>
              <a:buNone/>
            </a:pPr>
            <a:endParaRPr lang="en-GB" sz="1400">
              <a:solidFill>
                <a:srgbClr val="595959"/>
              </a:solidFill>
              <a:latin typeface="Arial" panose="020B0604020202020204" pitchFamily="34" charset="0"/>
              <a:cs typeface="Calibri" panose="020F0502020204030204"/>
            </a:endParaRPr>
          </a:p>
          <a:p>
            <a:pPr marL="146050" indent="0">
              <a:lnSpc>
                <a:spcPct val="100000"/>
              </a:lnSpc>
              <a:spcBef>
                <a:spcPts val="0"/>
              </a:spcBef>
              <a:buSzPct val="115000"/>
              <a:buNone/>
            </a:pPr>
            <a:endParaRPr lang="en-US">
              <a:solidFill>
                <a:srgbClr val="000000"/>
              </a:solidFill>
              <a:latin typeface="Calibri" panose="020F0502020204030204"/>
              <a:cs typeface="Calibri" panose="020F0502020204030204"/>
            </a:endParaRPr>
          </a:p>
          <a:p>
            <a:pPr marL="317500" indent="-171450">
              <a:lnSpc>
                <a:spcPct val="100000"/>
              </a:lnSpc>
              <a:spcBef>
                <a:spcPts val="0"/>
              </a:spcBef>
              <a:buSzPct val="115000"/>
            </a:pPr>
            <a:endParaRPr lang="en-GB" sz="1400">
              <a:solidFill>
                <a:schemeClr val="tx1">
                  <a:lumMod val="65000"/>
                  <a:lumOff val="35000"/>
                </a:schemeClr>
              </a:solidFill>
              <a:latin typeface="Arial" panose="020B0604020202020204" pitchFamily="34" charset="0"/>
            </a:endParaRPr>
          </a:p>
        </p:txBody>
      </p:sp>
      <p:sp>
        <p:nvSpPr>
          <p:cNvPr id="4" name="Google Shape;98;p15">
            <a:extLst>
              <a:ext uri="{FF2B5EF4-FFF2-40B4-BE49-F238E27FC236}">
                <a16:creationId xmlns:a16="http://schemas.microsoft.com/office/drawing/2014/main" id="{8B151870-0D81-F9C6-C1E2-BDB4ED5E0012}"/>
              </a:ext>
            </a:extLst>
          </p:cNvPr>
          <p:cNvSpPr txBox="1">
            <a:spLocks/>
          </p:cNvSpPr>
          <p:nvPr/>
        </p:nvSpPr>
        <p:spPr>
          <a:xfrm>
            <a:off x="936622" y="1860589"/>
            <a:ext cx="5004000" cy="646765"/>
          </a:xfrm>
          <a:prstGeom prst="rect">
            <a:avLst/>
          </a:prstGeom>
        </p:spPr>
        <p:txBody>
          <a:bodyPr spcFirstLastPara="1" vert="horz" wrap="square" lIns="91425" tIns="91425" rIns="91425" bIns="91425"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spcBef>
                <a:spcPts val="0"/>
              </a:spcBef>
              <a:spcAft>
                <a:spcPts val="1200"/>
              </a:spcAft>
              <a:buNone/>
            </a:pPr>
            <a:r>
              <a:rPr lang="en-GB" sz="2000">
                <a:solidFill>
                  <a:schemeClr val="tx1">
                    <a:lumMod val="65000"/>
                    <a:lumOff val="35000"/>
                  </a:schemeClr>
                </a:solidFill>
                <a:highlight>
                  <a:srgbClr val="FFFF00"/>
                </a:highlight>
                <a:latin typeface="Arial" panose="020B0604020202020204" pitchFamily="34" charset="0"/>
              </a:rPr>
              <a:t>Logo here</a:t>
            </a:r>
          </a:p>
        </p:txBody>
      </p:sp>
      <p:sp>
        <p:nvSpPr>
          <p:cNvPr id="14" name="Title 1">
            <a:extLst>
              <a:ext uri="{FF2B5EF4-FFF2-40B4-BE49-F238E27FC236}">
                <a16:creationId xmlns:a16="http://schemas.microsoft.com/office/drawing/2014/main" id="{9343B22A-3F9D-4B7C-8825-17B3F1750133}"/>
              </a:ext>
            </a:extLst>
          </p:cNvPr>
          <p:cNvSpPr txBox="1">
            <a:spLocks/>
          </p:cNvSpPr>
          <p:nvPr/>
        </p:nvSpPr>
        <p:spPr>
          <a:xfrm>
            <a:off x="952400" y="460880"/>
            <a:ext cx="5755200" cy="73432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3200" b="1">
                <a:solidFill>
                  <a:srgbClr val="AC4C9D"/>
                </a:solidFill>
                <a:highlight>
                  <a:srgbClr val="FFFF00"/>
                </a:highlight>
                <a:latin typeface="Arial" panose="020B0604020202020204" pitchFamily="34" charset="0"/>
              </a:rPr>
              <a:t>Organization Introduction </a:t>
            </a:r>
            <a:endParaRPr lang="en-US" sz="3200" b="1">
              <a:solidFill>
                <a:srgbClr val="AC4C9D"/>
              </a:solidFill>
              <a:highlight>
                <a:srgbClr val="FFFF00"/>
              </a:highlight>
              <a:latin typeface="Arial" panose="020B0604020202020204" pitchFamily="34" charset="0"/>
            </a:endParaRPr>
          </a:p>
        </p:txBody>
      </p:sp>
    </p:spTree>
    <p:extLst>
      <p:ext uri="{BB962C8B-B14F-4D97-AF65-F5344CB8AC3E}">
        <p14:creationId xmlns:p14="http://schemas.microsoft.com/office/powerpoint/2010/main" val="31483239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6479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E481F9067C7847B0EE1ACC77D2BA8C" ma:contentTypeVersion="17" ma:contentTypeDescription="Create a new document." ma:contentTypeScope="" ma:versionID="ed296358f96d3990e0c1bd12549bc3aa">
  <xsd:schema xmlns:xsd="http://www.w3.org/2001/XMLSchema" xmlns:xs="http://www.w3.org/2001/XMLSchema" xmlns:p="http://schemas.microsoft.com/office/2006/metadata/properties" xmlns:ns2="66266ef0-673a-4b91-8f3d-c3fd9cdb6ff5" xmlns:ns3="3380f872-daf0-4b95-b4e5-23e09c6d6df7" targetNamespace="http://schemas.microsoft.com/office/2006/metadata/properties" ma:root="true" ma:fieldsID="10af505be16ebea9df1c946c4c724236" ns2:_="" ns3:_="">
    <xsd:import namespace="66266ef0-673a-4b91-8f3d-c3fd9cdb6ff5"/>
    <xsd:import namespace="3380f872-daf0-4b95-b4e5-23e09c6d6df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MediaServiceObjectDetectorVersions" minOccurs="0"/>
                <xsd:element ref="ns2:lcf76f155ced4ddcb4097134ff3c332f" minOccurs="0"/>
                <xsd:element ref="ns3:TaxCatchAll"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266ef0-673a-4b91-8f3d-c3fd9cdb6f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10e75488-eec4-480a-95d5-6951e27be5b0" ma:termSetId="09814cd3-568e-fe90-9814-8d621ff8fb84" ma:anchorId="fba54fb3-c3e1-fe81-a776-ca4b69148c4d" ma:open="true" ma:isKeyword="false">
      <xsd:complexType>
        <xsd:sequence>
          <xsd:element ref="pc:Terms" minOccurs="0" maxOccurs="1"/>
        </xsd:sequence>
      </xsd:complex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380f872-daf0-4b95-b4e5-23e09c6d6df7"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89048541-5e2d-4707-af06-d288d9b10ddc}" ma:internalName="TaxCatchAll" ma:showField="CatchAllData" ma:web="3380f872-daf0-4b95-b4e5-23e09c6d6df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380f872-daf0-4b95-b4e5-23e09c6d6df7" xsi:nil="true"/>
    <lcf76f155ced4ddcb4097134ff3c332f xmlns="66266ef0-673a-4b91-8f3d-c3fd9cdb6ff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C60C612-CD3E-4AA2-BCC9-9A5F374879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266ef0-673a-4b91-8f3d-c3fd9cdb6ff5"/>
    <ds:schemaRef ds:uri="3380f872-daf0-4b95-b4e5-23e09c6d6df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414A8EB-950B-41AD-9D1F-D77A09B3975D}">
  <ds:schemaRefs>
    <ds:schemaRef ds:uri="http://schemas.microsoft.com/sharepoint/v3/contenttype/forms"/>
  </ds:schemaRefs>
</ds:datastoreItem>
</file>

<file path=customXml/itemProps3.xml><?xml version="1.0" encoding="utf-8"?>
<ds:datastoreItem xmlns:ds="http://schemas.openxmlformats.org/officeDocument/2006/customXml" ds:itemID="{C3C2BBB6-666B-4D77-B1A0-7F6DB70EF4E6}">
  <ds:schemaRefs>
    <ds:schemaRef ds:uri="66266ef0-673a-4b91-8f3d-c3fd9cdb6ff5"/>
    <ds:schemaRef ds:uri="http://www.w3.org/XML/1998/namespace"/>
    <ds:schemaRef ds:uri="http://purl.org/dc/dcmitype/"/>
    <ds:schemaRef ds:uri="3380f872-daf0-4b95-b4e5-23e09c6d6df7"/>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otalTime>110</TotalTime>
  <Words>12302</Words>
  <Application>Microsoft Office PowerPoint</Application>
  <PresentationFormat>Widescreen</PresentationFormat>
  <Paragraphs>1066</Paragraphs>
  <Slides>71</Slides>
  <Notes>71</Notes>
  <HiddenSlides>0</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71</vt:i4>
      </vt:variant>
    </vt:vector>
  </HeadingPairs>
  <TitlesOfParts>
    <vt:vector size="80" baseType="lpstr">
      <vt:lpstr>Arial</vt:lpstr>
      <vt:lpstr>Arial,Sans-Serif</vt:lpstr>
      <vt:lpstr>Calibri</vt:lpstr>
      <vt:lpstr>Calibri Light</vt:lpstr>
      <vt:lpstr>Calibri,Sans-Serif</vt:lpstr>
      <vt:lpstr>Courier New</vt:lpstr>
      <vt:lpstr>Montserrat ExtraLight</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Unpacking Stigma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Health Break</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Case Scenario 01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Any questions or additional tools to share?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Alexie Kim</dc:creator>
  <cp:lastModifiedBy>Alexie Kim</cp:lastModifiedBy>
  <cp:revision>132</cp:revision>
  <dcterms:created xsi:type="dcterms:W3CDTF">2024-02-27T19:12:01Z</dcterms:created>
  <dcterms:modified xsi:type="dcterms:W3CDTF">2024-03-12T19:28:44Z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0x010100CAE481F9067C7847B0EE1ACC77D2BA8C</vt:lpwstr>
  </property>
  <property fmtid="{D5CDD505-2E9C-101B-9397-08002B2CF9AE}" pid="3" name="MediaServiceImageTags">
    <vt:lpwstr/>
  </property>
</Properties>
</file>